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4062" r:id="rId5"/>
  </p:sldMasterIdLst>
  <p:notesMasterIdLst>
    <p:notesMasterId r:id="rId60"/>
  </p:notesMasterIdLst>
  <p:sldIdLst>
    <p:sldId id="268" r:id="rId6"/>
    <p:sldId id="2141413542" r:id="rId7"/>
    <p:sldId id="1064" r:id="rId8"/>
    <p:sldId id="267" r:id="rId9"/>
    <p:sldId id="2142533539" r:id="rId10"/>
    <p:sldId id="262" r:id="rId11"/>
    <p:sldId id="1066" r:id="rId12"/>
    <p:sldId id="263" r:id="rId13"/>
    <p:sldId id="2147483645" r:id="rId14"/>
    <p:sldId id="2147483646" r:id="rId15"/>
    <p:sldId id="2147483647" r:id="rId16"/>
    <p:sldId id="1029" r:id="rId17"/>
    <p:sldId id="1030" r:id="rId18"/>
    <p:sldId id="256" r:id="rId19"/>
    <p:sldId id="265" r:id="rId20"/>
    <p:sldId id="257" r:id="rId21"/>
    <p:sldId id="258" r:id="rId22"/>
    <p:sldId id="259" r:id="rId23"/>
    <p:sldId id="261" r:id="rId24"/>
    <p:sldId id="260" r:id="rId25"/>
    <p:sldId id="269" r:id="rId26"/>
    <p:sldId id="1056" r:id="rId27"/>
    <p:sldId id="270" r:id="rId28"/>
    <p:sldId id="1062" r:id="rId29"/>
    <p:sldId id="271" r:id="rId30"/>
    <p:sldId id="1060" r:id="rId31"/>
    <p:sldId id="272" r:id="rId32"/>
    <p:sldId id="273" r:id="rId33"/>
    <p:sldId id="1063" r:id="rId34"/>
    <p:sldId id="1061" r:id="rId35"/>
    <p:sldId id="276" r:id="rId36"/>
    <p:sldId id="277" r:id="rId37"/>
    <p:sldId id="2142533525" r:id="rId38"/>
    <p:sldId id="286" r:id="rId39"/>
    <p:sldId id="264" r:id="rId40"/>
    <p:sldId id="1047" r:id="rId41"/>
    <p:sldId id="1054" r:id="rId42"/>
    <p:sldId id="1055" r:id="rId43"/>
    <p:sldId id="2142533537" r:id="rId44"/>
    <p:sldId id="1053" r:id="rId45"/>
    <p:sldId id="1028" r:id="rId46"/>
    <p:sldId id="1048" r:id="rId47"/>
    <p:sldId id="2142533538" r:id="rId48"/>
    <p:sldId id="1051" r:id="rId49"/>
    <p:sldId id="1052" r:id="rId50"/>
    <p:sldId id="1058" r:id="rId51"/>
    <p:sldId id="1039" r:id="rId52"/>
    <p:sldId id="2142533535" r:id="rId53"/>
    <p:sldId id="280" r:id="rId54"/>
    <p:sldId id="282" r:id="rId55"/>
    <p:sldId id="283" r:id="rId56"/>
    <p:sldId id="284" r:id="rId57"/>
    <p:sldId id="285" r:id="rId58"/>
    <p:sldId id="2141413535" r:id="rId59"/>
  </p:sldIdLst>
  <p:sldSz cx="12192000" cy="6858000"/>
  <p:notesSz cx="9944100" cy="68056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sektion" id="{3E572567-B255-4A90-88C8-2634212A8836}">
          <p14:sldIdLst>
            <p14:sldId id="268"/>
            <p14:sldId id="2141413542"/>
          </p14:sldIdLst>
        </p14:section>
        <p14:section name="Standardsektion" id="{D1146028-B7BD-4093-BC0B-FD10C56A7BC1}">
          <p14:sldIdLst/>
        </p14:section>
        <p14:section name="Standardsektion" id="{C914BD14-D10A-4D59-AF10-82081494E75E}">
          <p14:sldIdLst/>
        </p14:section>
        <p14:section name="Standardsektion" id="{5032946C-38C4-4FD5-A865-09ABAB6932D6}">
          <p14:sldIdLst>
            <p14:sldId id="1064"/>
            <p14:sldId id="267"/>
            <p14:sldId id="2142533539"/>
            <p14:sldId id="262"/>
            <p14:sldId id="1066"/>
            <p14:sldId id="263"/>
            <p14:sldId id="2147483645"/>
            <p14:sldId id="2147483646"/>
            <p14:sldId id="2147483647"/>
            <p14:sldId id="1029"/>
            <p14:sldId id="1030"/>
            <p14:sldId id="256"/>
            <p14:sldId id="265"/>
            <p14:sldId id="257"/>
            <p14:sldId id="258"/>
            <p14:sldId id="259"/>
            <p14:sldId id="261"/>
            <p14:sldId id="260"/>
            <p14:sldId id="269"/>
            <p14:sldId id="1056"/>
            <p14:sldId id="270"/>
            <p14:sldId id="1062"/>
            <p14:sldId id="271"/>
            <p14:sldId id="1060"/>
            <p14:sldId id="272"/>
            <p14:sldId id="273"/>
            <p14:sldId id="1063"/>
            <p14:sldId id="1061"/>
            <p14:sldId id="276"/>
            <p14:sldId id="277"/>
          </p14:sldIdLst>
        </p14:section>
        <p14:section name="Tools" id="{E11132FB-2F5D-4A07-8140-4A7FC9F9E4A7}">
          <p14:sldIdLst>
            <p14:sldId id="2142533525"/>
          </p14:sldIdLst>
        </p14:section>
        <p14:section name="Tools" id="{13298FAA-B0CE-4181-B38D-E38972434BCB}">
          <p14:sldIdLst/>
        </p14:section>
        <p14:section name="Tools" id="{3A6D4E84-4BF0-4B97-8434-DCE38124A19D}">
          <p14:sldIdLst/>
        </p14:section>
        <p14:section name="Tools" id="{E93E3EBF-2321-4A01-8FD7-2065D85C66A3}">
          <p14:sldIdLst>
            <p14:sldId id="286"/>
          </p14:sldIdLst>
        </p14:section>
        <p14:section name="Standardsektion" id="{2953F5E5-ED35-40AA-BF6A-7642DCDF266A}">
          <p14:sldIdLst>
            <p14:sldId id="264"/>
            <p14:sldId id="1047"/>
            <p14:sldId id="1054"/>
            <p14:sldId id="1055"/>
            <p14:sldId id="2142533537"/>
            <p14:sldId id="1053"/>
            <p14:sldId id="1028"/>
            <p14:sldId id="1048"/>
            <p14:sldId id="2142533538"/>
            <p14:sldId id="1051"/>
            <p14:sldId id="1052"/>
            <p14:sldId id="1058"/>
            <p14:sldId id="1039"/>
          </p14:sldIdLst>
        </p14:section>
        <p14:section name="Tools" id="{0FE012CF-200E-4CB3-BF19-0C11F90D0B07}">
          <p14:sldIdLst>
            <p14:sldId id="2142533535"/>
            <p14:sldId id="280"/>
            <p14:sldId id="282"/>
            <p14:sldId id="283"/>
            <p14:sldId id="284"/>
            <p14:sldId id="285"/>
          </p14:sldIdLst>
        </p14:section>
        <p14:section name="Standardsektion" id="{9F491F3E-65A2-43AC-87B0-5FB5AED6C8EE}">
          <p14:sldIdLst/>
        </p14:section>
        <p14:section name="Tools" id="{AC6DDC7A-07FF-4E68-9A59-C9E8FD5548BD}">
          <p14:sldIdLst>
            <p14:sldId id="2141413535"/>
          </p14:sldIdLst>
        </p14:section>
        <p14:section name="Standardsektion" id="{3E943EA1-0AA3-4AFF-9AA7-CC7EF17DF453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6600"/>
    <a:srgbClr val="D9FBE5"/>
    <a:srgbClr val="BED9C4"/>
    <a:srgbClr val="FFBBBE"/>
    <a:srgbClr val="FFFD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A58026-B264-4BB3-A196-DA53FADD28A9}" v="2" dt="2026-09-10T07:30:39.3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5" Type="http://schemas.openxmlformats.org/officeDocument/2006/relationships/slideMaster" Target="slideMasters/slideMaster2.xml"/><Relationship Id="rId61" Type="http://schemas.openxmlformats.org/officeDocument/2006/relationships/presProps" Target="presProp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tableStyles" Target="tableStyle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notesMaster" Target="notesMasters/notesMaster1.xml"/><Relationship Id="rId65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9110" cy="3414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5632689" y="2"/>
            <a:ext cx="4309110" cy="3414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062806-1435-451F-A1A0-33F32AB28C79}" type="datetimeFigureOut">
              <a:rPr lang="da-DK" smtClean="0"/>
              <a:t>22-09-2026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0900"/>
            <a:ext cx="4083050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994411" y="3275201"/>
            <a:ext cx="7955279" cy="267971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2" y="6464152"/>
            <a:ext cx="4309110" cy="3414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5632689" y="6464152"/>
            <a:ext cx="4309110" cy="3414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B23C5F-1057-4D02-8278-9373A925256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0468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23C5F-1057-4D02-8278-9373A925256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175273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23C5F-1057-4D02-8278-9373A9252565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79571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324742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78185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rgbClr val="000000"/>
              </a:solidFill>
              <a:latin typeface="IBM Plex San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303126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>
              <a:solidFill>
                <a:srgbClr val="192B37"/>
              </a:solidFill>
              <a:ea typeface="Calibri"/>
              <a:cs typeface="Calibri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84616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da-DK" dirty="0">
              <a:ea typeface="Calibri"/>
              <a:cs typeface="Calibri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84823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sz="1200" dirty="0">
              <a:latin typeface="IBM Plex Sans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508867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E6997-C30C-1692-16FD-7B1D04596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5D1DCCE8-45A3-0F05-06CD-1E429CCE7E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0394F0F0-2B0E-7942-CCA6-1808281278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da-DK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AA2EBE4-3773-CB37-99AB-DBB8906FE4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C98BBF-BBF0-4DE9-8547-883D9E224976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38940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194751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da-DK" b="0" dirty="0">
                <a:cs typeface="+mn-lt"/>
              </a:rPr>
            </a:br>
            <a:endParaRPr lang="da-DK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C98BBF-BBF0-4DE9-8547-883D9E224976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77408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EDA33-21C2-F773-5D6D-6BACEAE46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8D4D3C-BA3E-0E3D-9B36-1C08FB17D3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21E445-19AD-276A-ABD1-9E81191F46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9233DD-55AE-EEB0-B236-A8A70C85F6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09902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E5DD2-84D8-E5BE-325F-E3483B235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825DDA-3015-6F67-5648-775F40530A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099AC7-DCEA-DF5E-6763-D246B3ACF8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>
              <a:latin typeface="IBM Plex San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750280-F370-3C12-2BF2-7DA4ADEDDD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693283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i="1" dirty="0">
              <a:latin typeface="Apto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194751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/>
              <a:t>Det digitale fylder ikke kun meget i samfundet – vi er også i gang i Ældre Sagen.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436806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365326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>
              <a:ea typeface="Calibri"/>
              <a:cs typeface="Calibri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237826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>
              <a:ea typeface="Calibri"/>
              <a:cs typeface="Calibri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995912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>
              <a:ea typeface="Calibri"/>
              <a:cs typeface="Calibri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19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113421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20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324742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Arial,Sans-Serif"/>
              <a:buChar char="•"/>
            </a:pPr>
            <a:endParaRPr lang="da-DK" dirty="0">
              <a:solidFill>
                <a:srgbClr val="192B37"/>
              </a:solidFill>
              <a:ea typeface="Calibri"/>
              <a:cs typeface="Calibri"/>
            </a:endParaRPr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Arial,Sans-Serif"/>
              <a:buChar char="•"/>
            </a:pPr>
            <a:endParaRPr lang="en-US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21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941173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>
              <a:ea typeface="Calibri"/>
              <a:cs typeface="Calibri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22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260022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23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194751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A767D0-8CFE-FE9A-D3A3-58200C081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1B01B4-1ADF-75D6-3A7E-290DA99EDA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4F38F2-9881-59DE-3D87-7819B41D79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228896-712E-2D44-2879-0227ABCE1C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24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138710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>
              <a:ea typeface="Calibri"/>
              <a:cs typeface="Calibri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25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154840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>
              <a:ea typeface="Calibri"/>
              <a:cs typeface="Calibri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26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252261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>
              <a:ea typeface="Calibri"/>
              <a:cs typeface="Calibri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27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514557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CFB2A-A8B6-0232-3079-A6097F5FB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BE126674-0A5E-DE8F-9D91-2E9FB790CE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F3ED75D6-E4BD-7C88-563A-436854472A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>
              <a:ea typeface="Calibri"/>
              <a:cs typeface="Calibri"/>
            </a:endParaRP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DB5210C-2AA2-52B1-57D6-7D00AAD6FF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28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6433264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9450C-2F7B-B516-C359-98B7F21CD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5112D4E0-B028-97C0-3C28-07BCF0CB32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440AB221-E9F5-9647-D723-769A88BA64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>
              <a:ea typeface="Calibri"/>
              <a:cs typeface="Calibri"/>
            </a:endParaRP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3E94C064-6128-9EA4-D007-13FAEF374A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29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0951161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EA20CD-D48D-4393-D5B8-E94CC98A6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7F39A77D-86B3-AE44-0CE7-24493F2AE8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CA3E6D3D-D408-2A86-FF82-B7AE161A22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  <a:p>
            <a:endParaRPr lang="en-US">
              <a:solidFill>
                <a:srgbClr val="444444"/>
              </a:solidFill>
            </a:endParaRP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479924D-B494-A5BB-5DC1-86F219CEF0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30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8573172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spcAft>
                <a:spcPts val="600"/>
              </a:spcAft>
              <a:buFont typeface="Arial,Sans-Serif"/>
              <a:buChar char="•"/>
            </a:pPr>
            <a:endParaRPr lang="da-DK" dirty="0">
              <a:solidFill>
                <a:srgbClr val="192B37"/>
              </a:solidFill>
              <a:ea typeface="Calibri"/>
              <a:cs typeface="Calibri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31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1512109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>
              <a:ea typeface="Calibri"/>
              <a:cs typeface="Calibri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32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896883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34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1947515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35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3247427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36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6945126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98BBF-BBF0-4DE9-8547-883D9E224976}" type="slidenum">
              <a:rPr lang="da-DK" smtClean="0"/>
              <a:t>41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1947515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Åbningsdias - centrere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7"/>
          <p:cNvSpPr/>
          <p:nvPr userDrawn="1"/>
        </p:nvSpPr>
        <p:spPr>
          <a:xfrm>
            <a:off x="0" y="4410945"/>
            <a:ext cx="12192000" cy="457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 kern="0">
              <a:solidFill>
                <a:srgbClr val="000000"/>
              </a:solidFill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29" name="Shape 8"/>
          <p:cNvSpPr/>
          <p:nvPr userDrawn="1"/>
        </p:nvSpPr>
        <p:spPr>
          <a:xfrm flipV="1">
            <a:off x="-574" y="2396853"/>
            <a:ext cx="12192575" cy="457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 kern="0">
              <a:solidFill>
                <a:srgbClr val="000000"/>
              </a:solidFill>
              <a:latin typeface="Helvetica"/>
              <a:ea typeface="Helvetica"/>
              <a:cs typeface="Helvetica"/>
              <a:sym typeface="Helvetica"/>
            </a:endParaRPr>
          </a:p>
        </p:txBody>
      </p:sp>
      <p:pic>
        <p:nvPicPr>
          <p:cNvPr id="7" name="ÆS_logo_POS_CMYK.pdf"/>
          <p:cNvPicPr/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499" y="3005188"/>
            <a:ext cx="4991916" cy="851668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Rektangel 2"/>
          <p:cNvSpPr/>
          <p:nvPr userDrawn="1"/>
        </p:nvSpPr>
        <p:spPr>
          <a:xfrm>
            <a:off x="0" y="0"/>
            <a:ext cx="12192000" cy="2442572"/>
          </a:xfrm>
          <a:prstGeom prst="rect">
            <a:avLst/>
          </a:prstGeom>
          <a:solidFill>
            <a:schemeClr val="bg2"/>
          </a:solidFill>
          <a:ln w="12700" cap="flat">
            <a:solidFill>
              <a:schemeClr val="bg2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0" y="4410945"/>
            <a:ext cx="12192000" cy="2442572"/>
          </a:xfrm>
          <a:prstGeom prst="rect">
            <a:avLst/>
          </a:prstGeom>
          <a:solidFill>
            <a:schemeClr val="bg2"/>
          </a:solidFill>
          <a:ln w="12700" cap="flat">
            <a:solidFill>
              <a:schemeClr val="bg2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7806304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&amp; undertitel i bånd centre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530586" y="2212910"/>
            <a:ext cx="11183692" cy="261610"/>
          </a:xfrm>
        </p:spPr>
        <p:txBody>
          <a:bodyPr vert="horz" anchor="b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1700" b="1" i="0" cap="all" baseline="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da-DK"/>
              <a:t>Klik for at tilføje tekst</a:t>
            </a:r>
          </a:p>
        </p:txBody>
      </p:sp>
      <p:sp>
        <p:nvSpPr>
          <p:cNvPr id="9" name="Shape 9"/>
          <p:cNvSpPr/>
          <p:nvPr/>
        </p:nvSpPr>
        <p:spPr>
          <a:xfrm rot="16200000">
            <a:off x="6917128" y="3441526"/>
            <a:ext cx="1155065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321457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/>
          </a:p>
        </p:txBody>
      </p:sp>
      <p:sp>
        <p:nvSpPr>
          <p:cNvPr id="10" name="Shape 10"/>
          <p:cNvSpPr>
            <a:spLocks noGrp="1"/>
          </p:cNvSpPr>
          <p:nvPr>
            <p:ph type="title" hasCustomPrompt="1"/>
          </p:nvPr>
        </p:nvSpPr>
        <p:spPr>
          <a:xfrm>
            <a:off x="476250" y="2560596"/>
            <a:ext cx="6750844" cy="1711223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spcBef>
                <a:spcPts val="0"/>
              </a:spcBef>
              <a:defRPr sz="54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da-DK" sz="4900">
                <a:solidFill>
                  <a:srgbClr val="B3242A"/>
                </a:solidFill>
              </a:rPr>
              <a:t>Klik for at tilføje tekst</a:t>
            </a:r>
            <a:endParaRPr sz="4900">
              <a:solidFill>
                <a:srgbClr val="B3242A"/>
              </a:solidFill>
            </a:endParaRPr>
          </a:p>
        </p:txBody>
      </p:sp>
      <p:sp>
        <p:nvSpPr>
          <p:cNvPr id="11" name="Shape 11"/>
          <p:cNvSpPr>
            <a:spLocks noGrp="1"/>
          </p:cNvSpPr>
          <p:nvPr>
            <p:ph type="body" idx="1" hasCustomPrompt="1"/>
          </p:nvPr>
        </p:nvSpPr>
        <p:spPr>
          <a:xfrm>
            <a:off x="7762875" y="2592549"/>
            <a:ext cx="3976688" cy="169664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39"/>
              </a:lnSpc>
              <a:spcBef>
                <a:spcPts val="0"/>
              </a:spcBef>
              <a:buSzTx/>
              <a:buNone/>
              <a:defRPr sz="17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0" indent="160729">
              <a:lnSpc>
                <a:spcPct val="120000"/>
              </a:lnSpc>
              <a:spcBef>
                <a:spcPts val="0"/>
              </a:spcBef>
              <a:buSzTx/>
              <a:buNone/>
              <a:defRPr sz="1700">
                <a:solidFill>
                  <a:schemeClr val="tx2">
                    <a:lumMod val="50000"/>
                  </a:schemeClr>
                </a:solidFill>
              </a:defRPr>
            </a:lvl2pPr>
            <a:lvl3pPr marL="0" indent="321457">
              <a:lnSpc>
                <a:spcPct val="120000"/>
              </a:lnSpc>
              <a:spcBef>
                <a:spcPts val="0"/>
              </a:spcBef>
              <a:buSzTx/>
              <a:buNone/>
              <a:defRPr sz="1700">
                <a:solidFill>
                  <a:schemeClr val="tx2">
                    <a:lumMod val="50000"/>
                  </a:schemeClr>
                </a:solidFill>
              </a:defRPr>
            </a:lvl3pPr>
            <a:lvl4pPr marL="0" indent="482186">
              <a:lnSpc>
                <a:spcPct val="120000"/>
              </a:lnSpc>
              <a:spcBef>
                <a:spcPts val="0"/>
              </a:spcBef>
              <a:buSzTx/>
              <a:buNone/>
              <a:defRPr sz="1700">
                <a:solidFill>
                  <a:schemeClr val="tx2">
                    <a:lumMod val="50000"/>
                  </a:schemeClr>
                </a:solidFill>
              </a:defRPr>
            </a:lvl4pPr>
            <a:lvl5pPr marL="0" indent="642915">
              <a:lnSpc>
                <a:spcPct val="120000"/>
              </a:lnSpc>
              <a:spcBef>
                <a:spcPts val="0"/>
              </a:spcBef>
              <a:buSzTx/>
              <a:buNone/>
              <a:defRPr sz="170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da-DK" sz="1700">
                <a:solidFill>
                  <a:srgbClr val="414141"/>
                </a:solidFill>
              </a:rPr>
              <a:t>Klik for at tilføje tekst</a:t>
            </a:r>
          </a:p>
        </p:txBody>
      </p:sp>
      <p:sp>
        <p:nvSpPr>
          <p:cNvPr id="12" name="Shape 7"/>
          <p:cNvSpPr/>
          <p:nvPr/>
        </p:nvSpPr>
        <p:spPr>
          <a:xfrm>
            <a:off x="476251" y="4315973"/>
            <a:ext cx="11249487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321457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/>
          </a:p>
        </p:txBody>
      </p:sp>
      <p:sp>
        <p:nvSpPr>
          <p:cNvPr id="17" name="Shape 8"/>
          <p:cNvSpPr/>
          <p:nvPr/>
        </p:nvSpPr>
        <p:spPr>
          <a:xfrm>
            <a:off x="476252" y="2556825"/>
            <a:ext cx="11250017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321457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/>
          </a:p>
        </p:txBody>
      </p:sp>
      <p:pic>
        <p:nvPicPr>
          <p:cNvPr id="14" name="ÆS_logo_POS_CMYK.pdf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9775" y="6426141"/>
            <a:ext cx="1356844" cy="23326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917235892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84210" y="225933"/>
            <a:ext cx="11229673" cy="972000"/>
          </a:xfrm>
        </p:spPr>
        <p:txBody>
          <a:bodyPr>
            <a:normAutofit/>
          </a:bodyPr>
          <a:lstStyle>
            <a:lvl1pPr>
              <a:defRPr sz="4900"/>
            </a:lvl1pPr>
          </a:lstStyle>
          <a:p>
            <a:r>
              <a:rPr lang="da-DK"/>
              <a:t>Klik for at tilføje tekst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0" hasCustomPrompt="1"/>
          </p:nvPr>
        </p:nvSpPr>
        <p:spPr>
          <a:xfrm>
            <a:off x="1016000" y="1516530"/>
            <a:ext cx="10707843" cy="4706471"/>
          </a:xfrm>
        </p:spPr>
        <p:txBody>
          <a:bodyPr vert="horz" anchor="t"/>
          <a:lstStyle>
            <a:lvl1pPr>
              <a:defRPr baseline="0"/>
            </a:lvl1pPr>
          </a:lstStyle>
          <a:p>
            <a:pPr lvl="0"/>
            <a:r>
              <a:rPr lang="da-DK"/>
              <a:t>Klik at tilføje tekst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3638CB2-EA0C-44E4-A91A-4D7146E346C5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6086700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under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484212" y="1418668"/>
            <a:ext cx="11223112" cy="233983"/>
          </a:xfrm>
        </p:spPr>
        <p:txBody>
          <a:bodyPr vert="horz" wrap="non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700" b="1" i="0" cap="all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da-DK"/>
              <a:t>Klik for at tilføje tekst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2" hasCustomPrompt="1"/>
          </p:nvPr>
        </p:nvSpPr>
        <p:spPr>
          <a:xfrm>
            <a:off x="1016001" y="1875119"/>
            <a:ext cx="10708217" cy="4340411"/>
          </a:xfrm>
        </p:spPr>
        <p:txBody>
          <a:bodyPr vert="horz" anchor="t"/>
          <a:lstStyle/>
          <a:p>
            <a:pPr lvl="0"/>
            <a:r>
              <a:rPr lang="da-DK"/>
              <a:t>Klik for at tilføje tekst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900"/>
            </a:lvl1pPr>
          </a:lstStyle>
          <a:p>
            <a:r>
              <a:rPr lang="da-DK"/>
              <a:t>Klik for at tilføje tekst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3638CB2-EA0C-44E4-A91A-4D7146E346C5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7454374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indhold 5"/>
          <p:cNvSpPr>
            <a:spLocks noGrp="1"/>
          </p:cNvSpPr>
          <p:nvPr>
            <p:ph sz="quarter" idx="13" hasCustomPrompt="1"/>
          </p:nvPr>
        </p:nvSpPr>
        <p:spPr>
          <a:xfrm>
            <a:off x="6106099" y="1919883"/>
            <a:ext cx="5609651" cy="4286250"/>
          </a:xfrm>
        </p:spPr>
        <p:txBody>
          <a:bodyPr vert="horz" anchor="t">
            <a:normAutofit/>
          </a:bodyPr>
          <a:lstStyle>
            <a:lvl1pPr marL="0" marR="0" indent="0" algn="l" defTabSz="41075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/>
              <a:buNone/>
              <a:tabLst/>
              <a:defRPr lang="da-DK" sz="1800" b="0" i="0">
                <a:solidFill>
                  <a:srgbClr val="000000"/>
                </a:solidFill>
                <a:latin typeface="+mn-lt"/>
                <a:ea typeface="Georgia"/>
                <a:cs typeface="Arial"/>
                <a:sym typeface="Georgia"/>
              </a:defRPr>
            </a:lvl1pPr>
            <a:lvl2pPr marL="482400" indent="-241200">
              <a:spcBef>
                <a:spcPts val="1000"/>
              </a:spcBef>
              <a:defRPr lang="da-DK" sz="2100" b="0" i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Georgia"/>
                <a:cs typeface="Arial"/>
                <a:sym typeface="Georgia"/>
              </a:defRPr>
            </a:lvl2pPr>
            <a:lvl3pPr marL="321457" indent="-321457">
              <a:spcBef>
                <a:spcPts val="1266"/>
              </a:spcBef>
              <a:defRPr lang="da-DK" sz="2100" b="0" i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Georgia"/>
                <a:cs typeface="Arial"/>
                <a:sym typeface="Georgia"/>
              </a:defRPr>
            </a:lvl3pPr>
            <a:lvl4pPr marL="723600" indent="-241200">
              <a:spcBef>
                <a:spcPts val="1000"/>
              </a:spcBef>
              <a:defRPr lang="da-DK" sz="2100" b="0" i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Georgia"/>
                <a:cs typeface="Arial"/>
                <a:sym typeface="Georgia"/>
              </a:defRPr>
            </a:lvl4pPr>
            <a:lvl5pPr>
              <a:defRPr sz="2100"/>
            </a:lvl5pPr>
          </a:lstStyle>
          <a:p>
            <a:pPr marL="241200" marR="0" lvl="0" indent="-241200" algn="l" defTabSz="41075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/>
              <a:buChar char="•"/>
              <a:tabLst/>
              <a:defRPr sz="1800">
                <a:solidFill>
                  <a:srgbClr val="000000"/>
                </a:solidFill>
              </a:defRPr>
            </a:pPr>
            <a:r>
              <a:rPr lang="da-DK" sz="2400"/>
              <a:t>Klik for at tilføje tekst</a:t>
            </a:r>
            <a:endParaRPr lang="da-DK" sz="2200">
              <a:solidFill>
                <a:srgbClr val="414141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lang="da-DK" sz="2200">
                <a:solidFill>
                  <a:srgbClr val="414141"/>
                </a:solidFill>
              </a:rPr>
              <a:t>Andet niveau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lang="da-DK" sz="2200">
                <a:solidFill>
                  <a:srgbClr val="414141"/>
                </a:solidFill>
              </a:rPr>
              <a:t>Tredje niveau</a:t>
            </a:r>
          </a:p>
        </p:txBody>
      </p:sp>
      <p:sp>
        <p:nvSpPr>
          <p:cNvPr id="9" name="Pladsholder til indhold 5"/>
          <p:cNvSpPr>
            <a:spLocks noGrp="1"/>
          </p:cNvSpPr>
          <p:nvPr>
            <p:ph sz="quarter" idx="14" hasCustomPrompt="1"/>
          </p:nvPr>
        </p:nvSpPr>
        <p:spPr>
          <a:xfrm>
            <a:off x="476251" y="1919883"/>
            <a:ext cx="5459763" cy="4286250"/>
          </a:xfrm>
        </p:spPr>
        <p:txBody>
          <a:bodyPr vert="horz" anchor="t">
            <a:normAutofit/>
          </a:bodyPr>
          <a:lstStyle>
            <a:lvl1pPr marL="241200" indent="-241200" algn="l" defTabSz="410751" eaLnBrk="1" hangingPunct="1">
              <a:lnSpc>
                <a:spcPct val="100000"/>
              </a:lnSpc>
              <a:spcBef>
                <a:spcPts val="1000"/>
              </a:spcBef>
              <a:buSzPct val="75000"/>
              <a:buFont typeface="Arial"/>
              <a:buChar char="•"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82400" indent="-241200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241200" indent="-241200">
              <a:lnSpc>
                <a:spcPct val="100000"/>
              </a:lnSpc>
              <a:spcBef>
                <a:spcPts val="1000"/>
              </a:spcBef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23600" indent="-240460" algn="l">
              <a:spcBef>
                <a:spcPts val="1000"/>
              </a:spcBef>
              <a:defRPr lang="da-DK" sz="2100" b="0" i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Georgia"/>
                <a:cs typeface="Arial"/>
                <a:sym typeface="Georgia"/>
              </a:defRPr>
            </a:lvl4pPr>
            <a:lvl5pPr indent="-240460">
              <a:defRPr sz="2100"/>
            </a:lvl5pPr>
          </a:lstStyle>
          <a:p>
            <a:pPr lvl="0"/>
            <a:r>
              <a:rPr lang="da-DK"/>
              <a:t>Klik for at tilføje tekst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lang="da-DK" sz="2200">
                <a:solidFill>
                  <a:srgbClr val="414141"/>
                </a:solidFill>
              </a:rPr>
              <a:t>Andet niveau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lang="da-DK" sz="2200">
                <a:solidFill>
                  <a:srgbClr val="414141"/>
                </a:solidFill>
              </a:rPr>
              <a:t>Tredje niveau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84210" y="234619"/>
            <a:ext cx="11229673" cy="972000"/>
          </a:xfrm>
        </p:spPr>
        <p:txBody>
          <a:bodyPr>
            <a:normAutofit/>
          </a:bodyPr>
          <a:lstStyle>
            <a:lvl1pPr>
              <a:defRPr sz="4900"/>
            </a:lvl1pPr>
          </a:lstStyle>
          <a:p>
            <a:pPr lvl="0"/>
            <a:r>
              <a:rPr lang="da-DK"/>
              <a:t>Klik for at tilføje tekst</a:t>
            </a:r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3638CB2-EA0C-44E4-A91A-4D7146E346C5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12849346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undertitel og 2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indhold 5"/>
          <p:cNvSpPr>
            <a:spLocks noGrp="1"/>
          </p:cNvSpPr>
          <p:nvPr>
            <p:ph sz="quarter" idx="13" hasCustomPrompt="1"/>
          </p:nvPr>
        </p:nvSpPr>
        <p:spPr>
          <a:xfrm>
            <a:off x="6106099" y="1919883"/>
            <a:ext cx="5609651" cy="4286250"/>
          </a:xfrm>
        </p:spPr>
        <p:txBody>
          <a:bodyPr vert="horz" anchor="t">
            <a:normAutofit/>
          </a:bodyPr>
          <a:lstStyle>
            <a:lvl1pPr marL="241200" indent="-241200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lang="da-DK" sz="2200" b="0" i="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Georgia"/>
                <a:cs typeface="Arial"/>
                <a:sym typeface="Georgia"/>
              </a:defRPr>
            </a:lvl1pPr>
            <a:lvl2pPr marL="482400" indent="-241200">
              <a:lnSpc>
                <a:spcPct val="100000"/>
              </a:lnSpc>
              <a:spcBef>
                <a:spcPts val="1000"/>
              </a:spcBef>
              <a:defRPr lang="da-DK" sz="2200" b="0" i="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Georgia"/>
                <a:cs typeface="Arial"/>
                <a:sym typeface="Georgia"/>
              </a:defRPr>
            </a:lvl2pPr>
            <a:lvl3pPr marL="321457" indent="-321457">
              <a:lnSpc>
                <a:spcPct val="100000"/>
              </a:lnSpc>
              <a:spcBef>
                <a:spcPts val="1000"/>
              </a:spcBef>
              <a:defRPr lang="da-DK" sz="2200" b="0" i="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Georgia"/>
                <a:cs typeface="Arial"/>
                <a:sym typeface="Georgia"/>
              </a:defRPr>
            </a:lvl3pPr>
            <a:lvl4pPr marL="723600" indent="-241200">
              <a:spcBef>
                <a:spcPts val="1000"/>
              </a:spcBef>
              <a:defRPr lang="da-DK" sz="2100" b="0" i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Georgia"/>
                <a:cs typeface="Arial"/>
                <a:sym typeface="Georgia"/>
              </a:defRPr>
            </a:lvl4pPr>
            <a:lvl5pPr>
              <a:defRPr sz="2100"/>
            </a:lvl5pPr>
          </a:lstStyle>
          <a:p>
            <a:pPr lvl="0"/>
            <a:r>
              <a:rPr lang="da-DK"/>
              <a:t>Klik for at tilføje tekst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lang="da-DK" sz="2200">
                <a:solidFill>
                  <a:srgbClr val="414141"/>
                </a:solidFill>
              </a:rPr>
              <a:t>Andet niveau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lang="da-DK" sz="2200">
                <a:solidFill>
                  <a:srgbClr val="414141"/>
                </a:solidFill>
              </a:rPr>
              <a:t>Tredje niveau</a:t>
            </a:r>
          </a:p>
        </p:txBody>
      </p:sp>
      <p:sp>
        <p:nvSpPr>
          <p:cNvPr id="8" name="Pladsholder til indhold 5"/>
          <p:cNvSpPr>
            <a:spLocks noGrp="1"/>
          </p:cNvSpPr>
          <p:nvPr>
            <p:ph sz="quarter" idx="14" hasCustomPrompt="1"/>
          </p:nvPr>
        </p:nvSpPr>
        <p:spPr>
          <a:xfrm>
            <a:off x="476251" y="1919883"/>
            <a:ext cx="5459763" cy="4286250"/>
          </a:xfrm>
        </p:spPr>
        <p:txBody>
          <a:bodyPr vert="horz" anchor="t">
            <a:normAutofit/>
          </a:bodyPr>
          <a:lstStyle>
            <a:lvl1pPr marL="240460" indent="-241200" algn="l" defTabSz="410751" eaLnBrk="1" hangingPunct="1">
              <a:lnSpc>
                <a:spcPct val="100000"/>
              </a:lnSpc>
              <a:spcBef>
                <a:spcPts val="1000"/>
              </a:spcBef>
              <a:buSzPct val="75000"/>
              <a:buFont typeface="Arial"/>
              <a:buChar char="•"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80920" indent="-241200" algn="l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80257" indent="0" algn="l">
              <a:lnSpc>
                <a:spcPct val="100000"/>
              </a:lnSpc>
              <a:spcBef>
                <a:spcPts val="1000"/>
              </a:spcBef>
              <a:buNone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21381" indent="-241200" algn="l">
              <a:spcBef>
                <a:spcPts val="1000"/>
              </a:spcBef>
              <a:defRPr lang="da-DK" sz="2100" b="0" i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Georgia"/>
                <a:cs typeface="Arial"/>
                <a:sym typeface="Georgia"/>
              </a:defRPr>
            </a:lvl4pPr>
            <a:lvl5pPr indent="-241200" algn="l">
              <a:spcBef>
                <a:spcPts val="1000"/>
              </a:spcBef>
              <a:defRPr sz="2100"/>
            </a:lvl5pPr>
          </a:lstStyle>
          <a:p>
            <a:pPr lvl="0"/>
            <a:r>
              <a:rPr lang="da-DK"/>
              <a:t>Klik for at tilføje tekst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lang="da-DK" sz="2200">
                <a:solidFill>
                  <a:srgbClr val="414141"/>
                </a:solidFill>
              </a:rPr>
              <a:t>Andet niveau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lang="da-DK" sz="2200">
                <a:solidFill>
                  <a:srgbClr val="414141"/>
                </a:solidFill>
              </a:rPr>
              <a:t>Tredje niveau</a:t>
            </a:r>
          </a:p>
        </p:txBody>
      </p:sp>
      <p:sp>
        <p:nvSpPr>
          <p:cNvPr id="5" name="Pladsholder til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484212" y="1418668"/>
            <a:ext cx="11223112" cy="233983"/>
          </a:xfrm>
        </p:spPr>
        <p:txBody>
          <a:bodyPr vert="horz" wrap="non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700" b="1" i="0" cap="all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da-DK"/>
              <a:t>Rediger typografien i masteren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9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3638CB2-EA0C-44E4-A91A-4D7146E346C5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6734107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og indholdselement - lodr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/>
          <p:nvPr/>
        </p:nvSpPr>
        <p:spPr>
          <a:xfrm>
            <a:off x="476251" y="3429000"/>
            <a:ext cx="5321600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321457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/>
          </a:p>
        </p:txBody>
      </p:sp>
      <p:sp>
        <p:nvSpPr>
          <p:cNvPr id="24" name="Shape 24"/>
          <p:cNvSpPr/>
          <p:nvPr/>
        </p:nvSpPr>
        <p:spPr>
          <a:xfrm>
            <a:off x="476249" y="1946672"/>
            <a:ext cx="5321547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321457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/>
          </a:p>
        </p:txBody>
      </p:sp>
      <p:sp>
        <p:nvSpPr>
          <p:cNvPr id="25" name="Shape 25"/>
          <p:cNvSpPr>
            <a:spLocks noGrp="1"/>
          </p:cNvSpPr>
          <p:nvPr>
            <p:ph type="title" hasCustomPrompt="1"/>
          </p:nvPr>
        </p:nvSpPr>
        <p:spPr>
          <a:xfrm>
            <a:off x="476251" y="1949623"/>
            <a:ext cx="5322093" cy="1427892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spcBef>
                <a:spcPts val="0"/>
              </a:spcBef>
              <a:defRPr sz="4200"/>
            </a:lvl1pPr>
          </a:lstStyle>
          <a:p>
            <a:pPr lvl="0"/>
            <a:r>
              <a:rPr lang="da-DK" sz="4000"/>
              <a:t>Klik for at tilføje tekst</a:t>
            </a:r>
          </a:p>
        </p:txBody>
      </p:sp>
      <p:sp>
        <p:nvSpPr>
          <p:cNvPr id="26" name="Shape 26"/>
          <p:cNvSpPr>
            <a:spLocks noGrp="1"/>
          </p:cNvSpPr>
          <p:nvPr>
            <p:ph type="body" idx="1" hasCustomPrompt="1"/>
          </p:nvPr>
        </p:nvSpPr>
        <p:spPr>
          <a:xfrm>
            <a:off x="476251" y="3536156"/>
            <a:ext cx="5322093" cy="2669688"/>
          </a:xfrm>
          <a:prstGeom prst="rect">
            <a:avLst/>
          </a:prstGeom>
        </p:spPr>
        <p:txBody>
          <a:bodyPr anchor="t"/>
          <a:lstStyle>
            <a:lvl1pPr marL="241200" indent="-241200">
              <a:lnSpc>
                <a:spcPct val="100000"/>
              </a:lnSpc>
              <a:spcBef>
                <a:spcPts val="1000"/>
              </a:spcBef>
              <a:buSzTx/>
              <a:buFont typeface="Arial"/>
              <a:buChar char="•"/>
              <a:defRPr sz="1700">
                <a:solidFill>
                  <a:schemeClr val="tx1"/>
                </a:solidFill>
              </a:defRPr>
            </a:lvl1pPr>
            <a:lvl2pPr marL="480920" indent="-241093">
              <a:lnSpc>
                <a:spcPct val="100000"/>
              </a:lnSpc>
              <a:spcBef>
                <a:spcPts val="1000"/>
              </a:spcBef>
              <a:buSzTx/>
              <a:buFont typeface="Arial"/>
              <a:buChar char="•"/>
              <a:defRPr sz="1700">
                <a:solidFill>
                  <a:schemeClr val="tx2">
                    <a:lumMod val="50000"/>
                  </a:schemeClr>
                </a:solidFill>
              </a:defRPr>
            </a:lvl2pPr>
            <a:lvl3pPr marL="721381" indent="-241093">
              <a:lnSpc>
                <a:spcPct val="100000"/>
              </a:lnSpc>
              <a:spcBef>
                <a:spcPts val="1000"/>
              </a:spcBef>
              <a:buSzTx/>
              <a:buFont typeface="Arial"/>
              <a:buChar char="•"/>
              <a:defRPr sz="1700">
                <a:solidFill>
                  <a:schemeClr val="tx2">
                    <a:lumMod val="50000"/>
                  </a:schemeClr>
                </a:solidFill>
              </a:defRPr>
            </a:lvl3pPr>
            <a:lvl4pPr marL="480920" indent="-241093" algn="l">
              <a:lnSpc>
                <a:spcPct val="120000"/>
              </a:lnSpc>
              <a:spcBef>
                <a:spcPts val="0"/>
              </a:spcBef>
              <a:buSzTx/>
              <a:buFont typeface="Arial"/>
              <a:buChar char="•"/>
              <a:defRPr sz="1700">
                <a:solidFill>
                  <a:schemeClr val="tx2">
                    <a:lumMod val="50000"/>
                  </a:schemeClr>
                </a:solidFill>
              </a:defRPr>
            </a:lvl4pPr>
            <a:lvl5pPr marL="0" indent="642915">
              <a:lnSpc>
                <a:spcPct val="120000"/>
              </a:lnSpc>
              <a:spcBef>
                <a:spcPts val="0"/>
              </a:spcBef>
              <a:buSzTx/>
              <a:buNone/>
              <a:defRPr sz="170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da-DK"/>
              <a:t>Klik for at tilføje tekst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lang="da-DK" sz="1700">
                <a:solidFill>
                  <a:srgbClr val="414141"/>
                </a:solidFill>
              </a:rPr>
              <a:t>Andet niveau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lang="da-DK" sz="1700">
                <a:solidFill>
                  <a:srgbClr val="414141"/>
                </a:solidFill>
              </a:rPr>
              <a:t>Tredje niveau</a:t>
            </a:r>
          </a:p>
        </p:txBody>
      </p:sp>
      <p:sp>
        <p:nvSpPr>
          <p:cNvPr id="9" name="Pladsholder til tekst 2"/>
          <p:cNvSpPr>
            <a:spLocks noGrp="1"/>
          </p:cNvSpPr>
          <p:nvPr>
            <p:ph type="body" sz="quarter" idx="12" hasCustomPrompt="1"/>
          </p:nvPr>
        </p:nvSpPr>
        <p:spPr>
          <a:xfrm>
            <a:off x="507861" y="1646702"/>
            <a:ext cx="5289936" cy="200055"/>
          </a:xfrm>
        </p:spPr>
        <p:txBody>
          <a:bodyPr vert="horz" wrap="square" anchor="b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1300" b="1" i="0" cap="all">
                <a:solidFill>
                  <a:srgbClr val="908979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da-DK"/>
              <a:t>Klik for at tilføje tekst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3" hasCustomPrompt="1"/>
          </p:nvPr>
        </p:nvSpPr>
        <p:spPr>
          <a:xfrm>
            <a:off x="6096001" y="333375"/>
            <a:ext cx="5617633" cy="5881688"/>
          </a:xfrm>
        </p:spPr>
        <p:txBody>
          <a:bodyPr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da-DK"/>
              <a:t>Klik for at tilføje tekst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pic>
        <p:nvPicPr>
          <p:cNvPr id="10" name="ÆS_logo_POS_CMYK.pdf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9775" y="6426141"/>
            <a:ext cx="1356844" cy="233263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Pladsholder til diasnumm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53638CB2-EA0C-44E4-A91A-4D7146E346C5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61730566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indholdsobjekt - b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84211" y="226542"/>
            <a:ext cx="11239500" cy="972021"/>
          </a:xfrm>
        </p:spPr>
        <p:txBody>
          <a:bodyPr vert="horz">
            <a:normAutofit/>
          </a:bodyPr>
          <a:lstStyle>
            <a:lvl1pPr>
              <a:defRPr sz="4900">
                <a:solidFill>
                  <a:schemeClr val="tx2"/>
                </a:solidFill>
              </a:defRPr>
            </a:lvl1pPr>
          </a:lstStyle>
          <a:p>
            <a:pPr lvl="0"/>
            <a:r>
              <a:rPr lang="da-DK"/>
              <a:t>Klik for at tilføje tekst</a:t>
            </a:r>
          </a:p>
        </p:txBody>
      </p:sp>
      <p:sp>
        <p:nvSpPr>
          <p:cNvPr id="3" name="Pladsholder til indhold 3"/>
          <p:cNvSpPr>
            <a:spLocks noGrp="1"/>
          </p:cNvSpPr>
          <p:nvPr>
            <p:ph sz="quarter" idx="14" hasCustomPrompt="1"/>
          </p:nvPr>
        </p:nvSpPr>
        <p:spPr>
          <a:xfrm>
            <a:off x="476250" y="1919883"/>
            <a:ext cx="11247460" cy="4286250"/>
          </a:xfrm>
        </p:spPr>
        <p:txBody>
          <a:bodyPr anchor="t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da-DK" sz="2200">
                <a:solidFill>
                  <a:srgbClr val="414141"/>
                </a:solidFill>
              </a:rPr>
              <a:t>Brødtekst, niveau et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lang="da-DK" sz="2200">
                <a:solidFill>
                  <a:srgbClr val="414141"/>
                </a:solidFill>
              </a:rPr>
              <a:t>Brødtekst, niveau to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lang="da-DK" sz="2200">
                <a:solidFill>
                  <a:srgbClr val="414141"/>
                </a:solidFill>
              </a:rPr>
              <a:t>Brødtekst, niveau tre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lang="da-DK" sz="2200">
                <a:solidFill>
                  <a:srgbClr val="414141"/>
                </a:solidFill>
              </a:rPr>
              <a:t>Brødtekst, niveau fire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lang="da-DK" sz="2200">
                <a:solidFill>
                  <a:srgbClr val="414141"/>
                </a:solidFill>
              </a:rPr>
              <a:t>Brødtekst, niveau fem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3638CB2-EA0C-44E4-A91A-4D7146E346C5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839339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undertitel og indholdsobjekt - b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84211" y="226542"/>
            <a:ext cx="11239500" cy="972021"/>
          </a:xfrm>
        </p:spPr>
        <p:txBody>
          <a:bodyPr vert="horz">
            <a:normAutofit/>
          </a:bodyPr>
          <a:lstStyle>
            <a:lvl1pPr>
              <a:defRPr sz="4900">
                <a:solidFill>
                  <a:schemeClr val="tx2"/>
                </a:solidFill>
              </a:defRPr>
            </a:lvl1pPr>
          </a:lstStyle>
          <a:p>
            <a:pPr lvl="0"/>
            <a:r>
              <a:rPr lang="da-DK"/>
              <a:t>Klik for at tilføje tekst</a:t>
            </a:r>
          </a:p>
        </p:txBody>
      </p:sp>
      <p:sp>
        <p:nvSpPr>
          <p:cNvPr id="3" name="Pladsholder til indhold 3"/>
          <p:cNvSpPr>
            <a:spLocks noGrp="1"/>
          </p:cNvSpPr>
          <p:nvPr>
            <p:ph sz="quarter" idx="14" hasCustomPrompt="1"/>
          </p:nvPr>
        </p:nvSpPr>
        <p:spPr>
          <a:xfrm>
            <a:off x="476250" y="1919883"/>
            <a:ext cx="11247460" cy="4286250"/>
          </a:xfrm>
        </p:spPr>
        <p:txBody>
          <a:bodyPr anchor="t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da-DK" sz="2200">
                <a:solidFill>
                  <a:srgbClr val="414141"/>
                </a:solidFill>
              </a:rPr>
              <a:t>Brødtekst, niveau et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lang="da-DK" sz="2200">
                <a:solidFill>
                  <a:srgbClr val="414141"/>
                </a:solidFill>
              </a:rPr>
              <a:t>Brødtekst, niveau to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lang="da-DK" sz="2200">
                <a:solidFill>
                  <a:srgbClr val="414141"/>
                </a:solidFill>
              </a:rPr>
              <a:t>Brødtekst, niveau tre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lang="da-DK" sz="2200">
                <a:solidFill>
                  <a:srgbClr val="414141"/>
                </a:solidFill>
              </a:rPr>
              <a:t>Brødtekst, niveau fire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lang="da-DK" sz="2200">
                <a:solidFill>
                  <a:srgbClr val="414141"/>
                </a:solidFill>
              </a:rPr>
              <a:t>Brødtekst, niveau fem</a:t>
            </a:r>
          </a:p>
        </p:txBody>
      </p:sp>
      <p:sp>
        <p:nvSpPr>
          <p:cNvPr id="4" name="Pladsholder til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484212" y="1418668"/>
            <a:ext cx="11223112" cy="233983"/>
          </a:xfrm>
        </p:spPr>
        <p:txBody>
          <a:bodyPr vert="horz" wrap="non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700" b="1" i="0" cap="all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da-DK"/>
              <a:t>Rediger typografien i masteren</a:t>
            </a: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3638CB2-EA0C-44E4-A91A-4D7146E346C5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711768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/>
        </p:nvSpPr>
        <p:spPr>
          <a:xfrm>
            <a:off x="476249" y="1946672"/>
            <a:ext cx="5321547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321457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/>
          </a:p>
        </p:txBody>
      </p:sp>
      <p:sp>
        <p:nvSpPr>
          <p:cNvPr id="26" name="Shape 26"/>
          <p:cNvSpPr>
            <a:spLocks noGrp="1"/>
          </p:cNvSpPr>
          <p:nvPr>
            <p:ph type="body" idx="1" hasCustomPrompt="1"/>
          </p:nvPr>
        </p:nvSpPr>
        <p:spPr>
          <a:xfrm>
            <a:off x="476251" y="1988840"/>
            <a:ext cx="5322093" cy="421700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SzTx/>
              <a:buNone/>
              <a:defRPr sz="22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39827" indent="0">
              <a:lnSpc>
                <a:spcPct val="120000"/>
              </a:lnSpc>
              <a:spcBef>
                <a:spcPts val="0"/>
              </a:spcBef>
              <a:buSzTx/>
              <a:buFontTx/>
              <a:buNone/>
              <a:defRPr sz="1700">
                <a:solidFill>
                  <a:schemeClr val="tx2">
                    <a:lumMod val="50000"/>
                  </a:schemeClr>
                </a:solidFill>
              </a:defRPr>
            </a:lvl2pPr>
            <a:lvl3pPr marL="480288" indent="0">
              <a:lnSpc>
                <a:spcPct val="120000"/>
              </a:lnSpc>
              <a:spcBef>
                <a:spcPts val="0"/>
              </a:spcBef>
              <a:buSzTx/>
              <a:buFontTx/>
              <a:buNone/>
              <a:defRPr sz="1700">
                <a:solidFill>
                  <a:schemeClr val="tx2">
                    <a:lumMod val="50000"/>
                  </a:schemeClr>
                </a:solidFill>
              </a:defRPr>
            </a:lvl3pPr>
            <a:lvl4pPr marL="480920" indent="-241093" algn="l">
              <a:lnSpc>
                <a:spcPct val="120000"/>
              </a:lnSpc>
              <a:spcBef>
                <a:spcPts val="0"/>
              </a:spcBef>
              <a:buSzTx/>
              <a:buFont typeface="Arial"/>
              <a:buChar char="•"/>
              <a:defRPr sz="1700">
                <a:solidFill>
                  <a:schemeClr val="tx2">
                    <a:lumMod val="50000"/>
                  </a:schemeClr>
                </a:solidFill>
              </a:defRPr>
            </a:lvl4pPr>
            <a:lvl5pPr marL="0" indent="642915">
              <a:lnSpc>
                <a:spcPct val="120000"/>
              </a:lnSpc>
              <a:spcBef>
                <a:spcPts val="0"/>
              </a:spcBef>
              <a:buSzTx/>
              <a:buNone/>
              <a:defRPr sz="170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da-DK"/>
              <a:t>Klik for at tilføje tekst</a:t>
            </a:r>
          </a:p>
        </p:txBody>
      </p:sp>
      <p:sp>
        <p:nvSpPr>
          <p:cNvPr id="7" name="Pladsholder til indhold 6"/>
          <p:cNvSpPr>
            <a:spLocks noGrp="1"/>
          </p:cNvSpPr>
          <p:nvPr>
            <p:ph sz="quarter" idx="15" hasCustomPrompt="1"/>
          </p:nvPr>
        </p:nvSpPr>
        <p:spPr>
          <a:xfrm>
            <a:off x="6040968" y="327026"/>
            <a:ext cx="5719233" cy="5910263"/>
          </a:xfrm>
        </p:spPr>
        <p:txBody>
          <a:bodyPr anchor="t"/>
          <a:lstStyle/>
          <a:p>
            <a:pPr lvl="0"/>
            <a:r>
              <a:rPr lang="da-DK"/>
              <a:t>Klik for at tilføje tekst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84212" y="329514"/>
            <a:ext cx="5442456" cy="1321486"/>
          </a:xfrm>
        </p:spPr>
        <p:txBody>
          <a:bodyPr/>
          <a:lstStyle>
            <a:lvl1pPr algn="l">
              <a:spcBef>
                <a:spcPts val="0"/>
              </a:spcBef>
              <a:defRPr/>
            </a:lvl1pPr>
          </a:lstStyle>
          <a:p>
            <a:pPr lvl="0"/>
            <a:r>
              <a:rPr lang="da-DK"/>
              <a:t>Klik for at tilføje tekst</a:t>
            </a:r>
          </a:p>
        </p:txBody>
      </p:sp>
      <p:pic>
        <p:nvPicPr>
          <p:cNvPr id="8" name="ÆS_logo_POS_CMYK.pdf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9775" y="6426141"/>
            <a:ext cx="1356844" cy="233263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Pladsholder til diasnumm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3638CB2-EA0C-44E4-A91A-4D7146E346C5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98903355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509613" y="5784273"/>
            <a:ext cx="11223112" cy="407870"/>
          </a:xfrm>
        </p:spPr>
        <p:txBody>
          <a:bodyPr vert="horz" wrap="non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700" b="1" i="0" cap="all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da-DK"/>
              <a:t>Klik for at tilføje tekst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sz="quarter" idx="11"/>
          </p:nvPr>
        </p:nvSpPr>
        <p:spPr>
          <a:xfrm>
            <a:off x="503767" y="349251"/>
            <a:ext cx="11228917" cy="4211205"/>
          </a:xfrm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08001" y="4647515"/>
            <a:ext cx="11215711" cy="972000"/>
          </a:xfrm>
        </p:spPr>
        <p:txBody>
          <a:bodyPr>
            <a:normAutofit/>
          </a:bodyPr>
          <a:lstStyle>
            <a:lvl1pPr>
              <a:defRPr sz="4900"/>
            </a:lvl1pPr>
          </a:lstStyle>
          <a:p>
            <a:pPr lvl="0"/>
            <a:r>
              <a:rPr lang="da-DK"/>
              <a:t>Klik for at tilføje tekst</a:t>
            </a:r>
          </a:p>
        </p:txBody>
      </p:sp>
      <p:sp>
        <p:nvSpPr>
          <p:cNvPr id="6" name="Shape 2"/>
          <p:cNvSpPr/>
          <p:nvPr userDrawn="1"/>
        </p:nvSpPr>
        <p:spPr>
          <a:xfrm>
            <a:off x="476250" y="5692993"/>
            <a:ext cx="11247461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321457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/>
          </a:p>
        </p:txBody>
      </p:sp>
      <p:sp>
        <p:nvSpPr>
          <p:cNvPr id="8" name="Shape 3"/>
          <p:cNvSpPr/>
          <p:nvPr userDrawn="1"/>
        </p:nvSpPr>
        <p:spPr>
          <a:xfrm>
            <a:off x="476250" y="4647135"/>
            <a:ext cx="11247461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321457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/>
          </a:p>
        </p:txBody>
      </p:sp>
      <p:pic>
        <p:nvPicPr>
          <p:cNvPr id="9" name="ÆS_logo_POS_CMYK.pdf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9775" y="6426141"/>
            <a:ext cx="1356844" cy="23326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38CB2-EA0C-44E4-A91A-4D7146E346C5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2630973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84210" y="219070"/>
            <a:ext cx="11229673" cy="97200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4900"/>
            </a:lvl1pPr>
          </a:lstStyle>
          <a:p>
            <a:pPr lvl="0"/>
            <a:r>
              <a:rPr lang="da-DK"/>
              <a:t>Klik for at tilføje tekst</a:t>
            </a:r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638CB2-EA0C-44E4-A91A-4D7146E346C5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81512815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ÆS_logo_POS_CMYK.pdf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9775" y="6426141"/>
            <a:ext cx="1356844" cy="233263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Pladsholder til dias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638CB2-EA0C-44E4-A91A-4D7146E346C5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3716831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638CB2-EA0C-44E4-A91A-4D7146E346C5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05149215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347E12-2986-3E2C-CB0C-B7F165669F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GB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D42EE0B-C894-2B6C-0798-E1BD66F8BA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GB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69959DF-C979-741D-E257-3DAC81EF6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8CF6A-C731-754C-B22C-BE114DFB1AA5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46817E6-CE04-AD44-CE06-533EA5F29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794FFAC-70E5-7193-B7B4-A0DE220A9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5156E-9795-5D40-9B45-A81405F59A51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03152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7D6D0-103E-8295-89D9-10032540A0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E6BCD-F967-E310-F398-C32E84447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F4D5A-4651-4B9C-924F-A1DBD1BE844D}" type="datetime1">
              <a:rPr lang="da-DK" smtClean="0"/>
              <a:t>22-09-2026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9C08A-76F1-C8FF-BB02-51F8CA06D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A7759-5896-B6F1-0C37-59C847084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8B728F68-58A8-0EBB-3E16-8B45F08CFC4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/>
        <p:txBody>
          <a:bodyPr/>
          <a:lstStyle/>
          <a:p>
            <a:pPr lvl="0"/>
            <a:r>
              <a:rPr lang="da-DK"/>
              <a:t>Normal tekst (bold for mellemrubrik, forøg </a:t>
            </a:r>
            <a:r>
              <a:rPr lang="da-DK" err="1"/>
              <a:t>nivau</a:t>
            </a:r>
            <a:r>
              <a:rPr lang="da-DK"/>
              <a:t> for bullet)</a:t>
            </a:r>
          </a:p>
          <a:p>
            <a:pPr lvl="1"/>
            <a:r>
              <a:rPr lang="da-DK"/>
              <a:t>Bullet 1</a:t>
            </a:r>
          </a:p>
          <a:p>
            <a:pPr lvl="2"/>
            <a:r>
              <a:rPr lang="da-DK"/>
              <a:t>Dash til “bullet1”</a:t>
            </a:r>
          </a:p>
          <a:p>
            <a:pPr lvl="3"/>
            <a:r>
              <a:rPr lang="da-DK"/>
              <a:t>Bullet 2</a:t>
            </a:r>
          </a:p>
          <a:p>
            <a:pPr lvl="4"/>
            <a:r>
              <a:rPr lang="da-DK"/>
              <a:t>Dash til “bullet2”</a:t>
            </a:r>
          </a:p>
        </p:txBody>
      </p:sp>
    </p:spTree>
    <p:extLst>
      <p:ext uri="{BB962C8B-B14F-4D97-AF65-F5344CB8AC3E}">
        <p14:creationId xmlns:p14="http://schemas.microsoft.com/office/powerpoint/2010/main" val="457243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9A6A7F-1C24-A4B4-9265-6A0930D6C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1BE181C-7C8B-8461-A1FE-9A622671A7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45D9871-045F-CB09-98ED-C913FBAF5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40FF249-8E38-BEB7-2738-432ADB69C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A93C53-40D1-70BB-CBA5-9D59E120D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38CB2-EA0C-44E4-A91A-4D7146E346C5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80333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A32B90-7582-F1E4-F8FB-7497E827B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FA7170C-174D-F1A3-2BEF-D51FB94EB4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8225127-CE31-6D03-F425-9690AEA46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5FC4F-F7E4-45B1-AE61-D3ADC3A19034}" type="datetime1">
              <a:rPr lang="da-DK" smtClean="0"/>
              <a:t>22-09-2026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503DB96-5A2E-3848-6C50-279BDE82B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F1EFC03-B3AE-6D77-0A3B-86AA3EC70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9047415"/>
      </p:ext>
    </p:extLst>
  </p:cSld>
  <p:clrMapOvr>
    <a:masterClrMapping/>
  </p:clrMapOvr>
  <p:hf hd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51B228-AC77-E00D-EE31-F66D7FB92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0C792A0-D7F0-411F-9BB0-D03519FB44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0027E2D-CAEC-C6E2-056A-9EF5F2E86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FE49147-DB03-62A5-F068-BAA50B4B1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9288FA5-1E23-6215-402C-02CF3A42C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38CB2-EA0C-44E4-A91A-4D7146E346C5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52749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AB6530-1750-4D29-066B-71E002E5A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B884DBD-F68C-FAC9-9CFE-9FC2139B47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4BF01C1-19B1-6024-3F67-EFC9577D50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8CE63D2-44DB-32C6-F986-FA95791CE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89223-5211-426B-9C4B-0029DBBD0F7E}" type="datetime1">
              <a:rPr lang="da-DK" smtClean="0"/>
              <a:t>22-09-2026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2E3717D-9419-D4AB-DCDE-9FCD331FA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127946D-8F3C-F5CB-17F4-42C9E3A97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39518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76FD0C-C1AC-7EFE-4BA9-4A1AE487F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377DEFD-B5AD-4F6C-6452-3B1A233DF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D8BEFBE-9D1D-CD77-07D4-3D81FD80BD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277F750B-4F7B-6DAE-C46C-82614CFEA0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B474E792-CDFC-E8A8-3AA9-5C4F2FA042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3B84F0F-F454-6684-DD57-4F1C96D0B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E4F5-30C3-4EA4-A5A2-06FB4943C120}" type="datetime1">
              <a:rPr lang="da-DK" smtClean="0"/>
              <a:t>22-09-2026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482BF746-E7C4-AE41-181C-DA271370F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B2DFA26B-5974-B5FF-4477-91AA6F88B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819899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3BCFCF-9A06-319B-678B-5693FF754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94859970-DA4D-B304-44AE-6EB5AC107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D1A30-15C3-4239-83E6-F465C8049868}" type="datetime1">
              <a:rPr lang="da-DK" smtClean="0"/>
              <a:t>22-09-2026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C4DCE3EB-F182-DCD4-7EE5-C7DFD265F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0655AEA8-4C73-1808-8085-8CC9809D0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586502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7BB31C5-5558-DEB4-4B10-66EFFECBC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E2A6BDED-5E33-9B06-F710-C85A1DF55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8FC7549-B2A2-8DB6-8DF9-A1CC89973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38CB2-EA0C-44E4-A91A-4D7146E346C5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656565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40E67C-96C6-AA19-44A8-DE3056F4E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4F72DDF-671E-BFE3-BEF4-40B09F8515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FCBBEE0-93C1-8C42-C6DB-9C9F05E1C9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7E66EBE-23E5-0643-4EDF-480CB3F8D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7CD5EFC-AC97-C430-8A3A-D1CFFEA24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6B5C13A-E262-A839-ADA7-EDBD81262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38CB2-EA0C-44E4-A91A-4D7146E346C5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9879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5F6A59-F223-2FD8-64C2-0F272DF2A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F7A758DA-829F-5871-7B28-66564E97F7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1145949-3A20-41EE-DDD8-96D2C2DE7D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AD60EBC-3EF5-E62C-C175-19B560AB9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F2E058A-43CC-890A-A98F-983C23005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D08E630-AB88-62F0-F86C-F121CE8EF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38CB2-EA0C-44E4-A91A-4D7146E346C5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3197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E06872-A2E7-39F1-0F19-86B743CDD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3471C98E-9F3C-BC7A-E843-297881D005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CDC1DF8-940F-3A17-AB71-FF431C2EE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C5A48AE-C2B2-099A-9FD4-C209ACCB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BF8CC5D-533B-763D-94F1-9F42CA3E2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38CB2-EA0C-44E4-A91A-4D7146E346C5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40215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25F4E18A-3A14-19E4-B3A7-0B0278B347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C5269C2-13F8-0901-6159-EEA6C6BB07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D49D855-CCC3-6FAF-8E1A-EAC9664FD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BE98CB0-68C2-E1E2-6515-2F897556F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A7987F9-1BDB-8FBF-777A-DCB6458A8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38CB2-EA0C-44E4-A91A-4D7146E346C5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714244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509613" y="5784273"/>
            <a:ext cx="11223112" cy="407870"/>
          </a:xfrm>
        </p:spPr>
        <p:txBody>
          <a:bodyPr vert="horz" wrap="non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700" b="1" i="0" cap="all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da-DK"/>
              <a:t>Klik for at tilføje tekst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sz="quarter" idx="11"/>
          </p:nvPr>
        </p:nvSpPr>
        <p:spPr>
          <a:xfrm>
            <a:off x="503767" y="349251"/>
            <a:ext cx="11228917" cy="4211205"/>
          </a:xfrm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08001" y="4647515"/>
            <a:ext cx="11215711" cy="972000"/>
          </a:xfrm>
        </p:spPr>
        <p:txBody>
          <a:bodyPr>
            <a:normAutofit/>
          </a:bodyPr>
          <a:lstStyle>
            <a:lvl1pPr>
              <a:defRPr sz="4900"/>
            </a:lvl1pPr>
          </a:lstStyle>
          <a:p>
            <a:pPr lvl="0"/>
            <a:r>
              <a:rPr lang="da-DK"/>
              <a:t>Klik for at tilføje tekst</a:t>
            </a:r>
          </a:p>
        </p:txBody>
      </p:sp>
      <p:sp>
        <p:nvSpPr>
          <p:cNvPr id="6" name="Shape 2"/>
          <p:cNvSpPr/>
          <p:nvPr userDrawn="1"/>
        </p:nvSpPr>
        <p:spPr>
          <a:xfrm>
            <a:off x="476250" y="5692993"/>
            <a:ext cx="11247461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321457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/>
          </a:p>
        </p:txBody>
      </p:sp>
      <p:sp>
        <p:nvSpPr>
          <p:cNvPr id="8" name="Shape 3"/>
          <p:cNvSpPr/>
          <p:nvPr userDrawn="1"/>
        </p:nvSpPr>
        <p:spPr>
          <a:xfrm>
            <a:off x="476250" y="4647135"/>
            <a:ext cx="11247461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321457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/>
          </a:p>
        </p:txBody>
      </p:sp>
      <p:pic>
        <p:nvPicPr>
          <p:cNvPr id="9" name="ÆS_logo_POS_CMYK.pdf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9775" y="6426141"/>
            <a:ext cx="1356844" cy="23326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38CB2-EA0C-44E4-A91A-4D7146E346C5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4709811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7D6D0-103E-8295-89D9-10032540A0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E6BCD-F967-E310-F398-C32E84447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F4D5A-4651-4B9C-924F-A1DBD1BE844D}" type="datetime1">
              <a:rPr lang="da-DK" smtClean="0"/>
              <a:t>22-09-2026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9C08A-76F1-C8FF-BB02-51F8CA06D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A7759-5896-B6F1-0C37-59C847084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8B728F68-58A8-0EBB-3E16-8B45F08CFC4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/>
        <p:txBody>
          <a:bodyPr/>
          <a:lstStyle/>
          <a:p>
            <a:pPr lvl="0"/>
            <a:r>
              <a:rPr lang="da-DK"/>
              <a:t>Normal tekst (bold for mellemrubrik, forøg </a:t>
            </a:r>
            <a:r>
              <a:rPr lang="da-DK" err="1"/>
              <a:t>nivau</a:t>
            </a:r>
            <a:r>
              <a:rPr lang="da-DK"/>
              <a:t> for bullet)</a:t>
            </a:r>
          </a:p>
          <a:p>
            <a:pPr lvl="1"/>
            <a:r>
              <a:rPr lang="da-DK"/>
              <a:t>Bullet 1</a:t>
            </a:r>
          </a:p>
          <a:p>
            <a:pPr lvl="2"/>
            <a:r>
              <a:rPr lang="da-DK"/>
              <a:t>Dash til “bullet1”</a:t>
            </a:r>
          </a:p>
          <a:p>
            <a:pPr lvl="3"/>
            <a:r>
              <a:rPr lang="da-DK"/>
              <a:t>Bullet 2</a:t>
            </a:r>
          </a:p>
          <a:p>
            <a:pPr lvl="4"/>
            <a:r>
              <a:rPr lang="da-DK"/>
              <a:t>Dash til “bullet2”</a:t>
            </a:r>
          </a:p>
        </p:txBody>
      </p:sp>
    </p:spTree>
    <p:extLst>
      <p:ext uri="{BB962C8B-B14F-4D97-AF65-F5344CB8AC3E}">
        <p14:creationId xmlns:p14="http://schemas.microsoft.com/office/powerpoint/2010/main" val="21039615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elslide">
    <p:bg>
      <p:bgPr>
        <a:solidFill>
          <a:srgbClr val="DEE2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2C6E8-63BD-9AF0-C249-1557AAB880A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0263" y="2091640"/>
            <a:ext cx="4433887" cy="2519363"/>
          </a:xfrm>
        </p:spPr>
        <p:txBody>
          <a:bodyPr anchor="b"/>
          <a:lstStyle>
            <a:lvl1pPr algn="l">
              <a:defRPr sz="4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105BED-AEC6-7489-627D-C4BD36A6047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0263" y="4891991"/>
            <a:ext cx="4433887" cy="5587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200">
                <a:latin typeface="IBM Plex Sans Medium" panose="020B060305020300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pic>
        <p:nvPicPr>
          <p:cNvPr id="41" name="ÆS_logo_POS_CMYK.pdf">
            <a:extLst>
              <a:ext uri="{FF2B5EF4-FFF2-40B4-BE49-F238E27FC236}">
                <a16:creationId xmlns:a16="http://schemas.microsoft.com/office/drawing/2014/main" id="{A5CC1B76-24ED-ABAE-B38B-EF2B5A0F547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64" y="778110"/>
            <a:ext cx="1663699" cy="286017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ÆS_logo_POS_CMYK.pdf">
            <a:extLst>
              <a:ext uri="{FF2B5EF4-FFF2-40B4-BE49-F238E27FC236}">
                <a16:creationId xmlns:a16="http://schemas.microsoft.com/office/drawing/2014/main" id="{A5F93397-A5E6-2F20-FA54-23E0A9E4517D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64" y="778110"/>
            <a:ext cx="1663699" cy="286017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9F211235-3CF8-607C-8C75-5C8B6F0BFE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76524" y="0"/>
            <a:ext cx="6115477" cy="6858000"/>
          </a:xfrm>
          <a:custGeom>
            <a:avLst/>
            <a:gdLst>
              <a:gd name="connsiteX0" fmla="*/ 3097942 w 6115477"/>
              <a:gd name="connsiteY0" fmla="*/ 360991 h 6858000"/>
              <a:gd name="connsiteX1" fmla="*/ 5048086 w 6115477"/>
              <a:gd name="connsiteY1" fmla="*/ 1133487 h 6858000"/>
              <a:gd name="connsiteX2" fmla="*/ 4484764 w 6115477"/>
              <a:gd name="connsiteY2" fmla="*/ 4212194 h 6858000"/>
              <a:gd name="connsiteX3" fmla="*/ 4387400 w 6115477"/>
              <a:gd name="connsiteY3" fmla="*/ 4226220 h 6858000"/>
              <a:gd name="connsiteX4" fmla="*/ 3796261 w 6115477"/>
              <a:gd name="connsiteY4" fmla="*/ 3903622 h 6858000"/>
              <a:gd name="connsiteX5" fmla="*/ 3754534 w 6115477"/>
              <a:gd name="connsiteY5" fmla="*/ 3763362 h 6858000"/>
              <a:gd name="connsiteX6" fmla="*/ 3726715 w 6115477"/>
              <a:gd name="connsiteY6" fmla="*/ 3742323 h 6858000"/>
              <a:gd name="connsiteX7" fmla="*/ 3719760 w 6115477"/>
              <a:gd name="connsiteY7" fmla="*/ 3749336 h 6858000"/>
              <a:gd name="connsiteX8" fmla="*/ 3712806 w 6115477"/>
              <a:gd name="connsiteY8" fmla="*/ 3756349 h 6858000"/>
              <a:gd name="connsiteX9" fmla="*/ 3698897 w 6115477"/>
              <a:gd name="connsiteY9" fmla="*/ 3791414 h 6858000"/>
              <a:gd name="connsiteX10" fmla="*/ 4867266 w 6115477"/>
              <a:gd name="connsiteY10" fmla="*/ 4639987 h 6858000"/>
              <a:gd name="connsiteX11" fmla="*/ 6068128 w 6115477"/>
              <a:gd name="connsiteY11" fmla="*/ 3719238 h 6858000"/>
              <a:gd name="connsiteX12" fmla="*/ 6115477 w 6115477"/>
              <a:gd name="connsiteY12" fmla="*/ 3623370 h 6858000"/>
              <a:gd name="connsiteX13" fmla="*/ 6115477 w 6115477"/>
              <a:gd name="connsiteY13" fmla="*/ 6155481 h 6858000"/>
              <a:gd name="connsiteX14" fmla="*/ 6032540 w 6115477"/>
              <a:gd name="connsiteY14" fmla="*/ 6197000 h 6858000"/>
              <a:gd name="connsiteX15" fmla="*/ 2808711 w 6115477"/>
              <a:gd name="connsiteY15" fmla="*/ 5705963 h 6858000"/>
              <a:gd name="connsiteX16" fmla="*/ 3372032 w 6115477"/>
              <a:gd name="connsiteY16" fmla="*/ 2627256 h 6858000"/>
              <a:gd name="connsiteX17" fmla="*/ 3476350 w 6115477"/>
              <a:gd name="connsiteY17" fmla="*/ 2620243 h 6858000"/>
              <a:gd name="connsiteX18" fmla="*/ 4060535 w 6115477"/>
              <a:gd name="connsiteY18" fmla="*/ 2935828 h 6858000"/>
              <a:gd name="connsiteX19" fmla="*/ 4109217 w 6115477"/>
              <a:gd name="connsiteY19" fmla="*/ 3076088 h 6858000"/>
              <a:gd name="connsiteX20" fmla="*/ 4137036 w 6115477"/>
              <a:gd name="connsiteY20" fmla="*/ 3097127 h 6858000"/>
              <a:gd name="connsiteX21" fmla="*/ 4164854 w 6115477"/>
              <a:gd name="connsiteY21" fmla="*/ 3055049 h 6858000"/>
              <a:gd name="connsiteX22" fmla="*/ 3246265 w 6115477"/>
              <a:gd name="connsiteY22" fmla="*/ 2172370 h 6858000"/>
              <a:gd name="connsiteX23" fmla="*/ 2989530 w 6115477"/>
              <a:gd name="connsiteY23" fmla="*/ 2199463 h 6858000"/>
              <a:gd name="connsiteX24" fmla="*/ 1612523 w 6115477"/>
              <a:gd name="connsiteY24" fmla="*/ 3545959 h 6858000"/>
              <a:gd name="connsiteX25" fmla="*/ 2732210 w 6115477"/>
              <a:gd name="connsiteY25" fmla="*/ 6540510 h 6858000"/>
              <a:gd name="connsiteX26" fmla="*/ 3281622 w 6115477"/>
              <a:gd name="connsiteY26" fmla="*/ 6843823 h 6858000"/>
              <a:gd name="connsiteX27" fmla="*/ 3320286 w 6115477"/>
              <a:gd name="connsiteY27" fmla="*/ 6858000 h 6858000"/>
              <a:gd name="connsiteX28" fmla="*/ 1738891 w 6115477"/>
              <a:gd name="connsiteY28" fmla="*/ 6858000 h 6858000"/>
              <a:gd name="connsiteX29" fmla="*/ 1726405 w 6115477"/>
              <a:gd name="connsiteY29" fmla="*/ 6850836 h 6858000"/>
              <a:gd name="connsiteX30" fmla="*/ 381563 w 6115477"/>
              <a:gd name="connsiteY30" fmla="*/ 5348300 h 6858000"/>
              <a:gd name="connsiteX31" fmla="*/ 145107 w 6115477"/>
              <a:gd name="connsiteY31" fmla="*/ 2676347 h 6858000"/>
              <a:gd name="connsiteX32" fmla="*/ 3097942 w 6115477"/>
              <a:gd name="connsiteY32" fmla="*/ 360991 h 6858000"/>
              <a:gd name="connsiteX33" fmla="*/ 4590885 w 6115477"/>
              <a:gd name="connsiteY33" fmla="*/ 0 h 6858000"/>
              <a:gd name="connsiteX34" fmla="*/ 6115477 w 6115477"/>
              <a:gd name="connsiteY34" fmla="*/ 0 h 6858000"/>
              <a:gd name="connsiteX35" fmla="*/ 6115477 w 6115477"/>
              <a:gd name="connsiteY35" fmla="*/ 1478397 h 6858000"/>
              <a:gd name="connsiteX36" fmla="*/ 6086069 w 6115477"/>
              <a:gd name="connsiteY36" fmla="*/ 1413064 h 6858000"/>
              <a:gd name="connsiteX37" fmla="*/ 5124586 w 6115477"/>
              <a:gd name="connsiteY37" fmla="*/ 298940 h 6858000"/>
              <a:gd name="connsiteX38" fmla="*/ 4722511 w 6115477"/>
              <a:gd name="connsiteY38" fmla="*/ 5978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6115477" h="6858000">
                <a:moveTo>
                  <a:pt x="3097942" y="360991"/>
                </a:moveTo>
                <a:cubicBezTo>
                  <a:pt x="3783738" y="359646"/>
                  <a:pt x="4476724" y="600718"/>
                  <a:pt x="5048086" y="1133487"/>
                </a:cubicBezTo>
                <a:cubicBezTo>
                  <a:pt x="6035636" y="2045177"/>
                  <a:pt x="5938272" y="4029856"/>
                  <a:pt x="4484764" y="4212194"/>
                </a:cubicBezTo>
                <a:cubicBezTo>
                  <a:pt x="4449992" y="4219207"/>
                  <a:pt x="4422173" y="4219207"/>
                  <a:pt x="4387400" y="4226220"/>
                </a:cubicBezTo>
                <a:cubicBezTo>
                  <a:pt x="4143990" y="4226220"/>
                  <a:pt x="3914489" y="4135051"/>
                  <a:pt x="3796261" y="3903622"/>
                </a:cubicBezTo>
                <a:cubicBezTo>
                  <a:pt x="3775397" y="3847518"/>
                  <a:pt x="3754534" y="3763362"/>
                  <a:pt x="3754534" y="3763362"/>
                </a:cubicBezTo>
                <a:cubicBezTo>
                  <a:pt x="3747579" y="3749336"/>
                  <a:pt x="3740624" y="3742323"/>
                  <a:pt x="3726715" y="3742323"/>
                </a:cubicBezTo>
                <a:cubicBezTo>
                  <a:pt x="3726715" y="3742323"/>
                  <a:pt x="3719760" y="3742323"/>
                  <a:pt x="3719760" y="3749336"/>
                </a:cubicBezTo>
                <a:cubicBezTo>
                  <a:pt x="3712806" y="3749336"/>
                  <a:pt x="3712806" y="3756349"/>
                  <a:pt x="3712806" y="3756349"/>
                </a:cubicBezTo>
                <a:cubicBezTo>
                  <a:pt x="3705852" y="3763362"/>
                  <a:pt x="3698897" y="3777388"/>
                  <a:pt x="3698897" y="3791414"/>
                </a:cubicBezTo>
                <a:cubicBezTo>
                  <a:pt x="3538942" y="4408558"/>
                  <a:pt x="4171808" y="4780247"/>
                  <a:pt x="4867266" y="4639987"/>
                </a:cubicBezTo>
                <a:cubicBezTo>
                  <a:pt x="5308013" y="4560214"/>
                  <a:pt x="5771715" y="4272106"/>
                  <a:pt x="6068128" y="3719238"/>
                </a:cubicBezTo>
                <a:lnTo>
                  <a:pt x="6115477" y="3623370"/>
                </a:lnTo>
                <a:lnTo>
                  <a:pt x="6115477" y="6155481"/>
                </a:lnTo>
                <a:lnTo>
                  <a:pt x="6032540" y="6197000"/>
                </a:lnTo>
                <a:cubicBezTo>
                  <a:pt x="5009917" y="6670716"/>
                  <a:pt x="3747579" y="6577767"/>
                  <a:pt x="2808711" y="5705963"/>
                </a:cubicBezTo>
                <a:cubicBezTo>
                  <a:pt x="1828115" y="4801286"/>
                  <a:pt x="1918525" y="2809594"/>
                  <a:pt x="3372032" y="2627256"/>
                </a:cubicBezTo>
                <a:cubicBezTo>
                  <a:pt x="3406804" y="2620243"/>
                  <a:pt x="3441578" y="2620243"/>
                  <a:pt x="3476350" y="2620243"/>
                </a:cubicBezTo>
                <a:cubicBezTo>
                  <a:pt x="3712806" y="2613230"/>
                  <a:pt x="3942307" y="2704399"/>
                  <a:pt x="4060535" y="2935828"/>
                </a:cubicBezTo>
                <a:cubicBezTo>
                  <a:pt x="4088353" y="2991932"/>
                  <a:pt x="4109217" y="3076088"/>
                  <a:pt x="4109217" y="3076088"/>
                </a:cubicBezTo>
                <a:cubicBezTo>
                  <a:pt x="4109217" y="3076088"/>
                  <a:pt x="4123126" y="3097127"/>
                  <a:pt x="4137036" y="3097127"/>
                </a:cubicBezTo>
                <a:cubicBezTo>
                  <a:pt x="4143990" y="3097127"/>
                  <a:pt x="4157899" y="3083101"/>
                  <a:pt x="4164854" y="3055049"/>
                </a:cubicBezTo>
                <a:cubicBezTo>
                  <a:pt x="4304815" y="2508912"/>
                  <a:pt x="3832447" y="2161440"/>
                  <a:pt x="3246265" y="2172370"/>
                </a:cubicBezTo>
                <a:cubicBezTo>
                  <a:pt x="3162525" y="2173932"/>
                  <a:pt x="3076462" y="2182807"/>
                  <a:pt x="2989530" y="2199463"/>
                </a:cubicBezTo>
                <a:cubicBezTo>
                  <a:pt x="2447072" y="2304658"/>
                  <a:pt x="1876797" y="2711412"/>
                  <a:pt x="1612523" y="3545959"/>
                </a:cubicBezTo>
                <a:cubicBezTo>
                  <a:pt x="1243930" y="4724143"/>
                  <a:pt x="1800297" y="5874275"/>
                  <a:pt x="2732210" y="6540510"/>
                </a:cubicBezTo>
                <a:cubicBezTo>
                  <a:pt x="2906075" y="6663238"/>
                  <a:pt x="3090371" y="6763173"/>
                  <a:pt x="3281622" y="6843823"/>
                </a:cubicBezTo>
                <a:lnTo>
                  <a:pt x="3320286" y="6858000"/>
                </a:lnTo>
                <a:lnTo>
                  <a:pt x="1738891" y="6858000"/>
                </a:lnTo>
                <a:lnTo>
                  <a:pt x="1726405" y="6850836"/>
                </a:lnTo>
                <a:cubicBezTo>
                  <a:pt x="1134396" y="6482653"/>
                  <a:pt x="652791" y="5951418"/>
                  <a:pt x="381563" y="5348300"/>
                </a:cubicBezTo>
                <a:cubicBezTo>
                  <a:pt x="-56576" y="4352454"/>
                  <a:pt x="-91349" y="3440764"/>
                  <a:pt x="145107" y="2676347"/>
                </a:cubicBezTo>
                <a:cubicBezTo>
                  <a:pt x="505659" y="1249640"/>
                  <a:pt x="1788697" y="363557"/>
                  <a:pt x="3097942" y="360991"/>
                </a:cubicBezTo>
                <a:close/>
                <a:moveTo>
                  <a:pt x="4590885" y="0"/>
                </a:moveTo>
                <a:lnTo>
                  <a:pt x="6115477" y="0"/>
                </a:lnTo>
                <a:lnTo>
                  <a:pt x="6115477" y="1478397"/>
                </a:lnTo>
                <a:lnTo>
                  <a:pt x="6086069" y="1413064"/>
                </a:lnTo>
                <a:cubicBezTo>
                  <a:pt x="5868129" y="974517"/>
                  <a:pt x="5532298" y="590418"/>
                  <a:pt x="5124586" y="298940"/>
                </a:cubicBezTo>
                <a:cubicBezTo>
                  <a:pt x="4996796" y="206895"/>
                  <a:pt x="4862159" y="127670"/>
                  <a:pt x="4722511" y="59786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877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dhold og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9C70A-A1F0-0A58-7768-0C0F705AE5B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14338" y="1677988"/>
            <a:ext cx="5541962" cy="4479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BBB4DF-61EE-0348-8960-6AB1CC855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F806E-5202-4939-91DC-FB45EBF365F0}" type="datetime1">
              <a:rPr lang="da-DK" smtClean="0"/>
              <a:t>22-09-2026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F3376F-7DC1-B2D3-28B1-B9BA294D3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11ACF4-5257-F553-73C6-99F7A7A81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72CD10C1-81ED-AB89-EAF8-B022AE7DA1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4337" y="419100"/>
            <a:ext cx="5541963" cy="839788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A1E378B-6CF1-3C3E-3A6C-080C9D87B9D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4113" y="419100"/>
            <a:ext cx="5541962" cy="5738813"/>
          </a:xfrm>
          <a:solidFill>
            <a:schemeClr val="bg2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da-DK"/>
              <a:t>Klik på ikonet for at tilføje et billede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9177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2">
    <p:bg>
      <p:bgPr>
        <a:solidFill>
          <a:srgbClr val="192B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2C6E8-63BD-9AF0-C249-1557AAB880A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0263" y="2091640"/>
            <a:ext cx="4433887" cy="2519363"/>
          </a:xfrm>
        </p:spPr>
        <p:txBody>
          <a:bodyPr anchor="b"/>
          <a:lstStyle>
            <a:lvl1pPr algn="l">
              <a:defRPr sz="420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105BED-AEC6-7489-627D-C4BD36A6047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0263" y="4891991"/>
            <a:ext cx="4433887" cy="5587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200">
                <a:solidFill>
                  <a:schemeClr val="bg1"/>
                </a:solidFill>
                <a:latin typeface="IBM Plex Sans Medium" panose="020B060305020300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grpSp>
        <p:nvGrpSpPr>
          <p:cNvPr id="5" name="Gruppe 4">
            <a:extLst>
              <a:ext uri="{FF2B5EF4-FFF2-40B4-BE49-F238E27FC236}">
                <a16:creationId xmlns:a16="http://schemas.microsoft.com/office/drawing/2014/main" id="{3563AE1B-5A4D-8310-6D2B-405290F3DBBC}"/>
              </a:ext>
            </a:extLst>
          </p:cNvPr>
          <p:cNvGrpSpPr/>
          <p:nvPr/>
        </p:nvGrpSpPr>
        <p:grpSpPr>
          <a:xfrm>
            <a:off x="830263" y="777875"/>
            <a:ext cx="1665288" cy="287338"/>
            <a:chOff x="830263" y="777875"/>
            <a:chExt cx="1665288" cy="287338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4E4F3316-82CE-15A7-BD9A-2C61232B6C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0863" y="809625"/>
              <a:ext cx="119063" cy="188913"/>
            </a:xfrm>
            <a:custGeom>
              <a:avLst/>
              <a:gdLst>
                <a:gd name="T0" fmla="*/ 195 w 724"/>
                <a:gd name="T1" fmla="*/ 316 h 1151"/>
                <a:gd name="T2" fmla="*/ 195 w 724"/>
                <a:gd name="T3" fmla="*/ 316 h 1151"/>
                <a:gd name="T4" fmla="*/ 420 w 724"/>
                <a:gd name="T5" fmla="*/ 149 h 1151"/>
                <a:gd name="T6" fmla="*/ 622 w 724"/>
                <a:gd name="T7" fmla="*/ 180 h 1151"/>
                <a:gd name="T8" fmla="*/ 632 w 724"/>
                <a:gd name="T9" fmla="*/ 20 h 1151"/>
                <a:gd name="T10" fmla="*/ 430 w 724"/>
                <a:gd name="T11" fmla="*/ 0 h 1151"/>
                <a:gd name="T12" fmla="*/ 9 w 724"/>
                <a:gd name="T13" fmla="*/ 332 h 1151"/>
                <a:gd name="T14" fmla="*/ 522 w 724"/>
                <a:gd name="T15" fmla="*/ 787 h 1151"/>
                <a:gd name="T16" fmla="*/ 286 w 724"/>
                <a:gd name="T17" fmla="*/ 995 h 1151"/>
                <a:gd name="T18" fmla="*/ 47 w 724"/>
                <a:gd name="T19" fmla="*/ 947 h 1151"/>
                <a:gd name="T20" fmla="*/ 44 w 724"/>
                <a:gd name="T21" fmla="*/ 1112 h 1151"/>
                <a:gd name="T22" fmla="*/ 269 w 724"/>
                <a:gd name="T23" fmla="*/ 1151 h 1151"/>
                <a:gd name="T24" fmla="*/ 715 w 724"/>
                <a:gd name="T25" fmla="*/ 767 h 1151"/>
                <a:gd name="T26" fmla="*/ 195 w 724"/>
                <a:gd name="T27" fmla="*/ 316 h 1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4" h="1151">
                  <a:moveTo>
                    <a:pt x="195" y="316"/>
                  </a:moveTo>
                  <a:lnTo>
                    <a:pt x="195" y="316"/>
                  </a:lnTo>
                  <a:cubicBezTo>
                    <a:pt x="195" y="212"/>
                    <a:pt x="281" y="149"/>
                    <a:pt x="420" y="149"/>
                  </a:cubicBezTo>
                  <a:cubicBezTo>
                    <a:pt x="486" y="149"/>
                    <a:pt x="557" y="160"/>
                    <a:pt x="622" y="180"/>
                  </a:cubicBezTo>
                  <a:lnTo>
                    <a:pt x="632" y="20"/>
                  </a:lnTo>
                  <a:cubicBezTo>
                    <a:pt x="564" y="8"/>
                    <a:pt x="496" y="0"/>
                    <a:pt x="430" y="0"/>
                  </a:cubicBezTo>
                  <a:cubicBezTo>
                    <a:pt x="170" y="0"/>
                    <a:pt x="0" y="140"/>
                    <a:pt x="9" y="332"/>
                  </a:cubicBezTo>
                  <a:cubicBezTo>
                    <a:pt x="25" y="692"/>
                    <a:pt x="494" y="537"/>
                    <a:pt x="522" y="787"/>
                  </a:cubicBezTo>
                  <a:cubicBezTo>
                    <a:pt x="536" y="917"/>
                    <a:pt x="408" y="995"/>
                    <a:pt x="286" y="995"/>
                  </a:cubicBezTo>
                  <a:cubicBezTo>
                    <a:pt x="205" y="995"/>
                    <a:pt x="110" y="970"/>
                    <a:pt x="47" y="947"/>
                  </a:cubicBezTo>
                  <a:lnTo>
                    <a:pt x="44" y="1112"/>
                  </a:lnTo>
                  <a:cubicBezTo>
                    <a:pt x="109" y="1129"/>
                    <a:pt x="188" y="1151"/>
                    <a:pt x="269" y="1151"/>
                  </a:cubicBezTo>
                  <a:cubicBezTo>
                    <a:pt x="536" y="1151"/>
                    <a:pt x="724" y="972"/>
                    <a:pt x="715" y="767"/>
                  </a:cubicBezTo>
                  <a:cubicBezTo>
                    <a:pt x="699" y="418"/>
                    <a:pt x="195" y="539"/>
                    <a:pt x="195" y="31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0B33BE0E-FD6D-6A63-2CC9-C015658086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46313" y="852488"/>
              <a:ext cx="112713" cy="144463"/>
            </a:xfrm>
            <a:custGeom>
              <a:avLst/>
              <a:gdLst>
                <a:gd name="T0" fmla="*/ 154 w 686"/>
                <a:gd name="T1" fmla="*/ 387 h 881"/>
                <a:gd name="T2" fmla="*/ 154 w 686"/>
                <a:gd name="T3" fmla="*/ 387 h 881"/>
                <a:gd name="T4" fmla="*/ 154 w 686"/>
                <a:gd name="T5" fmla="*/ 303 h 881"/>
                <a:gd name="T6" fmla="*/ 354 w 686"/>
                <a:gd name="T7" fmla="*/ 145 h 881"/>
                <a:gd name="T8" fmla="*/ 525 w 686"/>
                <a:gd name="T9" fmla="*/ 218 h 881"/>
                <a:gd name="T10" fmla="*/ 531 w 686"/>
                <a:gd name="T11" fmla="*/ 263 h 881"/>
                <a:gd name="T12" fmla="*/ 365 w 686"/>
                <a:gd name="T13" fmla="*/ 387 h 881"/>
                <a:gd name="T14" fmla="*/ 154 w 686"/>
                <a:gd name="T15" fmla="*/ 387 h 881"/>
                <a:gd name="T16" fmla="*/ 154 w 686"/>
                <a:gd name="T17" fmla="*/ 387 h 881"/>
                <a:gd name="T18" fmla="*/ 546 w 686"/>
                <a:gd name="T19" fmla="*/ 664 h 881"/>
                <a:gd name="T20" fmla="*/ 546 w 686"/>
                <a:gd name="T21" fmla="*/ 664 h 881"/>
                <a:gd name="T22" fmla="*/ 342 w 686"/>
                <a:gd name="T23" fmla="*/ 737 h 881"/>
                <a:gd name="T24" fmla="*/ 154 w 686"/>
                <a:gd name="T25" fmla="*/ 578 h 881"/>
                <a:gd name="T26" fmla="*/ 154 w 686"/>
                <a:gd name="T27" fmla="*/ 525 h 881"/>
                <a:gd name="T28" fmla="*/ 375 w 686"/>
                <a:gd name="T29" fmla="*/ 525 h 881"/>
                <a:gd name="T30" fmla="*/ 686 w 686"/>
                <a:gd name="T31" fmla="*/ 262 h 881"/>
                <a:gd name="T32" fmla="*/ 618 w 686"/>
                <a:gd name="T33" fmla="*/ 83 h 881"/>
                <a:gd name="T34" fmla="*/ 351 w 686"/>
                <a:gd name="T35" fmla="*/ 0 h 881"/>
                <a:gd name="T36" fmla="*/ 254 w 686"/>
                <a:gd name="T37" fmla="*/ 6 h 881"/>
                <a:gd name="T38" fmla="*/ 120 w 686"/>
                <a:gd name="T39" fmla="*/ 52 h 881"/>
                <a:gd name="T40" fmla="*/ 19 w 686"/>
                <a:gd name="T41" fmla="*/ 175 h 881"/>
                <a:gd name="T42" fmla="*/ 0 w 686"/>
                <a:gd name="T43" fmla="*/ 295 h 881"/>
                <a:gd name="T44" fmla="*/ 0 w 686"/>
                <a:gd name="T45" fmla="*/ 587 h 881"/>
                <a:gd name="T46" fmla="*/ 342 w 686"/>
                <a:gd name="T47" fmla="*/ 881 h 881"/>
                <a:gd name="T48" fmla="*/ 656 w 686"/>
                <a:gd name="T49" fmla="*/ 753 h 881"/>
                <a:gd name="T50" fmla="*/ 546 w 686"/>
                <a:gd name="T51" fmla="*/ 664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6" h="881">
                  <a:moveTo>
                    <a:pt x="154" y="387"/>
                  </a:moveTo>
                  <a:lnTo>
                    <a:pt x="154" y="387"/>
                  </a:lnTo>
                  <a:lnTo>
                    <a:pt x="154" y="303"/>
                  </a:lnTo>
                  <a:cubicBezTo>
                    <a:pt x="154" y="189"/>
                    <a:pt x="202" y="145"/>
                    <a:pt x="354" y="145"/>
                  </a:cubicBezTo>
                  <a:cubicBezTo>
                    <a:pt x="506" y="145"/>
                    <a:pt x="519" y="198"/>
                    <a:pt x="525" y="218"/>
                  </a:cubicBezTo>
                  <a:cubicBezTo>
                    <a:pt x="529" y="231"/>
                    <a:pt x="531" y="247"/>
                    <a:pt x="531" y="263"/>
                  </a:cubicBezTo>
                  <a:cubicBezTo>
                    <a:pt x="531" y="372"/>
                    <a:pt x="447" y="387"/>
                    <a:pt x="365" y="387"/>
                  </a:cubicBezTo>
                  <a:lnTo>
                    <a:pt x="154" y="387"/>
                  </a:lnTo>
                  <a:lnTo>
                    <a:pt x="154" y="387"/>
                  </a:lnTo>
                  <a:close/>
                  <a:moveTo>
                    <a:pt x="546" y="664"/>
                  </a:moveTo>
                  <a:lnTo>
                    <a:pt x="546" y="664"/>
                  </a:lnTo>
                  <a:cubicBezTo>
                    <a:pt x="493" y="720"/>
                    <a:pt x="440" y="737"/>
                    <a:pt x="342" y="737"/>
                  </a:cubicBezTo>
                  <a:cubicBezTo>
                    <a:pt x="207" y="737"/>
                    <a:pt x="154" y="692"/>
                    <a:pt x="154" y="578"/>
                  </a:cubicBezTo>
                  <a:lnTo>
                    <a:pt x="154" y="525"/>
                  </a:lnTo>
                  <a:lnTo>
                    <a:pt x="375" y="525"/>
                  </a:lnTo>
                  <a:cubicBezTo>
                    <a:pt x="569" y="525"/>
                    <a:pt x="686" y="427"/>
                    <a:pt x="686" y="262"/>
                  </a:cubicBezTo>
                  <a:cubicBezTo>
                    <a:pt x="686" y="191"/>
                    <a:pt x="661" y="126"/>
                    <a:pt x="618" y="83"/>
                  </a:cubicBezTo>
                  <a:cubicBezTo>
                    <a:pt x="561" y="23"/>
                    <a:pt x="493" y="0"/>
                    <a:pt x="351" y="0"/>
                  </a:cubicBezTo>
                  <a:cubicBezTo>
                    <a:pt x="308" y="0"/>
                    <a:pt x="282" y="2"/>
                    <a:pt x="254" y="6"/>
                  </a:cubicBezTo>
                  <a:cubicBezTo>
                    <a:pt x="196" y="14"/>
                    <a:pt x="152" y="29"/>
                    <a:pt x="120" y="52"/>
                  </a:cubicBezTo>
                  <a:cubicBezTo>
                    <a:pt x="72" y="81"/>
                    <a:pt x="38" y="123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587"/>
                  </a:lnTo>
                  <a:cubicBezTo>
                    <a:pt x="0" y="843"/>
                    <a:pt x="214" y="881"/>
                    <a:pt x="342" y="881"/>
                  </a:cubicBezTo>
                  <a:cubicBezTo>
                    <a:pt x="468" y="881"/>
                    <a:pt x="558" y="865"/>
                    <a:pt x="656" y="753"/>
                  </a:cubicBezTo>
                  <a:lnTo>
                    <a:pt x="546" y="6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9E4D8D36-92F3-5383-34AF-2B95BC3C96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87476" y="852488"/>
              <a:ext cx="111125" cy="144463"/>
            </a:xfrm>
            <a:custGeom>
              <a:avLst/>
              <a:gdLst>
                <a:gd name="T0" fmla="*/ 154 w 686"/>
                <a:gd name="T1" fmla="*/ 387 h 881"/>
                <a:gd name="T2" fmla="*/ 154 w 686"/>
                <a:gd name="T3" fmla="*/ 387 h 881"/>
                <a:gd name="T4" fmla="*/ 154 w 686"/>
                <a:gd name="T5" fmla="*/ 303 h 881"/>
                <a:gd name="T6" fmla="*/ 354 w 686"/>
                <a:gd name="T7" fmla="*/ 145 h 881"/>
                <a:gd name="T8" fmla="*/ 525 w 686"/>
                <a:gd name="T9" fmla="*/ 218 h 881"/>
                <a:gd name="T10" fmla="*/ 531 w 686"/>
                <a:gd name="T11" fmla="*/ 263 h 881"/>
                <a:gd name="T12" fmla="*/ 365 w 686"/>
                <a:gd name="T13" fmla="*/ 387 h 881"/>
                <a:gd name="T14" fmla="*/ 154 w 686"/>
                <a:gd name="T15" fmla="*/ 387 h 881"/>
                <a:gd name="T16" fmla="*/ 154 w 686"/>
                <a:gd name="T17" fmla="*/ 387 h 881"/>
                <a:gd name="T18" fmla="*/ 546 w 686"/>
                <a:gd name="T19" fmla="*/ 664 h 881"/>
                <a:gd name="T20" fmla="*/ 546 w 686"/>
                <a:gd name="T21" fmla="*/ 664 h 881"/>
                <a:gd name="T22" fmla="*/ 342 w 686"/>
                <a:gd name="T23" fmla="*/ 737 h 881"/>
                <a:gd name="T24" fmla="*/ 154 w 686"/>
                <a:gd name="T25" fmla="*/ 578 h 881"/>
                <a:gd name="T26" fmla="*/ 154 w 686"/>
                <a:gd name="T27" fmla="*/ 525 h 881"/>
                <a:gd name="T28" fmla="*/ 375 w 686"/>
                <a:gd name="T29" fmla="*/ 525 h 881"/>
                <a:gd name="T30" fmla="*/ 686 w 686"/>
                <a:gd name="T31" fmla="*/ 262 h 881"/>
                <a:gd name="T32" fmla="*/ 618 w 686"/>
                <a:gd name="T33" fmla="*/ 83 h 881"/>
                <a:gd name="T34" fmla="*/ 351 w 686"/>
                <a:gd name="T35" fmla="*/ 0 h 881"/>
                <a:gd name="T36" fmla="*/ 254 w 686"/>
                <a:gd name="T37" fmla="*/ 6 h 881"/>
                <a:gd name="T38" fmla="*/ 120 w 686"/>
                <a:gd name="T39" fmla="*/ 52 h 881"/>
                <a:gd name="T40" fmla="*/ 19 w 686"/>
                <a:gd name="T41" fmla="*/ 175 h 881"/>
                <a:gd name="T42" fmla="*/ 0 w 686"/>
                <a:gd name="T43" fmla="*/ 295 h 881"/>
                <a:gd name="T44" fmla="*/ 0 w 686"/>
                <a:gd name="T45" fmla="*/ 587 h 881"/>
                <a:gd name="T46" fmla="*/ 342 w 686"/>
                <a:gd name="T47" fmla="*/ 881 h 881"/>
                <a:gd name="T48" fmla="*/ 656 w 686"/>
                <a:gd name="T49" fmla="*/ 753 h 881"/>
                <a:gd name="T50" fmla="*/ 546 w 686"/>
                <a:gd name="T51" fmla="*/ 664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6" h="881">
                  <a:moveTo>
                    <a:pt x="154" y="387"/>
                  </a:moveTo>
                  <a:lnTo>
                    <a:pt x="154" y="387"/>
                  </a:lnTo>
                  <a:lnTo>
                    <a:pt x="154" y="303"/>
                  </a:lnTo>
                  <a:cubicBezTo>
                    <a:pt x="154" y="189"/>
                    <a:pt x="202" y="145"/>
                    <a:pt x="354" y="145"/>
                  </a:cubicBezTo>
                  <a:cubicBezTo>
                    <a:pt x="506" y="145"/>
                    <a:pt x="519" y="198"/>
                    <a:pt x="525" y="218"/>
                  </a:cubicBezTo>
                  <a:cubicBezTo>
                    <a:pt x="529" y="231"/>
                    <a:pt x="531" y="247"/>
                    <a:pt x="531" y="263"/>
                  </a:cubicBezTo>
                  <a:cubicBezTo>
                    <a:pt x="531" y="372"/>
                    <a:pt x="447" y="387"/>
                    <a:pt x="365" y="387"/>
                  </a:cubicBezTo>
                  <a:lnTo>
                    <a:pt x="154" y="387"/>
                  </a:lnTo>
                  <a:lnTo>
                    <a:pt x="154" y="387"/>
                  </a:lnTo>
                  <a:close/>
                  <a:moveTo>
                    <a:pt x="546" y="664"/>
                  </a:moveTo>
                  <a:lnTo>
                    <a:pt x="546" y="664"/>
                  </a:lnTo>
                  <a:cubicBezTo>
                    <a:pt x="493" y="720"/>
                    <a:pt x="440" y="737"/>
                    <a:pt x="342" y="737"/>
                  </a:cubicBezTo>
                  <a:cubicBezTo>
                    <a:pt x="207" y="737"/>
                    <a:pt x="154" y="692"/>
                    <a:pt x="154" y="578"/>
                  </a:cubicBezTo>
                  <a:lnTo>
                    <a:pt x="154" y="525"/>
                  </a:lnTo>
                  <a:lnTo>
                    <a:pt x="375" y="525"/>
                  </a:lnTo>
                  <a:cubicBezTo>
                    <a:pt x="569" y="525"/>
                    <a:pt x="686" y="427"/>
                    <a:pt x="686" y="262"/>
                  </a:cubicBezTo>
                  <a:cubicBezTo>
                    <a:pt x="686" y="191"/>
                    <a:pt x="661" y="126"/>
                    <a:pt x="618" y="83"/>
                  </a:cubicBezTo>
                  <a:cubicBezTo>
                    <a:pt x="561" y="23"/>
                    <a:pt x="493" y="0"/>
                    <a:pt x="351" y="0"/>
                  </a:cubicBezTo>
                  <a:cubicBezTo>
                    <a:pt x="308" y="0"/>
                    <a:pt x="282" y="2"/>
                    <a:pt x="254" y="6"/>
                  </a:cubicBezTo>
                  <a:cubicBezTo>
                    <a:pt x="196" y="14"/>
                    <a:pt x="151" y="29"/>
                    <a:pt x="120" y="52"/>
                  </a:cubicBezTo>
                  <a:cubicBezTo>
                    <a:pt x="72" y="81"/>
                    <a:pt x="38" y="123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587"/>
                  </a:lnTo>
                  <a:cubicBezTo>
                    <a:pt x="0" y="843"/>
                    <a:pt x="214" y="881"/>
                    <a:pt x="342" y="881"/>
                  </a:cubicBezTo>
                  <a:cubicBezTo>
                    <a:pt x="468" y="881"/>
                    <a:pt x="558" y="865"/>
                    <a:pt x="656" y="753"/>
                  </a:cubicBezTo>
                  <a:lnTo>
                    <a:pt x="546" y="6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8757374E-019C-5CF3-7D72-76E3074308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5801" y="852488"/>
              <a:ext cx="112713" cy="144463"/>
            </a:xfrm>
            <a:custGeom>
              <a:avLst/>
              <a:gdLst>
                <a:gd name="T0" fmla="*/ 532 w 687"/>
                <a:gd name="T1" fmla="*/ 494 h 881"/>
                <a:gd name="T2" fmla="*/ 532 w 687"/>
                <a:gd name="T3" fmla="*/ 494 h 881"/>
                <a:gd name="T4" fmla="*/ 532 w 687"/>
                <a:gd name="T5" fmla="*/ 578 h 881"/>
                <a:gd name="T6" fmla="*/ 332 w 687"/>
                <a:gd name="T7" fmla="*/ 737 h 881"/>
                <a:gd name="T8" fmla="*/ 161 w 687"/>
                <a:gd name="T9" fmla="*/ 663 h 881"/>
                <a:gd name="T10" fmla="*/ 155 w 687"/>
                <a:gd name="T11" fmla="*/ 618 h 881"/>
                <a:gd name="T12" fmla="*/ 321 w 687"/>
                <a:gd name="T13" fmla="*/ 494 h 881"/>
                <a:gd name="T14" fmla="*/ 532 w 687"/>
                <a:gd name="T15" fmla="*/ 494 h 881"/>
                <a:gd name="T16" fmla="*/ 532 w 687"/>
                <a:gd name="T17" fmla="*/ 494 h 881"/>
                <a:gd name="T18" fmla="*/ 140 w 687"/>
                <a:gd name="T19" fmla="*/ 218 h 881"/>
                <a:gd name="T20" fmla="*/ 140 w 687"/>
                <a:gd name="T21" fmla="*/ 218 h 881"/>
                <a:gd name="T22" fmla="*/ 344 w 687"/>
                <a:gd name="T23" fmla="*/ 145 h 881"/>
                <a:gd name="T24" fmla="*/ 532 w 687"/>
                <a:gd name="T25" fmla="*/ 303 h 881"/>
                <a:gd name="T26" fmla="*/ 532 w 687"/>
                <a:gd name="T27" fmla="*/ 356 h 881"/>
                <a:gd name="T28" fmla="*/ 312 w 687"/>
                <a:gd name="T29" fmla="*/ 356 h 881"/>
                <a:gd name="T30" fmla="*/ 0 w 687"/>
                <a:gd name="T31" fmla="*/ 620 h 881"/>
                <a:gd name="T32" fmla="*/ 68 w 687"/>
                <a:gd name="T33" fmla="*/ 798 h 881"/>
                <a:gd name="T34" fmla="*/ 336 w 687"/>
                <a:gd name="T35" fmla="*/ 881 h 881"/>
                <a:gd name="T36" fmla="*/ 433 w 687"/>
                <a:gd name="T37" fmla="*/ 875 h 881"/>
                <a:gd name="T38" fmla="*/ 566 w 687"/>
                <a:gd name="T39" fmla="*/ 829 h 881"/>
                <a:gd name="T40" fmla="*/ 667 w 687"/>
                <a:gd name="T41" fmla="*/ 706 h 881"/>
                <a:gd name="T42" fmla="*/ 687 w 687"/>
                <a:gd name="T43" fmla="*/ 587 h 881"/>
                <a:gd name="T44" fmla="*/ 687 w 687"/>
                <a:gd name="T45" fmla="*/ 295 h 881"/>
                <a:gd name="T46" fmla="*/ 344 w 687"/>
                <a:gd name="T47" fmla="*/ 0 h 881"/>
                <a:gd name="T48" fmla="*/ 31 w 687"/>
                <a:gd name="T49" fmla="*/ 129 h 881"/>
                <a:gd name="T50" fmla="*/ 140 w 687"/>
                <a:gd name="T51" fmla="*/ 218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7" h="881">
                  <a:moveTo>
                    <a:pt x="532" y="494"/>
                  </a:moveTo>
                  <a:lnTo>
                    <a:pt x="532" y="494"/>
                  </a:lnTo>
                  <a:lnTo>
                    <a:pt x="532" y="578"/>
                  </a:lnTo>
                  <a:cubicBezTo>
                    <a:pt x="532" y="692"/>
                    <a:pt x="484" y="737"/>
                    <a:pt x="332" y="737"/>
                  </a:cubicBezTo>
                  <a:cubicBezTo>
                    <a:pt x="181" y="737"/>
                    <a:pt x="167" y="683"/>
                    <a:pt x="161" y="663"/>
                  </a:cubicBezTo>
                  <a:cubicBezTo>
                    <a:pt x="157" y="650"/>
                    <a:pt x="155" y="635"/>
                    <a:pt x="155" y="618"/>
                  </a:cubicBezTo>
                  <a:cubicBezTo>
                    <a:pt x="155" y="509"/>
                    <a:pt x="239" y="494"/>
                    <a:pt x="321" y="494"/>
                  </a:cubicBezTo>
                  <a:lnTo>
                    <a:pt x="532" y="494"/>
                  </a:lnTo>
                  <a:lnTo>
                    <a:pt x="532" y="494"/>
                  </a:lnTo>
                  <a:close/>
                  <a:moveTo>
                    <a:pt x="140" y="218"/>
                  </a:moveTo>
                  <a:lnTo>
                    <a:pt x="140" y="218"/>
                  </a:lnTo>
                  <a:cubicBezTo>
                    <a:pt x="193" y="161"/>
                    <a:pt x="247" y="145"/>
                    <a:pt x="344" y="145"/>
                  </a:cubicBezTo>
                  <a:cubicBezTo>
                    <a:pt x="479" y="145"/>
                    <a:pt x="532" y="189"/>
                    <a:pt x="532" y="303"/>
                  </a:cubicBezTo>
                  <a:lnTo>
                    <a:pt x="532" y="356"/>
                  </a:lnTo>
                  <a:lnTo>
                    <a:pt x="312" y="356"/>
                  </a:lnTo>
                  <a:cubicBezTo>
                    <a:pt x="117" y="356"/>
                    <a:pt x="0" y="454"/>
                    <a:pt x="0" y="620"/>
                  </a:cubicBezTo>
                  <a:cubicBezTo>
                    <a:pt x="0" y="690"/>
                    <a:pt x="25" y="756"/>
                    <a:pt x="68" y="798"/>
                  </a:cubicBezTo>
                  <a:cubicBezTo>
                    <a:pt x="126" y="858"/>
                    <a:pt x="193" y="881"/>
                    <a:pt x="336" y="881"/>
                  </a:cubicBezTo>
                  <a:cubicBezTo>
                    <a:pt x="378" y="881"/>
                    <a:pt x="404" y="879"/>
                    <a:pt x="433" y="875"/>
                  </a:cubicBezTo>
                  <a:cubicBezTo>
                    <a:pt x="491" y="867"/>
                    <a:pt x="535" y="852"/>
                    <a:pt x="566" y="829"/>
                  </a:cubicBezTo>
                  <a:cubicBezTo>
                    <a:pt x="614" y="800"/>
                    <a:pt x="648" y="758"/>
                    <a:pt x="667" y="706"/>
                  </a:cubicBezTo>
                  <a:cubicBezTo>
                    <a:pt x="680" y="671"/>
                    <a:pt x="687" y="631"/>
                    <a:pt x="687" y="587"/>
                  </a:cubicBezTo>
                  <a:lnTo>
                    <a:pt x="687" y="295"/>
                  </a:lnTo>
                  <a:cubicBezTo>
                    <a:pt x="687" y="38"/>
                    <a:pt x="472" y="0"/>
                    <a:pt x="344" y="0"/>
                  </a:cubicBezTo>
                  <a:cubicBezTo>
                    <a:pt x="219" y="0"/>
                    <a:pt x="129" y="17"/>
                    <a:pt x="31" y="129"/>
                  </a:cubicBezTo>
                  <a:lnTo>
                    <a:pt x="140" y="218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F5C95B4E-A8EF-E6AC-7278-5C6C31677C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8551" y="811213"/>
              <a:ext cx="28575" cy="184150"/>
            </a:xfrm>
            <a:custGeom>
              <a:avLst/>
              <a:gdLst>
                <a:gd name="T0" fmla="*/ 0 w 177"/>
                <a:gd name="T1" fmla="*/ 0 h 1118"/>
                <a:gd name="T2" fmla="*/ 0 w 177"/>
                <a:gd name="T3" fmla="*/ 0 h 1118"/>
                <a:gd name="T4" fmla="*/ 177 w 177"/>
                <a:gd name="T5" fmla="*/ 0 h 1118"/>
                <a:gd name="T6" fmla="*/ 177 w 177"/>
                <a:gd name="T7" fmla="*/ 1118 h 1118"/>
                <a:gd name="T8" fmla="*/ 0 w 177"/>
                <a:gd name="T9" fmla="*/ 1118 h 1118"/>
                <a:gd name="T10" fmla="*/ 0 w 177"/>
                <a:gd name="T11" fmla="*/ 0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7" h="1118">
                  <a:moveTo>
                    <a:pt x="0" y="0"/>
                  </a:moveTo>
                  <a:lnTo>
                    <a:pt x="0" y="0"/>
                  </a:lnTo>
                  <a:lnTo>
                    <a:pt x="177" y="0"/>
                  </a:lnTo>
                  <a:lnTo>
                    <a:pt x="177" y="1118"/>
                  </a:lnTo>
                  <a:lnTo>
                    <a:pt x="0" y="1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75E6AA3D-0B57-42D4-878A-A803D0F2C1D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93913" y="852488"/>
              <a:ext cx="133350" cy="212725"/>
            </a:xfrm>
            <a:custGeom>
              <a:avLst/>
              <a:gdLst>
                <a:gd name="T0" fmla="*/ 367 w 816"/>
                <a:gd name="T1" fmla="*/ 133 h 1290"/>
                <a:gd name="T2" fmla="*/ 367 w 816"/>
                <a:gd name="T3" fmla="*/ 133 h 1290"/>
                <a:gd name="T4" fmla="*/ 552 w 816"/>
                <a:gd name="T5" fmla="*/ 310 h 1290"/>
                <a:gd name="T6" fmla="*/ 365 w 816"/>
                <a:gd name="T7" fmla="*/ 483 h 1290"/>
                <a:gd name="T8" fmla="*/ 176 w 816"/>
                <a:gd name="T9" fmla="*/ 309 h 1290"/>
                <a:gd name="T10" fmla="*/ 367 w 816"/>
                <a:gd name="T11" fmla="*/ 133 h 1290"/>
                <a:gd name="T12" fmla="*/ 367 w 816"/>
                <a:gd name="T13" fmla="*/ 133 h 1290"/>
                <a:gd name="T14" fmla="*/ 501 w 816"/>
                <a:gd name="T15" fmla="*/ 714 h 1290"/>
                <a:gd name="T16" fmla="*/ 501 w 816"/>
                <a:gd name="T17" fmla="*/ 714 h 1290"/>
                <a:gd name="T18" fmla="*/ 358 w 816"/>
                <a:gd name="T19" fmla="*/ 725 h 1290"/>
                <a:gd name="T20" fmla="*/ 218 w 816"/>
                <a:gd name="T21" fmla="*/ 663 h 1290"/>
                <a:gd name="T22" fmla="*/ 267 w 816"/>
                <a:gd name="T23" fmla="*/ 601 h 1290"/>
                <a:gd name="T24" fmla="*/ 363 w 816"/>
                <a:gd name="T25" fmla="*/ 609 h 1290"/>
                <a:gd name="T26" fmla="*/ 726 w 816"/>
                <a:gd name="T27" fmla="*/ 299 h 1290"/>
                <a:gd name="T28" fmla="*/ 683 w 816"/>
                <a:gd name="T29" fmla="*/ 148 h 1290"/>
                <a:gd name="T30" fmla="*/ 805 w 816"/>
                <a:gd name="T31" fmla="*/ 147 h 1290"/>
                <a:gd name="T32" fmla="*/ 805 w 816"/>
                <a:gd name="T33" fmla="*/ 1 h 1290"/>
                <a:gd name="T34" fmla="*/ 754 w 816"/>
                <a:gd name="T35" fmla="*/ 0 h 1290"/>
                <a:gd name="T36" fmla="*/ 748 w 816"/>
                <a:gd name="T37" fmla="*/ 0 h 1290"/>
                <a:gd name="T38" fmla="*/ 736 w 816"/>
                <a:gd name="T39" fmla="*/ 0 h 1290"/>
                <a:gd name="T40" fmla="*/ 648 w 816"/>
                <a:gd name="T41" fmla="*/ 6 h 1290"/>
                <a:gd name="T42" fmla="*/ 568 w 816"/>
                <a:gd name="T43" fmla="*/ 39 h 1290"/>
                <a:gd name="T44" fmla="*/ 519 w 816"/>
                <a:gd name="T45" fmla="*/ 20 h 1290"/>
                <a:gd name="T46" fmla="*/ 375 w 816"/>
                <a:gd name="T47" fmla="*/ 0 h 1290"/>
                <a:gd name="T48" fmla="*/ 0 w 816"/>
                <a:gd name="T49" fmla="*/ 326 h 1290"/>
                <a:gd name="T50" fmla="*/ 125 w 816"/>
                <a:gd name="T51" fmla="*/ 562 h 1290"/>
                <a:gd name="T52" fmla="*/ 24 w 816"/>
                <a:gd name="T53" fmla="*/ 707 h 1290"/>
                <a:gd name="T54" fmla="*/ 115 w 816"/>
                <a:gd name="T55" fmla="*/ 860 h 1290"/>
                <a:gd name="T56" fmla="*/ 315 w 816"/>
                <a:gd name="T57" fmla="*/ 874 h 1290"/>
                <a:gd name="T58" fmla="*/ 459 w 816"/>
                <a:gd name="T59" fmla="*/ 856 h 1290"/>
                <a:gd name="T60" fmla="*/ 633 w 816"/>
                <a:gd name="T61" fmla="*/ 976 h 1290"/>
                <a:gd name="T62" fmla="*/ 381 w 816"/>
                <a:gd name="T63" fmla="*/ 1152 h 1290"/>
                <a:gd name="T64" fmla="*/ 150 w 816"/>
                <a:gd name="T65" fmla="*/ 1021 h 1290"/>
                <a:gd name="T66" fmla="*/ 149 w 816"/>
                <a:gd name="T67" fmla="*/ 999 h 1290"/>
                <a:gd name="T68" fmla="*/ 13 w 816"/>
                <a:gd name="T69" fmla="*/ 999 h 1290"/>
                <a:gd name="T70" fmla="*/ 15 w 816"/>
                <a:gd name="T71" fmla="*/ 1048 h 1290"/>
                <a:gd name="T72" fmla="*/ 369 w 816"/>
                <a:gd name="T73" fmla="*/ 1283 h 1290"/>
                <a:gd name="T74" fmla="*/ 811 w 816"/>
                <a:gd name="T75" fmla="*/ 947 h 1290"/>
                <a:gd name="T76" fmla="*/ 501 w 816"/>
                <a:gd name="T77" fmla="*/ 714 h 1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16" h="1290">
                  <a:moveTo>
                    <a:pt x="367" y="133"/>
                  </a:moveTo>
                  <a:lnTo>
                    <a:pt x="367" y="133"/>
                  </a:lnTo>
                  <a:cubicBezTo>
                    <a:pt x="483" y="133"/>
                    <a:pt x="552" y="175"/>
                    <a:pt x="552" y="310"/>
                  </a:cubicBezTo>
                  <a:cubicBezTo>
                    <a:pt x="552" y="437"/>
                    <a:pt x="478" y="483"/>
                    <a:pt x="365" y="483"/>
                  </a:cubicBezTo>
                  <a:cubicBezTo>
                    <a:pt x="227" y="483"/>
                    <a:pt x="176" y="437"/>
                    <a:pt x="176" y="309"/>
                  </a:cubicBezTo>
                  <a:cubicBezTo>
                    <a:pt x="176" y="193"/>
                    <a:pt x="231" y="133"/>
                    <a:pt x="367" y="133"/>
                  </a:cubicBezTo>
                  <a:lnTo>
                    <a:pt x="367" y="133"/>
                  </a:lnTo>
                  <a:close/>
                  <a:moveTo>
                    <a:pt x="501" y="714"/>
                  </a:moveTo>
                  <a:lnTo>
                    <a:pt x="501" y="714"/>
                  </a:lnTo>
                  <a:lnTo>
                    <a:pt x="358" y="725"/>
                  </a:lnTo>
                  <a:cubicBezTo>
                    <a:pt x="252" y="741"/>
                    <a:pt x="216" y="730"/>
                    <a:pt x="218" y="663"/>
                  </a:cubicBezTo>
                  <a:cubicBezTo>
                    <a:pt x="219" y="639"/>
                    <a:pt x="233" y="614"/>
                    <a:pt x="267" y="601"/>
                  </a:cubicBezTo>
                  <a:cubicBezTo>
                    <a:pt x="292" y="606"/>
                    <a:pt x="331" y="609"/>
                    <a:pt x="363" y="609"/>
                  </a:cubicBezTo>
                  <a:cubicBezTo>
                    <a:pt x="599" y="609"/>
                    <a:pt x="726" y="481"/>
                    <a:pt x="726" y="299"/>
                  </a:cubicBezTo>
                  <a:cubicBezTo>
                    <a:pt x="726" y="250"/>
                    <a:pt x="711" y="196"/>
                    <a:pt x="683" y="148"/>
                  </a:cubicBezTo>
                  <a:cubicBezTo>
                    <a:pt x="712" y="143"/>
                    <a:pt x="755" y="141"/>
                    <a:pt x="805" y="147"/>
                  </a:cubicBezTo>
                  <a:lnTo>
                    <a:pt x="805" y="1"/>
                  </a:lnTo>
                  <a:cubicBezTo>
                    <a:pt x="789" y="0"/>
                    <a:pt x="772" y="0"/>
                    <a:pt x="754" y="0"/>
                  </a:cubicBezTo>
                  <a:lnTo>
                    <a:pt x="748" y="0"/>
                  </a:lnTo>
                  <a:lnTo>
                    <a:pt x="736" y="0"/>
                  </a:lnTo>
                  <a:cubicBezTo>
                    <a:pt x="706" y="0"/>
                    <a:pt x="677" y="2"/>
                    <a:pt x="648" y="6"/>
                  </a:cubicBezTo>
                  <a:cubicBezTo>
                    <a:pt x="610" y="11"/>
                    <a:pt x="588" y="21"/>
                    <a:pt x="568" y="39"/>
                  </a:cubicBezTo>
                  <a:cubicBezTo>
                    <a:pt x="557" y="33"/>
                    <a:pt x="531" y="23"/>
                    <a:pt x="519" y="20"/>
                  </a:cubicBezTo>
                  <a:cubicBezTo>
                    <a:pt x="491" y="15"/>
                    <a:pt x="426" y="0"/>
                    <a:pt x="375" y="0"/>
                  </a:cubicBezTo>
                  <a:cubicBezTo>
                    <a:pt x="135" y="0"/>
                    <a:pt x="0" y="148"/>
                    <a:pt x="0" y="326"/>
                  </a:cubicBezTo>
                  <a:cubicBezTo>
                    <a:pt x="0" y="430"/>
                    <a:pt x="43" y="516"/>
                    <a:pt x="125" y="562"/>
                  </a:cubicBezTo>
                  <a:cubicBezTo>
                    <a:pt x="66" y="587"/>
                    <a:pt x="24" y="646"/>
                    <a:pt x="24" y="707"/>
                  </a:cubicBezTo>
                  <a:cubicBezTo>
                    <a:pt x="24" y="778"/>
                    <a:pt x="63" y="836"/>
                    <a:pt x="115" y="860"/>
                  </a:cubicBezTo>
                  <a:cubicBezTo>
                    <a:pt x="192" y="895"/>
                    <a:pt x="315" y="874"/>
                    <a:pt x="315" y="874"/>
                  </a:cubicBezTo>
                  <a:lnTo>
                    <a:pt x="459" y="856"/>
                  </a:lnTo>
                  <a:cubicBezTo>
                    <a:pt x="554" y="844"/>
                    <a:pt x="631" y="904"/>
                    <a:pt x="633" y="976"/>
                  </a:cubicBezTo>
                  <a:cubicBezTo>
                    <a:pt x="636" y="1067"/>
                    <a:pt x="538" y="1152"/>
                    <a:pt x="381" y="1152"/>
                  </a:cubicBezTo>
                  <a:cubicBezTo>
                    <a:pt x="176" y="1152"/>
                    <a:pt x="152" y="1110"/>
                    <a:pt x="150" y="1021"/>
                  </a:cubicBezTo>
                  <a:cubicBezTo>
                    <a:pt x="149" y="1016"/>
                    <a:pt x="149" y="1004"/>
                    <a:pt x="149" y="999"/>
                  </a:cubicBezTo>
                  <a:lnTo>
                    <a:pt x="13" y="999"/>
                  </a:lnTo>
                  <a:cubicBezTo>
                    <a:pt x="13" y="999"/>
                    <a:pt x="14" y="1031"/>
                    <a:pt x="15" y="1048"/>
                  </a:cubicBezTo>
                  <a:cubicBezTo>
                    <a:pt x="20" y="1210"/>
                    <a:pt x="149" y="1290"/>
                    <a:pt x="369" y="1283"/>
                  </a:cubicBezTo>
                  <a:cubicBezTo>
                    <a:pt x="638" y="1275"/>
                    <a:pt x="816" y="1126"/>
                    <a:pt x="811" y="947"/>
                  </a:cubicBezTo>
                  <a:cubicBezTo>
                    <a:pt x="806" y="790"/>
                    <a:pt x="684" y="708"/>
                    <a:pt x="501" y="71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37F632B-732C-FF91-16E2-E0EE64EBF1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8576" y="852488"/>
              <a:ext cx="69850" cy="142875"/>
            </a:xfrm>
            <a:custGeom>
              <a:avLst/>
              <a:gdLst>
                <a:gd name="T0" fmla="*/ 355 w 426"/>
                <a:gd name="T1" fmla="*/ 1 h 870"/>
                <a:gd name="T2" fmla="*/ 355 w 426"/>
                <a:gd name="T3" fmla="*/ 1 h 870"/>
                <a:gd name="T4" fmla="*/ 263 w 426"/>
                <a:gd name="T5" fmla="*/ 7 h 870"/>
                <a:gd name="T6" fmla="*/ 125 w 426"/>
                <a:gd name="T7" fmla="*/ 54 h 870"/>
                <a:gd name="T8" fmla="*/ 21 w 426"/>
                <a:gd name="T9" fmla="*/ 182 h 870"/>
                <a:gd name="T10" fmla="*/ 0 w 426"/>
                <a:gd name="T11" fmla="*/ 306 h 870"/>
                <a:gd name="T12" fmla="*/ 0 w 426"/>
                <a:gd name="T13" fmla="*/ 870 h 870"/>
                <a:gd name="T14" fmla="*/ 160 w 426"/>
                <a:gd name="T15" fmla="*/ 870 h 870"/>
                <a:gd name="T16" fmla="*/ 160 w 426"/>
                <a:gd name="T17" fmla="*/ 314 h 870"/>
                <a:gd name="T18" fmla="*/ 354 w 426"/>
                <a:gd name="T19" fmla="*/ 151 h 870"/>
                <a:gd name="T20" fmla="*/ 426 w 426"/>
                <a:gd name="T21" fmla="*/ 153 h 870"/>
                <a:gd name="T22" fmla="*/ 426 w 426"/>
                <a:gd name="T23" fmla="*/ 2 h 870"/>
                <a:gd name="T24" fmla="*/ 355 w 426"/>
                <a:gd name="T25" fmla="*/ 1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6" h="870">
                  <a:moveTo>
                    <a:pt x="355" y="1"/>
                  </a:moveTo>
                  <a:lnTo>
                    <a:pt x="355" y="1"/>
                  </a:lnTo>
                  <a:cubicBezTo>
                    <a:pt x="323" y="1"/>
                    <a:pt x="293" y="3"/>
                    <a:pt x="263" y="7"/>
                  </a:cubicBezTo>
                  <a:cubicBezTo>
                    <a:pt x="203" y="15"/>
                    <a:pt x="158" y="31"/>
                    <a:pt x="125" y="54"/>
                  </a:cubicBezTo>
                  <a:cubicBezTo>
                    <a:pt x="76" y="85"/>
                    <a:pt x="40" y="128"/>
                    <a:pt x="21" y="182"/>
                  </a:cubicBezTo>
                  <a:cubicBezTo>
                    <a:pt x="7" y="218"/>
                    <a:pt x="0" y="260"/>
                    <a:pt x="0" y="306"/>
                  </a:cubicBezTo>
                  <a:lnTo>
                    <a:pt x="0" y="870"/>
                  </a:lnTo>
                  <a:lnTo>
                    <a:pt x="160" y="870"/>
                  </a:lnTo>
                  <a:lnTo>
                    <a:pt x="160" y="314"/>
                  </a:lnTo>
                  <a:cubicBezTo>
                    <a:pt x="160" y="196"/>
                    <a:pt x="215" y="151"/>
                    <a:pt x="354" y="151"/>
                  </a:cubicBezTo>
                  <a:cubicBezTo>
                    <a:pt x="354" y="151"/>
                    <a:pt x="393" y="149"/>
                    <a:pt x="426" y="153"/>
                  </a:cubicBezTo>
                  <a:lnTo>
                    <a:pt x="426" y="2"/>
                  </a:lnTo>
                  <a:cubicBezTo>
                    <a:pt x="401" y="0"/>
                    <a:pt x="355" y="1"/>
                    <a:pt x="355" y="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2417F9BA-9727-043C-D9E6-169DC3D8F6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57288" y="811213"/>
              <a:ext cx="112713" cy="185738"/>
            </a:xfrm>
            <a:custGeom>
              <a:avLst/>
              <a:gdLst>
                <a:gd name="T0" fmla="*/ 499 w 686"/>
                <a:gd name="T1" fmla="*/ 440 h 1129"/>
                <a:gd name="T2" fmla="*/ 499 w 686"/>
                <a:gd name="T3" fmla="*/ 440 h 1129"/>
                <a:gd name="T4" fmla="*/ 514 w 686"/>
                <a:gd name="T5" fmla="*/ 462 h 1129"/>
                <a:gd name="T6" fmla="*/ 532 w 686"/>
                <a:gd name="T7" fmla="*/ 551 h 1129"/>
                <a:gd name="T8" fmla="*/ 532 w 686"/>
                <a:gd name="T9" fmla="*/ 826 h 1129"/>
                <a:gd name="T10" fmla="*/ 343 w 686"/>
                <a:gd name="T11" fmla="*/ 984 h 1129"/>
                <a:gd name="T12" fmla="*/ 155 w 686"/>
                <a:gd name="T13" fmla="*/ 826 h 1129"/>
                <a:gd name="T14" fmla="*/ 155 w 686"/>
                <a:gd name="T15" fmla="*/ 551 h 1129"/>
                <a:gd name="T16" fmla="*/ 186 w 686"/>
                <a:gd name="T17" fmla="*/ 440 h 1129"/>
                <a:gd name="T18" fmla="*/ 499 w 686"/>
                <a:gd name="T19" fmla="*/ 440 h 1129"/>
                <a:gd name="T20" fmla="*/ 499 w 686"/>
                <a:gd name="T21" fmla="*/ 440 h 1129"/>
                <a:gd name="T22" fmla="*/ 514 w 686"/>
                <a:gd name="T23" fmla="*/ 0 h 1129"/>
                <a:gd name="T24" fmla="*/ 514 w 686"/>
                <a:gd name="T25" fmla="*/ 0 h 1129"/>
                <a:gd name="T26" fmla="*/ 514 w 686"/>
                <a:gd name="T27" fmla="*/ 274 h 1129"/>
                <a:gd name="T28" fmla="*/ 342 w 686"/>
                <a:gd name="T29" fmla="*/ 248 h 1129"/>
                <a:gd name="T30" fmla="*/ 0 w 686"/>
                <a:gd name="T31" fmla="*/ 543 h 1129"/>
                <a:gd name="T32" fmla="*/ 0 w 686"/>
                <a:gd name="T33" fmla="*/ 855 h 1129"/>
                <a:gd name="T34" fmla="*/ 74 w 686"/>
                <a:gd name="T35" fmla="*/ 1040 h 1129"/>
                <a:gd name="T36" fmla="*/ 353 w 686"/>
                <a:gd name="T37" fmla="*/ 1129 h 1129"/>
                <a:gd name="T38" fmla="*/ 686 w 686"/>
                <a:gd name="T39" fmla="*/ 835 h 1129"/>
                <a:gd name="T40" fmla="*/ 686 w 686"/>
                <a:gd name="T41" fmla="*/ 0 h 1129"/>
                <a:gd name="T42" fmla="*/ 514 w 686"/>
                <a:gd name="T43" fmla="*/ 0 h 1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86" h="1129">
                  <a:moveTo>
                    <a:pt x="499" y="440"/>
                  </a:moveTo>
                  <a:lnTo>
                    <a:pt x="499" y="440"/>
                  </a:lnTo>
                  <a:cubicBezTo>
                    <a:pt x="505" y="447"/>
                    <a:pt x="510" y="454"/>
                    <a:pt x="514" y="462"/>
                  </a:cubicBezTo>
                  <a:cubicBezTo>
                    <a:pt x="526" y="485"/>
                    <a:pt x="532" y="514"/>
                    <a:pt x="532" y="551"/>
                  </a:cubicBezTo>
                  <a:lnTo>
                    <a:pt x="532" y="826"/>
                  </a:lnTo>
                  <a:cubicBezTo>
                    <a:pt x="532" y="939"/>
                    <a:pt x="480" y="984"/>
                    <a:pt x="343" y="984"/>
                  </a:cubicBezTo>
                  <a:cubicBezTo>
                    <a:pt x="206" y="984"/>
                    <a:pt x="159" y="937"/>
                    <a:pt x="155" y="826"/>
                  </a:cubicBezTo>
                  <a:cubicBezTo>
                    <a:pt x="150" y="704"/>
                    <a:pt x="152" y="605"/>
                    <a:pt x="155" y="551"/>
                  </a:cubicBezTo>
                  <a:cubicBezTo>
                    <a:pt x="157" y="502"/>
                    <a:pt x="164" y="466"/>
                    <a:pt x="186" y="440"/>
                  </a:cubicBezTo>
                  <a:cubicBezTo>
                    <a:pt x="236" y="381"/>
                    <a:pt x="430" y="371"/>
                    <a:pt x="499" y="440"/>
                  </a:cubicBezTo>
                  <a:lnTo>
                    <a:pt x="499" y="440"/>
                  </a:lnTo>
                  <a:close/>
                  <a:moveTo>
                    <a:pt x="514" y="0"/>
                  </a:moveTo>
                  <a:lnTo>
                    <a:pt x="514" y="0"/>
                  </a:lnTo>
                  <a:lnTo>
                    <a:pt x="514" y="274"/>
                  </a:lnTo>
                  <a:cubicBezTo>
                    <a:pt x="463" y="254"/>
                    <a:pt x="406" y="248"/>
                    <a:pt x="342" y="248"/>
                  </a:cubicBezTo>
                  <a:cubicBezTo>
                    <a:pt x="214" y="248"/>
                    <a:pt x="0" y="286"/>
                    <a:pt x="0" y="543"/>
                  </a:cubicBezTo>
                  <a:cubicBezTo>
                    <a:pt x="0" y="543"/>
                    <a:pt x="0" y="852"/>
                    <a:pt x="0" y="855"/>
                  </a:cubicBezTo>
                  <a:cubicBezTo>
                    <a:pt x="0" y="926"/>
                    <a:pt x="31" y="997"/>
                    <a:pt x="74" y="1040"/>
                  </a:cubicBezTo>
                  <a:cubicBezTo>
                    <a:pt x="122" y="1088"/>
                    <a:pt x="192" y="1129"/>
                    <a:pt x="353" y="1129"/>
                  </a:cubicBezTo>
                  <a:cubicBezTo>
                    <a:pt x="515" y="1129"/>
                    <a:pt x="686" y="1060"/>
                    <a:pt x="686" y="835"/>
                  </a:cubicBezTo>
                  <a:cubicBezTo>
                    <a:pt x="686" y="829"/>
                    <a:pt x="686" y="0"/>
                    <a:pt x="686" y="0"/>
                  </a:cubicBezTo>
                  <a:lnTo>
                    <a:pt x="514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08732C3D-2FC5-036F-AECF-D45075139F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0263" y="811213"/>
              <a:ext cx="234950" cy="184150"/>
            </a:xfrm>
            <a:custGeom>
              <a:avLst/>
              <a:gdLst>
                <a:gd name="T0" fmla="*/ 512 w 1431"/>
                <a:gd name="T1" fmla="*/ 483 h 1118"/>
                <a:gd name="T2" fmla="*/ 512 w 1431"/>
                <a:gd name="T3" fmla="*/ 483 h 1118"/>
                <a:gd name="T4" fmla="*/ 594 w 1431"/>
                <a:gd name="T5" fmla="*/ 321 h 1118"/>
                <a:gd name="T6" fmla="*/ 796 w 1431"/>
                <a:gd name="T7" fmla="*/ 152 h 1118"/>
                <a:gd name="T8" fmla="*/ 842 w 1431"/>
                <a:gd name="T9" fmla="*/ 152 h 1118"/>
                <a:gd name="T10" fmla="*/ 842 w 1431"/>
                <a:gd name="T11" fmla="*/ 483 h 1118"/>
                <a:gd name="T12" fmla="*/ 512 w 1431"/>
                <a:gd name="T13" fmla="*/ 483 h 1118"/>
                <a:gd name="T14" fmla="*/ 512 w 1431"/>
                <a:gd name="T15" fmla="*/ 483 h 1118"/>
                <a:gd name="T16" fmla="*/ 1189 w 1431"/>
                <a:gd name="T17" fmla="*/ 964 h 1118"/>
                <a:gd name="T18" fmla="*/ 1189 w 1431"/>
                <a:gd name="T19" fmla="*/ 964 h 1118"/>
                <a:gd name="T20" fmla="*/ 1017 w 1431"/>
                <a:gd name="T21" fmla="*/ 829 h 1118"/>
                <a:gd name="T22" fmla="*/ 1017 w 1431"/>
                <a:gd name="T23" fmla="*/ 631 h 1118"/>
                <a:gd name="T24" fmla="*/ 1403 w 1431"/>
                <a:gd name="T25" fmla="*/ 631 h 1118"/>
                <a:gd name="T26" fmla="*/ 1403 w 1431"/>
                <a:gd name="T27" fmla="*/ 483 h 1118"/>
                <a:gd name="T28" fmla="*/ 1017 w 1431"/>
                <a:gd name="T29" fmla="*/ 483 h 1118"/>
                <a:gd name="T30" fmla="*/ 1017 w 1431"/>
                <a:gd name="T31" fmla="*/ 151 h 1118"/>
                <a:gd name="T32" fmla="*/ 1403 w 1431"/>
                <a:gd name="T33" fmla="*/ 151 h 1118"/>
                <a:gd name="T34" fmla="*/ 1403 w 1431"/>
                <a:gd name="T35" fmla="*/ 0 h 1118"/>
                <a:gd name="T36" fmla="*/ 803 w 1431"/>
                <a:gd name="T37" fmla="*/ 0 h 1118"/>
                <a:gd name="T38" fmla="*/ 443 w 1431"/>
                <a:gd name="T39" fmla="*/ 263 h 1118"/>
                <a:gd name="T40" fmla="*/ 0 w 1431"/>
                <a:gd name="T41" fmla="*/ 1118 h 1118"/>
                <a:gd name="T42" fmla="*/ 192 w 1431"/>
                <a:gd name="T43" fmla="*/ 1118 h 1118"/>
                <a:gd name="T44" fmla="*/ 440 w 1431"/>
                <a:gd name="T45" fmla="*/ 625 h 1118"/>
                <a:gd name="T46" fmla="*/ 842 w 1431"/>
                <a:gd name="T47" fmla="*/ 625 h 1118"/>
                <a:gd name="T48" fmla="*/ 842 w 1431"/>
                <a:gd name="T49" fmla="*/ 856 h 1118"/>
                <a:gd name="T50" fmla="*/ 909 w 1431"/>
                <a:gd name="T51" fmla="*/ 1035 h 1118"/>
                <a:gd name="T52" fmla="*/ 1107 w 1431"/>
                <a:gd name="T53" fmla="*/ 1118 h 1118"/>
                <a:gd name="T54" fmla="*/ 1431 w 1431"/>
                <a:gd name="T55" fmla="*/ 1118 h 1118"/>
                <a:gd name="T56" fmla="*/ 1431 w 1431"/>
                <a:gd name="T57" fmla="*/ 964 h 1118"/>
                <a:gd name="T58" fmla="*/ 1189 w 1431"/>
                <a:gd name="T59" fmla="*/ 964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31" h="1118">
                  <a:moveTo>
                    <a:pt x="512" y="483"/>
                  </a:moveTo>
                  <a:lnTo>
                    <a:pt x="512" y="483"/>
                  </a:lnTo>
                  <a:lnTo>
                    <a:pt x="594" y="321"/>
                  </a:lnTo>
                  <a:cubicBezTo>
                    <a:pt x="654" y="201"/>
                    <a:pt x="722" y="152"/>
                    <a:pt x="796" y="152"/>
                  </a:cubicBezTo>
                  <a:lnTo>
                    <a:pt x="842" y="152"/>
                  </a:lnTo>
                  <a:lnTo>
                    <a:pt x="842" y="483"/>
                  </a:lnTo>
                  <a:lnTo>
                    <a:pt x="512" y="483"/>
                  </a:lnTo>
                  <a:lnTo>
                    <a:pt x="512" y="483"/>
                  </a:lnTo>
                  <a:close/>
                  <a:moveTo>
                    <a:pt x="1189" y="964"/>
                  </a:moveTo>
                  <a:lnTo>
                    <a:pt x="1189" y="964"/>
                  </a:lnTo>
                  <a:cubicBezTo>
                    <a:pt x="1065" y="960"/>
                    <a:pt x="1022" y="922"/>
                    <a:pt x="1017" y="829"/>
                  </a:cubicBezTo>
                  <a:lnTo>
                    <a:pt x="1017" y="631"/>
                  </a:lnTo>
                  <a:lnTo>
                    <a:pt x="1403" y="631"/>
                  </a:lnTo>
                  <a:lnTo>
                    <a:pt x="1403" y="483"/>
                  </a:lnTo>
                  <a:lnTo>
                    <a:pt x="1017" y="483"/>
                  </a:lnTo>
                  <a:lnTo>
                    <a:pt x="1017" y="151"/>
                  </a:lnTo>
                  <a:lnTo>
                    <a:pt x="1403" y="151"/>
                  </a:lnTo>
                  <a:lnTo>
                    <a:pt x="1403" y="0"/>
                  </a:lnTo>
                  <a:lnTo>
                    <a:pt x="803" y="0"/>
                  </a:lnTo>
                  <a:cubicBezTo>
                    <a:pt x="628" y="3"/>
                    <a:pt x="544" y="68"/>
                    <a:pt x="443" y="263"/>
                  </a:cubicBezTo>
                  <a:lnTo>
                    <a:pt x="0" y="1118"/>
                  </a:lnTo>
                  <a:lnTo>
                    <a:pt x="192" y="1118"/>
                  </a:lnTo>
                  <a:lnTo>
                    <a:pt x="440" y="625"/>
                  </a:lnTo>
                  <a:lnTo>
                    <a:pt x="842" y="625"/>
                  </a:lnTo>
                  <a:lnTo>
                    <a:pt x="842" y="856"/>
                  </a:lnTo>
                  <a:cubicBezTo>
                    <a:pt x="842" y="927"/>
                    <a:pt x="866" y="992"/>
                    <a:pt x="909" y="1035"/>
                  </a:cubicBezTo>
                  <a:cubicBezTo>
                    <a:pt x="957" y="1084"/>
                    <a:pt x="1036" y="1118"/>
                    <a:pt x="1107" y="1118"/>
                  </a:cubicBezTo>
                  <a:lnTo>
                    <a:pt x="1431" y="1118"/>
                  </a:lnTo>
                  <a:lnTo>
                    <a:pt x="1431" y="964"/>
                  </a:lnTo>
                  <a:lnTo>
                    <a:pt x="1189" y="9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4" name="Kombinationstegning: figur 3">
              <a:extLst>
                <a:ext uri="{FF2B5EF4-FFF2-40B4-BE49-F238E27FC236}">
                  <a16:creationId xmlns:a16="http://schemas.microsoft.com/office/drawing/2014/main" id="{EDA21FB8-B8DA-D785-B529-17EF036F3C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701" y="777875"/>
              <a:ext cx="252413" cy="252413"/>
            </a:xfrm>
            <a:custGeom>
              <a:avLst/>
              <a:gdLst>
                <a:gd name="connsiteX0" fmla="*/ 129802 w 252413"/>
                <a:gd name="connsiteY0" fmla="*/ 32470 h 252413"/>
                <a:gd name="connsiteX1" fmla="*/ 127677 w 252413"/>
                <a:gd name="connsiteY1" fmla="*/ 32800 h 252413"/>
                <a:gd name="connsiteX2" fmla="*/ 125389 w 252413"/>
                <a:gd name="connsiteY2" fmla="*/ 32965 h 252413"/>
                <a:gd name="connsiteX3" fmla="*/ 124409 w 252413"/>
                <a:gd name="connsiteY3" fmla="*/ 33129 h 252413"/>
                <a:gd name="connsiteX4" fmla="*/ 121467 w 252413"/>
                <a:gd name="connsiteY4" fmla="*/ 33624 h 252413"/>
                <a:gd name="connsiteX5" fmla="*/ 117055 w 252413"/>
                <a:gd name="connsiteY5" fmla="*/ 34777 h 252413"/>
                <a:gd name="connsiteX6" fmla="*/ 115421 w 252413"/>
                <a:gd name="connsiteY6" fmla="*/ 35272 h 252413"/>
                <a:gd name="connsiteX7" fmla="*/ 114440 w 252413"/>
                <a:gd name="connsiteY7" fmla="*/ 36590 h 252413"/>
                <a:gd name="connsiteX8" fmla="*/ 116075 w 252413"/>
                <a:gd name="connsiteY8" fmla="*/ 38238 h 252413"/>
                <a:gd name="connsiteX9" fmla="*/ 117382 w 252413"/>
                <a:gd name="connsiteY9" fmla="*/ 38403 h 252413"/>
                <a:gd name="connsiteX10" fmla="*/ 125389 w 252413"/>
                <a:gd name="connsiteY10" fmla="*/ 40051 h 252413"/>
                <a:gd name="connsiteX11" fmla="*/ 127677 w 252413"/>
                <a:gd name="connsiteY11" fmla="*/ 40545 h 252413"/>
                <a:gd name="connsiteX12" fmla="*/ 154315 w 252413"/>
                <a:gd name="connsiteY12" fmla="*/ 52080 h 252413"/>
                <a:gd name="connsiteX13" fmla="*/ 180625 w 252413"/>
                <a:gd name="connsiteY13" fmla="*/ 122447 h 252413"/>
                <a:gd name="connsiteX14" fmla="*/ 148268 w 252413"/>
                <a:gd name="connsiteY14" fmla="*/ 154087 h 252413"/>
                <a:gd name="connsiteX15" fmla="*/ 120814 w 252413"/>
                <a:gd name="connsiteY15" fmla="*/ 134147 h 252413"/>
                <a:gd name="connsiteX16" fmla="*/ 121141 w 252413"/>
                <a:gd name="connsiteY16" fmla="*/ 133323 h 252413"/>
                <a:gd name="connsiteX17" fmla="*/ 121304 w 252413"/>
                <a:gd name="connsiteY17" fmla="*/ 133158 h 252413"/>
                <a:gd name="connsiteX18" fmla="*/ 121467 w 252413"/>
                <a:gd name="connsiteY18" fmla="*/ 132993 h 252413"/>
                <a:gd name="connsiteX19" fmla="*/ 122121 w 252413"/>
                <a:gd name="connsiteY19" fmla="*/ 133488 h 252413"/>
                <a:gd name="connsiteX20" fmla="*/ 123102 w 252413"/>
                <a:gd name="connsiteY20" fmla="*/ 136784 h 252413"/>
                <a:gd name="connsiteX21" fmla="*/ 136992 w 252413"/>
                <a:gd name="connsiteY21" fmla="*/ 144364 h 252413"/>
                <a:gd name="connsiteX22" fmla="*/ 139280 w 252413"/>
                <a:gd name="connsiteY22" fmla="*/ 144035 h 252413"/>
                <a:gd name="connsiteX23" fmla="*/ 152517 w 252413"/>
                <a:gd name="connsiteY23" fmla="*/ 71691 h 252413"/>
                <a:gd name="connsiteX24" fmla="*/ 37306 w 252413"/>
                <a:gd name="connsiteY24" fmla="*/ 107945 h 252413"/>
                <a:gd name="connsiteX25" fmla="*/ 42863 w 252413"/>
                <a:gd name="connsiteY25" fmla="*/ 170731 h 252413"/>
                <a:gd name="connsiteX26" fmla="*/ 121631 w 252413"/>
                <a:gd name="connsiteY26" fmla="*/ 218356 h 252413"/>
                <a:gd name="connsiteX27" fmla="*/ 124736 w 252413"/>
                <a:gd name="connsiteY27" fmla="*/ 218191 h 252413"/>
                <a:gd name="connsiteX28" fmla="*/ 127024 w 252413"/>
                <a:gd name="connsiteY28" fmla="*/ 217862 h 252413"/>
                <a:gd name="connsiteX29" fmla="*/ 131109 w 252413"/>
                <a:gd name="connsiteY29" fmla="*/ 217202 h 252413"/>
                <a:gd name="connsiteX30" fmla="*/ 135521 w 252413"/>
                <a:gd name="connsiteY30" fmla="*/ 216049 h 252413"/>
                <a:gd name="connsiteX31" fmla="*/ 136992 w 252413"/>
                <a:gd name="connsiteY31" fmla="*/ 215554 h 252413"/>
                <a:gd name="connsiteX32" fmla="*/ 137973 w 252413"/>
                <a:gd name="connsiteY32" fmla="*/ 214236 h 252413"/>
                <a:gd name="connsiteX33" fmla="*/ 136339 w 252413"/>
                <a:gd name="connsiteY33" fmla="*/ 212753 h 252413"/>
                <a:gd name="connsiteX34" fmla="*/ 135031 w 252413"/>
                <a:gd name="connsiteY34" fmla="*/ 212423 h 252413"/>
                <a:gd name="connsiteX35" fmla="*/ 127187 w 252413"/>
                <a:gd name="connsiteY35" fmla="*/ 210775 h 252413"/>
                <a:gd name="connsiteX36" fmla="*/ 124899 w 252413"/>
                <a:gd name="connsiteY36" fmla="*/ 210281 h 252413"/>
                <a:gd name="connsiteX37" fmla="*/ 98098 w 252413"/>
                <a:gd name="connsiteY37" fmla="*/ 198746 h 252413"/>
                <a:gd name="connsiteX38" fmla="*/ 71788 w 252413"/>
                <a:gd name="connsiteY38" fmla="*/ 128379 h 252413"/>
                <a:gd name="connsiteX39" fmla="*/ 104145 w 252413"/>
                <a:gd name="connsiteY39" fmla="*/ 96739 h 252413"/>
                <a:gd name="connsiteX40" fmla="*/ 131763 w 252413"/>
                <a:gd name="connsiteY40" fmla="*/ 116844 h 252413"/>
                <a:gd name="connsiteX41" fmla="*/ 131109 w 252413"/>
                <a:gd name="connsiteY41" fmla="*/ 117833 h 252413"/>
                <a:gd name="connsiteX42" fmla="*/ 130455 w 252413"/>
                <a:gd name="connsiteY42" fmla="*/ 117338 h 252413"/>
                <a:gd name="connsiteX43" fmla="*/ 129312 w 252413"/>
                <a:gd name="connsiteY43" fmla="*/ 114042 h 252413"/>
                <a:gd name="connsiteX44" fmla="*/ 115584 w 252413"/>
                <a:gd name="connsiteY44" fmla="*/ 106627 h 252413"/>
                <a:gd name="connsiteX45" fmla="*/ 113133 w 252413"/>
                <a:gd name="connsiteY45" fmla="*/ 106791 h 252413"/>
                <a:gd name="connsiteX46" fmla="*/ 99896 w 252413"/>
                <a:gd name="connsiteY46" fmla="*/ 179135 h 252413"/>
                <a:gd name="connsiteX47" fmla="*/ 215270 w 252413"/>
                <a:gd name="connsiteY47" fmla="*/ 142881 h 252413"/>
                <a:gd name="connsiteX48" fmla="*/ 209551 w 252413"/>
                <a:gd name="connsiteY48" fmla="*/ 80095 h 252413"/>
                <a:gd name="connsiteX49" fmla="*/ 130782 w 252413"/>
                <a:gd name="connsiteY49" fmla="*/ 32470 h 252413"/>
                <a:gd name="connsiteX50" fmla="*/ 129802 w 252413"/>
                <a:gd name="connsiteY50" fmla="*/ 32470 h 252413"/>
                <a:gd name="connsiteX51" fmla="*/ 126125 w 252413"/>
                <a:gd name="connsiteY51" fmla="*/ 0 h 252413"/>
                <a:gd name="connsiteX52" fmla="*/ 252413 w 252413"/>
                <a:gd name="connsiteY52" fmla="*/ 126207 h 252413"/>
                <a:gd name="connsiteX53" fmla="*/ 126125 w 252413"/>
                <a:gd name="connsiteY53" fmla="*/ 252413 h 252413"/>
                <a:gd name="connsiteX54" fmla="*/ 0 w 252413"/>
                <a:gd name="connsiteY54" fmla="*/ 126207 h 252413"/>
                <a:gd name="connsiteX55" fmla="*/ 126125 w 252413"/>
                <a:gd name="connsiteY55" fmla="*/ 0 h 25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52413" h="252413">
                  <a:moveTo>
                    <a:pt x="129802" y="32470"/>
                  </a:moveTo>
                  <a:cubicBezTo>
                    <a:pt x="129148" y="32635"/>
                    <a:pt x="128331" y="32635"/>
                    <a:pt x="127677" y="32800"/>
                  </a:cubicBezTo>
                  <a:cubicBezTo>
                    <a:pt x="126860" y="32800"/>
                    <a:pt x="126207" y="32965"/>
                    <a:pt x="125389" y="32965"/>
                  </a:cubicBezTo>
                  <a:cubicBezTo>
                    <a:pt x="125063" y="33129"/>
                    <a:pt x="124736" y="33129"/>
                    <a:pt x="124409" y="33129"/>
                  </a:cubicBezTo>
                  <a:cubicBezTo>
                    <a:pt x="123428" y="33294"/>
                    <a:pt x="122448" y="33459"/>
                    <a:pt x="121467" y="33624"/>
                  </a:cubicBezTo>
                  <a:cubicBezTo>
                    <a:pt x="121304" y="33788"/>
                    <a:pt x="117382" y="34612"/>
                    <a:pt x="117055" y="34777"/>
                  </a:cubicBezTo>
                  <a:cubicBezTo>
                    <a:pt x="116728" y="34777"/>
                    <a:pt x="115584" y="35107"/>
                    <a:pt x="115421" y="35272"/>
                  </a:cubicBezTo>
                  <a:cubicBezTo>
                    <a:pt x="114931" y="35601"/>
                    <a:pt x="114440" y="36096"/>
                    <a:pt x="114440" y="36590"/>
                  </a:cubicBezTo>
                  <a:cubicBezTo>
                    <a:pt x="114440" y="37414"/>
                    <a:pt x="115094" y="37908"/>
                    <a:pt x="116075" y="38238"/>
                  </a:cubicBezTo>
                  <a:cubicBezTo>
                    <a:pt x="116075" y="38238"/>
                    <a:pt x="117055" y="38403"/>
                    <a:pt x="117382" y="38403"/>
                  </a:cubicBezTo>
                  <a:cubicBezTo>
                    <a:pt x="119180" y="38897"/>
                    <a:pt x="122775" y="39556"/>
                    <a:pt x="125389" y="40051"/>
                  </a:cubicBezTo>
                  <a:cubicBezTo>
                    <a:pt x="126207" y="40215"/>
                    <a:pt x="127024" y="40545"/>
                    <a:pt x="127677" y="40545"/>
                  </a:cubicBezTo>
                  <a:cubicBezTo>
                    <a:pt x="137156" y="42687"/>
                    <a:pt x="146307" y="46313"/>
                    <a:pt x="154315" y="52080"/>
                  </a:cubicBezTo>
                  <a:cubicBezTo>
                    <a:pt x="176213" y="67736"/>
                    <a:pt x="189287" y="94762"/>
                    <a:pt x="180625" y="122447"/>
                  </a:cubicBezTo>
                  <a:cubicBezTo>
                    <a:pt x="174579" y="142057"/>
                    <a:pt x="161015" y="151780"/>
                    <a:pt x="148268" y="154087"/>
                  </a:cubicBezTo>
                  <a:cubicBezTo>
                    <a:pt x="131926" y="157383"/>
                    <a:pt x="117055" y="148649"/>
                    <a:pt x="120814" y="134147"/>
                  </a:cubicBezTo>
                  <a:cubicBezTo>
                    <a:pt x="120814" y="133817"/>
                    <a:pt x="120977" y="133488"/>
                    <a:pt x="121141" y="133323"/>
                  </a:cubicBezTo>
                  <a:cubicBezTo>
                    <a:pt x="121141" y="133323"/>
                    <a:pt x="121141" y="133158"/>
                    <a:pt x="121304" y="133158"/>
                  </a:cubicBezTo>
                  <a:cubicBezTo>
                    <a:pt x="121304" y="132993"/>
                    <a:pt x="121467" y="132993"/>
                    <a:pt x="121467" y="132993"/>
                  </a:cubicBezTo>
                  <a:cubicBezTo>
                    <a:pt x="121794" y="132993"/>
                    <a:pt x="121958" y="133158"/>
                    <a:pt x="122121" y="133488"/>
                  </a:cubicBezTo>
                  <a:cubicBezTo>
                    <a:pt x="122121" y="133488"/>
                    <a:pt x="122611" y="135465"/>
                    <a:pt x="123102" y="136784"/>
                  </a:cubicBezTo>
                  <a:cubicBezTo>
                    <a:pt x="125880" y="142222"/>
                    <a:pt x="131273" y="144364"/>
                    <a:pt x="136992" y="144364"/>
                  </a:cubicBezTo>
                  <a:cubicBezTo>
                    <a:pt x="137809" y="144199"/>
                    <a:pt x="138463" y="144199"/>
                    <a:pt x="139280" y="144035"/>
                  </a:cubicBezTo>
                  <a:cubicBezTo>
                    <a:pt x="173435" y="139750"/>
                    <a:pt x="175723" y="93114"/>
                    <a:pt x="152517" y="71691"/>
                  </a:cubicBezTo>
                  <a:cubicBezTo>
                    <a:pt x="113460" y="35272"/>
                    <a:pt x="50216" y="56859"/>
                    <a:pt x="37306" y="107945"/>
                  </a:cubicBezTo>
                  <a:cubicBezTo>
                    <a:pt x="31750" y="125907"/>
                    <a:pt x="32567" y="147330"/>
                    <a:pt x="42863" y="170731"/>
                  </a:cubicBezTo>
                  <a:cubicBezTo>
                    <a:pt x="55609" y="199075"/>
                    <a:pt x="88130" y="220663"/>
                    <a:pt x="121631" y="218356"/>
                  </a:cubicBezTo>
                  <a:cubicBezTo>
                    <a:pt x="121958" y="218356"/>
                    <a:pt x="124082" y="218191"/>
                    <a:pt x="124736" y="218191"/>
                  </a:cubicBezTo>
                  <a:cubicBezTo>
                    <a:pt x="125553" y="218026"/>
                    <a:pt x="126370" y="217862"/>
                    <a:pt x="127024" y="217862"/>
                  </a:cubicBezTo>
                  <a:cubicBezTo>
                    <a:pt x="127351" y="217862"/>
                    <a:pt x="129965" y="217367"/>
                    <a:pt x="131109" y="217202"/>
                  </a:cubicBezTo>
                  <a:cubicBezTo>
                    <a:pt x="131109" y="217202"/>
                    <a:pt x="135195" y="216214"/>
                    <a:pt x="135521" y="216049"/>
                  </a:cubicBezTo>
                  <a:cubicBezTo>
                    <a:pt x="135848" y="216049"/>
                    <a:pt x="136829" y="215719"/>
                    <a:pt x="136992" y="215554"/>
                  </a:cubicBezTo>
                  <a:cubicBezTo>
                    <a:pt x="137483" y="215225"/>
                    <a:pt x="137973" y="214895"/>
                    <a:pt x="137973" y="214236"/>
                  </a:cubicBezTo>
                  <a:cubicBezTo>
                    <a:pt x="137973" y="213412"/>
                    <a:pt x="137319" y="212918"/>
                    <a:pt x="136339" y="212753"/>
                  </a:cubicBezTo>
                  <a:cubicBezTo>
                    <a:pt x="136339" y="212753"/>
                    <a:pt x="135521" y="212423"/>
                    <a:pt x="135031" y="212423"/>
                  </a:cubicBezTo>
                  <a:cubicBezTo>
                    <a:pt x="133234" y="212094"/>
                    <a:pt x="129638" y="211270"/>
                    <a:pt x="127187" y="210775"/>
                  </a:cubicBezTo>
                  <a:cubicBezTo>
                    <a:pt x="126207" y="210611"/>
                    <a:pt x="125553" y="210446"/>
                    <a:pt x="124899" y="210281"/>
                  </a:cubicBezTo>
                  <a:cubicBezTo>
                    <a:pt x="115421" y="208139"/>
                    <a:pt x="106269" y="204513"/>
                    <a:pt x="98098" y="198746"/>
                  </a:cubicBezTo>
                  <a:cubicBezTo>
                    <a:pt x="76200" y="183090"/>
                    <a:pt x="63127" y="156064"/>
                    <a:pt x="71788" y="128379"/>
                  </a:cubicBezTo>
                  <a:cubicBezTo>
                    <a:pt x="77998" y="108769"/>
                    <a:pt x="91398" y="99211"/>
                    <a:pt x="104145" y="96739"/>
                  </a:cubicBezTo>
                  <a:cubicBezTo>
                    <a:pt x="120487" y="93608"/>
                    <a:pt x="135521" y="102177"/>
                    <a:pt x="131763" y="116844"/>
                  </a:cubicBezTo>
                  <a:cubicBezTo>
                    <a:pt x="131599" y="117503"/>
                    <a:pt x="131273" y="117833"/>
                    <a:pt x="131109" y="117833"/>
                  </a:cubicBezTo>
                  <a:cubicBezTo>
                    <a:pt x="130782" y="117833"/>
                    <a:pt x="130455" y="117338"/>
                    <a:pt x="130455" y="117338"/>
                  </a:cubicBezTo>
                  <a:cubicBezTo>
                    <a:pt x="130455" y="117338"/>
                    <a:pt x="129965" y="115361"/>
                    <a:pt x="129312" y="114042"/>
                  </a:cubicBezTo>
                  <a:cubicBezTo>
                    <a:pt x="126533" y="108604"/>
                    <a:pt x="121141" y="106462"/>
                    <a:pt x="115584" y="106627"/>
                  </a:cubicBezTo>
                  <a:cubicBezTo>
                    <a:pt x="114767" y="106627"/>
                    <a:pt x="113950" y="106627"/>
                    <a:pt x="113133" y="106791"/>
                  </a:cubicBezTo>
                  <a:cubicBezTo>
                    <a:pt x="78978" y="111076"/>
                    <a:pt x="76854" y="157877"/>
                    <a:pt x="99896" y="179135"/>
                  </a:cubicBezTo>
                  <a:cubicBezTo>
                    <a:pt x="139117" y="215554"/>
                    <a:pt x="202360" y="194131"/>
                    <a:pt x="215270" y="142881"/>
                  </a:cubicBezTo>
                  <a:cubicBezTo>
                    <a:pt x="220663" y="124919"/>
                    <a:pt x="220009" y="103496"/>
                    <a:pt x="209551" y="80095"/>
                  </a:cubicBezTo>
                  <a:cubicBezTo>
                    <a:pt x="196967" y="51916"/>
                    <a:pt x="164447" y="30163"/>
                    <a:pt x="130782" y="32470"/>
                  </a:cubicBezTo>
                  <a:cubicBezTo>
                    <a:pt x="130455" y="32470"/>
                    <a:pt x="130129" y="32470"/>
                    <a:pt x="129802" y="32470"/>
                  </a:cubicBezTo>
                  <a:close/>
                  <a:moveTo>
                    <a:pt x="126125" y="0"/>
                  </a:moveTo>
                  <a:cubicBezTo>
                    <a:pt x="195829" y="0"/>
                    <a:pt x="252413" y="56457"/>
                    <a:pt x="252413" y="126207"/>
                  </a:cubicBezTo>
                  <a:cubicBezTo>
                    <a:pt x="252413" y="195957"/>
                    <a:pt x="195829" y="252413"/>
                    <a:pt x="126125" y="252413"/>
                  </a:cubicBezTo>
                  <a:cubicBezTo>
                    <a:pt x="56420" y="252413"/>
                    <a:pt x="0" y="195957"/>
                    <a:pt x="0" y="126207"/>
                  </a:cubicBezTo>
                  <a:cubicBezTo>
                    <a:pt x="0" y="56457"/>
                    <a:pt x="56420" y="0"/>
                    <a:pt x="126125" y="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da-DK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1F72CB98-5425-B455-0D95-40BA18C4F1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2838" y="852488"/>
              <a:ext cx="112713" cy="142875"/>
            </a:xfrm>
            <a:custGeom>
              <a:avLst/>
              <a:gdLst>
                <a:gd name="T0" fmla="*/ 666 w 686"/>
                <a:gd name="T1" fmla="*/ 176 h 871"/>
                <a:gd name="T2" fmla="*/ 666 w 686"/>
                <a:gd name="T3" fmla="*/ 176 h 871"/>
                <a:gd name="T4" fmla="*/ 647 w 686"/>
                <a:gd name="T5" fmla="*/ 136 h 871"/>
                <a:gd name="T6" fmla="*/ 647 w 686"/>
                <a:gd name="T7" fmla="*/ 136 h 871"/>
                <a:gd name="T8" fmla="*/ 346 w 686"/>
                <a:gd name="T9" fmla="*/ 0 h 871"/>
                <a:gd name="T10" fmla="*/ 253 w 686"/>
                <a:gd name="T11" fmla="*/ 7 h 871"/>
                <a:gd name="T12" fmla="*/ 120 w 686"/>
                <a:gd name="T13" fmla="*/ 52 h 871"/>
                <a:gd name="T14" fmla="*/ 37 w 686"/>
                <a:gd name="T15" fmla="*/ 136 h 871"/>
                <a:gd name="T16" fmla="*/ 38 w 686"/>
                <a:gd name="T17" fmla="*/ 136 h 871"/>
                <a:gd name="T18" fmla="*/ 19 w 686"/>
                <a:gd name="T19" fmla="*/ 175 h 871"/>
                <a:gd name="T20" fmla="*/ 0 w 686"/>
                <a:gd name="T21" fmla="*/ 295 h 871"/>
                <a:gd name="T22" fmla="*/ 0 w 686"/>
                <a:gd name="T23" fmla="*/ 871 h 871"/>
                <a:gd name="T24" fmla="*/ 154 w 686"/>
                <a:gd name="T25" fmla="*/ 871 h 871"/>
                <a:gd name="T26" fmla="*/ 154 w 686"/>
                <a:gd name="T27" fmla="*/ 303 h 871"/>
                <a:gd name="T28" fmla="*/ 327 w 686"/>
                <a:gd name="T29" fmla="*/ 145 h 871"/>
                <a:gd name="T30" fmla="*/ 338 w 686"/>
                <a:gd name="T31" fmla="*/ 145 h 871"/>
                <a:gd name="T32" fmla="*/ 498 w 686"/>
                <a:gd name="T33" fmla="*/ 191 h 871"/>
                <a:gd name="T34" fmla="*/ 501 w 686"/>
                <a:gd name="T35" fmla="*/ 194 h 871"/>
                <a:gd name="T36" fmla="*/ 504 w 686"/>
                <a:gd name="T37" fmla="*/ 199 h 871"/>
                <a:gd name="T38" fmla="*/ 530 w 686"/>
                <a:gd name="T39" fmla="*/ 275 h 871"/>
                <a:gd name="T40" fmla="*/ 531 w 686"/>
                <a:gd name="T41" fmla="*/ 303 h 871"/>
                <a:gd name="T42" fmla="*/ 531 w 686"/>
                <a:gd name="T43" fmla="*/ 871 h 871"/>
                <a:gd name="T44" fmla="*/ 686 w 686"/>
                <a:gd name="T45" fmla="*/ 871 h 871"/>
                <a:gd name="T46" fmla="*/ 686 w 686"/>
                <a:gd name="T47" fmla="*/ 295 h 871"/>
                <a:gd name="T48" fmla="*/ 666 w 686"/>
                <a:gd name="T49" fmla="*/ 176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6" h="871">
                  <a:moveTo>
                    <a:pt x="666" y="176"/>
                  </a:moveTo>
                  <a:lnTo>
                    <a:pt x="666" y="176"/>
                  </a:lnTo>
                  <a:cubicBezTo>
                    <a:pt x="661" y="162"/>
                    <a:pt x="655" y="148"/>
                    <a:pt x="647" y="136"/>
                  </a:cubicBezTo>
                  <a:lnTo>
                    <a:pt x="647" y="136"/>
                  </a:lnTo>
                  <a:cubicBezTo>
                    <a:pt x="580" y="23"/>
                    <a:pt x="440" y="1"/>
                    <a:pt x="346" y="0"/>
                  </a:cubicBezTo>
                  <a:cubicBezTo>
                    <a:pt x="306" y="0"/>
                    <a:pt x="281" y="3"/>
                    <a:pt x="253" y="7"/>
                  </a:cubicBezTo>
                  <a:cubicBezTo>
                    <a:pt x="195" y="14"/>
                    <a:pt x="151" y="30"/>
                    <a:pt x="120" y="52"/>
                  </a:cubicBezTo>
                  <a:cubicBezTo>
                    <a:pt x="85" y="74"/>
                    <a:pt x="57" y="102"/>
                    <a:pt x="37" y="136"/>
                  </a:cubicBezTo>
                  <a:lnTo>
                    <a:pt x="38" y="136"/>
                  </a:lnTo>
                  <a:cubicBezTo>
                    <a:pt x="30" y="148"/>
                    <a:pt x="24" y="161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871"/>
                  </a:lnTo>
                  <a:lnTo>
                    <a:pt x="154" y="871"/>
                  </a:lnTo>
                  <a:lnTo>
                    <a:pt x="154" y="303"/>
                  </a:lnTo>
                  <a:cubicBezTo>
                    <a:pt x="154" y="196"/>
                    <a:pt x="197" y="151"/>
                    <a:pt x="327" y="145"/>
                  </a:cubicBezTo>
                  <a:cubicBezTo>
                    <a:pt x="332" y="145"/>
                    <a:pt x="339" y="145"/>
                    <a:pt x="338" y="145"/>
                  </a:cubicBezTo>
                  <a:cubicBezTo>
                    <a:pt x="419" y="146"/>
                    <a:pt x="469" y="160"/>
                    <a:pt x="498" y="191"/>
                  </a:cubicBezTo>
                  <a:cubicBezTo>
                    <a:pt x="499" y="192"/>
                    <a:pt x="500" y="193"/>
                    <a:pt x="501" y="194"/>
                  </a:cubicBezTo>
                  <a:cubicBezTo>
                    <a:pt x="502" y="196"/>
                    <a:pt x="503" y="197"/>
                    <a:pt x="504" y="199"/>
                  </a:cubicBezTo>
                  <a:cubicBezTo>
                    <a:pt x="519" y="218"/>
                    <a:pt x="527" y="243"/>
                    <a:pt x="530" y="275"/>
                  </a:cubicBezTo>
                  <a:cubicBezTo>
                    <a:pt x="531" y="284"/>
                    <a:pt x="531" y="293"/>
                    <a:pt x="531" y="303"/>
                  </a:cubicBezTo>
                  <a:lnTo>
                    <a:pt x="531" y="871"/>
                  </a:lnTo>
                  <a:lnTo>
                    <a:pt x="686" y="871"/>
                  </a:lnTo>
                  <a:lnTo>
                    <a:pt x="686" y="295"/>
                  </a:lnTo>
                  <a:cubicBezTo>
                    <a:pt x="686" y="251"/>
                    <a:pt x="679" y="211"/>
                    <a:pt x="666" y="17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</p:grp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025CBFE0-48EA-8E80-BF7B-3971770D1698}"/>
              </a:ext>
            </a:extLst>
          </p:cNvPr>
          <p:cNvGrpSpPr/>
          <p:nvPr userDrawn="1"/>
        </p:nvGrpSpPr>
        <p:grpSpPr>
          <a:xfrm>
            <a:off x="830263" y="777875"/>
            <a:ext cx="1665288" cy="287338"/>
            <a:chOff x="830263" y="777875"/>
            <a:chExt cx="1665288" cy="287338"/>
          </a:xfrm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A6B0C2FA-1A38-17D8-096F-76D876B44A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20863" y="809625"/>
              <a:ext cx="119063" cy="188913"/>
            </a:xfrm>
            <a:custGeom>
              <a:avLst/>
              <a:gdLst>
                <a:gd name="T0" fmla="*/ 195 w 724"/>
                <a:gd name="T1" fmla="*/ 316 h 1151"/>
                <a:gd name="T2" fmla="*/ 195 w 724"/>
                <a:gd name="T3" fmla="*/ 316 h 1151"/>
                <a:gd name="T4" fmla="*/ 420 w 724"/>
                <a:gd name="T5" fmla="*/ 149 h 1151"/>
                <a:gd name="T6" fmla="*/ 622 w 724"/>
                <a:gd name="T7" fmla="*/ 180 h 1151"/>
                <a:gd name="T8" fmla="*/ 632 w 724"/>
                <a:gd name="T9" fmla="*/ 20 h 1151"/>
                <a:gd name="T10" fmla="*/ 430 w 724"/>
                <a:gd name="T11" fmla="*/ 0 h 1151"/>
                <a:gd name="T12" fmla="*/ 9 w 724"/>
                <a:gd name="T13" fmla="*/ 332 h 1151"/>
                <a:gd name="T14" fmla="*/ 522 w 724"/>
                <a:gd name="T15" fmla="*/ 787 h 1151"/>
                <a:gd name="T16" fmla="*/ 286 w 724"/>
                <a:gd name="T17" fmla="*/ 995 h 1151"/>
                <a:gd name="T18" fmla="*/ 47 w 724"/>
                <a:gd name="T19" fmla="*/ 947 h 1151"/>
                <a:gd name="T20" fmla="*/ 44 w 724"/>
                <a:gd name="T21" fmla="*/ 1112 h 1151"/>
                <a:gd name="T22" fmla="*/ 269 w 724"/>
                <a:gd name="T23" fmla="*/ 1151 h 1151"/>
                <a:gd name="T24" fmla="*/ 715 w 724"/>
                <a:gd name="T25" fmla="*/ 767 h 1151"/>
                <a:gd name="T26" fmla="*/ 195 w 724"/>
                <a:gd name="T27" fmla="*/ 316 h 1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4" h="1151">
                  <a:moveTo>
                    <a:pt x="195" y="316"/>
                  </a:moveTo>
                  <a:lnTo>
                    <a:pt x="195" y="316"/>
                  </a:lnTo>
                  <a:cubicBezTo>
                    <a:pt x="195" y="212"/>
                    <a:pt x="281" y="149"/>
                    <a:pt x="420" y="149"/>
                  </a:cubicBezTo>
                  <a:cubicBezTo>
                    <a:pt x="486" y="149"/>
                    <a:pt x="557" y="160"/>
                    <a:pt x="622" y="180"/>
                  </a:cubicBezTo>
                  <a:lnTo>
                    <a:pt x="632" y="20"/>
                  </a:lnTo>
                  <a:cubicBezTo>
                    <a:pt x="564" y="8"/>
                    <a:pt x="496" y="0"/>
                    <a:pt x="430" y="0"/>
                  </a:cubicBezTo>
                  <a:cubicBezTo>
                    <a:pt x="170" y="0"/>
                    <a:pt x="0" y="140"/>
                    <a:pt x="9" y="332"/>
                  </a:cubicBezTo>
                  <a:cubicBezTo>
                    <a:pt x="25" y="692"/>
                    <a:pt x="494" y="537"/>
                    <a:pt x="522" y="787"/>
                  </a:cubicBezTo>
                  <a:cubicBezTo>
                    <a:pt x="536" y="917"/>
                    <a:pt x="408" y="995"/>
                    <a:pt x="286" y="995"/>
                  </a:cubicBezTo>
                  <a:cubicBezTo>
                    <a:pt x="205" y="995"/>
                    <a:pt x="110" y="970"/>
                    <a:pt x="47" y="947"/>
                  </a:cubicBezTo>
                  <a:lnTo>
                    <a:pt x="44" y="1112"/>
                  </a:lnTo>
                  <a:cubicBezTo>
                    <a:pt x="109" y="1129"/>
                    <a:pt x="188" y="1151"/>
                    <a:pt x="269" y="1151"/>
                  </a:cubicBezTo>
                  <a:cubicBezTo>
                    <a:pt x="536" y="1151"/>
                    <a:pt x="724" y="972"/>
                    <a:pt x="715" y="767"/>
                  </a:cubicBezTo>
                  <a:cubicBezTo>
                    <a:pt x="699" y="418"/>
                    <a:pt x="195" y="539"/>
                    <a:pt x="195" y="31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A080A15E-AC92-07AE-ED02-6E28DD0A398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46313" y="852488"/>
              <a:ext cx="112713" cy="144463"/>
            </a:xfrm>
            <a:custGeom>
              <a:avLst/>
              <a:gdLst>
                <a:gd name="T0" fmla="*/ 154 w 686"/>
                <a:gd name="T1" fmla="*/ 387 h 881"/>
                <a:gd name="T2" fmla="*/ 154 w 686"/>
                <a:gd name="T3" fmla="*/ 387 h 881"/>
                <a:gd name="T4" fmla="*/ 154 w 686"/>
                <a:gd name="T5" fmla="*/ 303 h 881"/>
                <a:gd name="T6" fmla="*/ 354 w 686"/>
                <a:gd name="T7" fmla="*/ 145 h 881"/>
                <a:gd name="T8" fmla="*/ 525 w 686"/>
                <a:gd name="T9" fmla="*/ 218 h 881"/>
                <a:gd name="T10" fmla="*/ 531 w 686"/>
                <a:gd name="T11" fmla="*/ 263 h 881"/>
                <a:gd name="T12" fmla="*/ 365 w 686"/>
                <a:gd name="T13" fmla="*/ 387 h 881"/>
                <a:gd name="T14" fmla="*/ 154 w 686"/>
                <a:gd name="T15" fmla="*/ 387 h 881"/>
                <a:gd name="T16" fmla="*/ 154 w 686"/>
                <a:gd name="T17" fmla="*/ 387 h 881"/>
                <a:gd name="T18" fmla="*/ 546 w 686"/>
                <a:gd name="T19" fmla="*/ 664 h 881"/>
                <a:gd name="T20" fmla="*/ 546 w 686"/>
                <a:gd name="T21" fmla="*/ 664 h 881"/>
                <a:gd name="T22" fmla="*/ 342 w 686"/>
                <a:gd name="T23" fmla="*/ 737 h 881"/>
                <a:gd name="T24" fmla="*/ 154 w 686"/>
                <a:gd name="T25" fmla="*/ 578 h 881"/>
                <a:gd name="T26" fmla="*/ 154 w 686"/>
                <a:gd name="T27" fmla="*/ 525 h 881"/>
                <a:gd name="T28" fmla="*/ 375 w 686"/>
                <a:gd name="T29" fmla="*/ 525 h 881"/>
                <a:gd name="T30" fmla="*/ 686 w 686"/>
                <a:gd name="T31" fmla="*/ 262 h 881"/>
                <a:gd name="T32" fmla="*/ 618 w 686"/>
                <a:gd name="T33" fmla="*/ 83 h 881"/>
                <a:gd name="T34" fmla="*/ 351 w 686"/>
                <a:gd name="T35" fmla="*/ 0 h 881"/>
                <a:gd name="T36" fmla="*/ 254 w 686"/>
                <a:gd name="T37" fmla="*/ 6 h 881"/>
                <a:gd name="T38" fmla="*/ 120 w 686"/>
                <a:gd name="T39" fmla="*/ 52 h 881"/>
                <a:gd name="T40" fmla="*/ 19 w 686"/>
                <a:gd name="T41" fmla="*/ 175 h 881"/>
                <a:gd name="T42" fmla="*/ 0 w 686"/>
                <a:gd name="T43" fmla="*/ 295 h 881"/>
                <a:gd name="T44" fmla="*/ 0 w 686"/>
                <a:gd name="T45" fmla="*/ 587 h 881"/>
                <a:gd name="T46" fmla="*/ 342 w 686"/>
                <a:gd name="T47" fmla="*/ 881 h 881"/>
                <a:gd name="T48" fmla="*/ 656 w 686"/>
                <a:gd name="T49" fmla="*/ 753 h 881"/>
                <a:gd name="T50" fmla="*/ 546 w 686"/>
                <a:gd name="T51" fmla="*/ 664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6" h="881">
                  <a:moveTo>
                    <a:pt x="154" y="387"/>
                  </a:moveTo>
                  <a:lnTo>
                    <a:pt x="154" y="387"/>
                  </a:lnTo>
                  <a:lnTo>
                    <a:pt x="154" y="303"/>
                  </a:lnTo>
                  <a:cubicBezTo>
                    <a:pt x="154" y="189"/>
                    <a:pt x="202" y="145"/>
                    <a:pt x="354" y="145"/>
                  </a:cubicBezTo>
                  <a:cubicBezTo>
                    <a:pt x="506" y="145"/>
                    <a:pt x="519" y="198"/>
                    <a:pt x="525" y="218"/>
                  </a:cubicBezTo>
                  <a:cubicBezTo>
                    <a:pt x="529" y="231"/>
                    <a:pt x="531" y="247"/>
                    <a:pt x="531" y="263"/>
                  </a:cubicBezTo>
                  <a:cubicBezTo>
                    <a:pt x="531" y="372"/>
                    <a:pt x="447" y="387"/>
                    <a:pt x="365" y="387"/>
                  </a:cubicBezTo>
                  <a:lnTo>
                    <a:pt x="154" y="387"/>
                  </a:lnTo>
                  <a:lnTo>
                    <a:pt x="154" y="387"/>
                  </a:lnTo>
                  <a:close/>
                  <a:moveTo>
                    <a:pt x="546" y="664"/>
                  </a:moveTo>
                  <a:lnTo>
                    <a:pt x="546" y="664"/>
                  </a:lnTo>
                  <a:cubicBezTo>
                    <a:pt x="493" y="720"/>
                    <a:pt x="440" y="737"/>
                    <a:pt x="342" y="737"/>
                  </a:cubicBezTo>
                  <a:cubicBezTo>
                    <a:pt x="207" y="737"/>
                    <a:pt x="154" y="692"/>
                    <a:pt x="154" y="578"/>
                  </a:cubicBezTo>
                  <a:lnTo>
                    <a:pt x="154" y="525"/>
                  </a:lnTo>
                  <a:lnTo>
                    <a:pt x="375" y="525"/>
                  </a:lnTo>
                  <a:cubicBezTo>
                    <a:pt x="569" y="525"/>
                    <a:pt x="686" y="427"/>
                    <a:pt x="686" y="262"/>
                  </a:cubicBezTo>
                  <a:cubicBezTo>
                    <a:pt x="686" y="191"/>
                    <a:pt x="661" y="126"/>
                    <a:pt x="618" y="83"/>
                  </a:cubicBezTo>
                  <a:cubicBezTo>
                    <a:pt x="561" y="23"/>
                    <a:pt x="493" y="0"/>
                    <a:pt x="351" y="0"/>
                  </a:cubicBezTo>
                  <a:cubicBezTo>
                    <a:pt x="308" y="0"/>
                    <a:pt x="282" y="2"/>
                    <a:pt x="254" y="6"/>
                  </a:cubicBezTo>
                  <a:cubicBezTo>
                    <a:pt x="196" y="14"/>
                    <a:pt x="152" y="29"/>
                    <a:pt x="120" y="52"/>
                  </a:cubicBezTo>
                  <a:cubicBezTo>
                    <a:pt x="72" y="81"/>
                    <a:pt x="38" y="123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587"/>
                  </a:lnTo>
                  <a:cubicBezTo>
                    <a:pt x="0" y="843"/>
                    <a:pt x="214" y="881"/>
                    <a:pt x="342" y="881"/>
                  </a:cubicBezTo>
                  <a:cubicBezTo>
                    <a:pt x="468" y="881"/>
                    <a:pt x="558" y="865"/>
                    <a:pt x="656" y="753"/>
                  </a:cubicBezTo>
                  <a:lnTo>
                    <a:pt x="546" y="6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935E4AD0-431C-F4BA-3002-044642D5506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87476" y="852488"/>
              <a:ext cx="111125" cy="144463"/>
            </a:xfrm>
            <a:custGeom>
              <a:avLst/>
              <a:gdLst>
                <a:gd name="T0" fmla="*/ 154 w 686"/>
                <a:gd name="T1" fmla="*/ 387 h 881"/>
                <a:gd name="T2" fmla="*/ 154 w 686"/>
                <a:gd name="T3" fmla="*/ 387 h 881"/>
                <a:gd name="T4" fmla="*/ 154 w 686"/>
                <a:gd name="T5" fmla="*/ 303 h 881"/>
                <a:gd name="T6" fmla="*/ 354 w 686"/>
                <a:gd name="T7" fmla="*/ 145 h 881"/>
                <a:gd name="T8" fmla="*/ 525 w 686"/>
                <a:gd name="T9" fmla="*/ 218 h 881"/>
                <a:gd name="T10" fmla="*/ 531 w 686"/>
                <a:gd name="T11" fmla="*/ 263 h 881"/>
                <a:gd name="T12" fmla="*/ 365 w 686"/>
                <a:gd name="T13" fmla="*/ 387 h 881"/>
                <a:gd name="T14" fmla="*/ 154 w 686"/>
                <a:gd name="T15" fmla="*/ 387 h 881"/>
                <a:gd name="T16" fmla="*/ 154 w 686"/>
                <a:gd name="T17" fmla="*/ 387 h 881"/>
                <a:gd name="T18" fmla="*/ 546 w 686"/>
                <a:gd name="T19" fmla="*/ 664 h 881"/>
                <a:gd name="T20" fmla="*/ 546 w 686"/>
                <a:gd name="T21" fmla="*/ 664 h 881"/>
                <a:gd name="T22" fmla="*/ 342 w 686"/>
                <a:gd name="T23" fmla="*/ 737 h 881"/>
                <a:gd name="T24" fmla="*/ 154 w 686"/>
                <a:gd name="T25" fmla="*/ 578 h 881"/>
                <a:gd name="T26" fmla="*/ 154 w 686"/>
                <a:gd name="T27" fmla="*/ 525 h 881"/>
                <a:gd name="T28" fmla="*/ 375 w 686"/>
                <a:gd name="T29" fmla="*/ 525 h 881"/>
                <a:gd name="T30" fmla="*/ 686 w 686"/>
                <a:gd name="T31" fmla="*/ 262 h 881"/>
                <a:gd name="T32" fmla="*/ 618 w 686"/>
                <a:gd name="T33" fmla="*/ 83 h 881"/>
                <a:gd name="T34" fmla="*/ 351 w 686"/>
                <a:gd name="T35" fmla="*/ 0 h 881"/>
                <a:gd name="T36" fmla="*/ 254 w 686"/>
                <a:gd name="T37" fmla="*/ 6 h 881"/>
                <a:gd name="T38" fmla="*/ 120 w 686"/>
                <a:gd name="T39" fmla="*/ 52 h 881"/>
                <a:gd name="T40" fmla="*/ 19 w 686"/>
                <a:gd name="T41" fmla="*/ 175 h 881"/>
                <a:gd name="T42" fmla="*/ 0 w 686"/>
                <a:gd name="T43" fmla="*/ 295 h 881"/>
                <a:gd name="T44" fmla="*/ 0 w 686"/>
                <a:gd name="T45" fmla="*/ 587 h 881"/>
                <a:gd name="T46" fmla="*/ 342 w 686"/>
                <a:gd name="T47" fmla="*/ 881 h 881"/>
                <a:gd name="T48" fmla="*/ 656 w 686"/>
                <a:gd name="T49" fmla="*/ 753 h 881"/>
                <a:gd name="T50" fmla="*/ 546 w 686"/>
                <a:gd name="T51" fmla="*/ 664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6" h="881">
                  <a:moveTo>
                    <a:pt x="154" y="387"/>
                  </a:moveTo>
                  <a:lnTo>
                    <a:pt x="154" y="387"/>
                  </a:lnTo>
                  <a:lnTo>
                    <a:pt x="154" y="303"/>
                  </a:lnTo>
                  <a:cubicBezTo>
                    <a:pt x="154" y="189"/>
                    <a:pt x="202" y="145"/>
                    <a:pt x="354" y="145"/>
                  </a:cubicBezTo>
                  <a:cubicBezTo>
                    <a:pt x="506" y="145"/>
                    <a:pt x="519" y="198"/>
                    <a:pt x="525" y="218"/>
                  </a:cubicBezTo>
                  <a:cubicBezTo>
                    <a:pt x="529" y="231"/>
                    <a:pt x="531" y="247"/>
                    <a:pt x="531" y="263"/>
                  </a:cubicBezTo>
                  <a:cubicBezTo>
                    <a:pt x="531" y="372"/>
                    <a:pt x="447" y="387"/>
                    <a:pt x="365" y="387"/>
                  </a:cubicBezTo>
                  <a:lnTo>
                    <a:pt x="154" y="387"/>
                  </a:lnTo>
                  <a:lnTo>
                    <a:pt x="154" y="387"/>
                  </a:lnTo>
                  <a:close/>
                  <a:moveTo>
                    <a:pt x="546" y="664"/>
                  </a:moveTo>
                  <a:lnTo>
                    <a:pt x="546" y="664"/>
                  </a:lnTo>
                  <a:cubicBezTo>
                    <a:pt x="493" y="720"/>
                    <a:pt x="440" y="737"/>
                    <a:pt x="342" y="737"/>
                  </a:cubicBezTo>
                  <a:cubicBezTo>
                    <a:pt x="207" y="737"/>
                    <a:pt x="154" y="692"/>
                    <a:pt x="154" y="578"/>
                  </a:cubicBezTo>
                  <a:lnTo>
                    <a:pt x="154" y="525"/>
                  </a:lnTo>
                  <a:lnTo>
                    <a:pt x="375" y="525"/>
                  </a:lnTo>
                  <a:cubicBezTo>
                    <a:pt x="569" y="525"/>
                    <a:pt x="686" y="427"/>
                    <a:pt x="686" y="262"/>
                  </a:cubicBezTo>
                  <a:cubicBezTo>
                    <a:pt x="686" y="191"/>
                    <a:pt x="661" y="126"/>
                    <a:pt x="618" y="83"/>
                  </a:cubicBezTo>
                  <a:cubicBezTo>
                    <a:pt x="561" y="23"/>
                    <a:pt x="493" y="0"/>
                    <a:pt x="351" y="0"/>
                  </a:cubicBezTo>
                  <a:cubicBezTo>
                    <a:pt x="308" y="0"/>
                    <a:pt x="282" y="2"/>
                    <a:pt x="254" y="6"/>
                  </a:cubicBezTo>
                  <a:cubicBezTo>
                    <a:pt x="196" y="14"/>
                    <a:pt x="151" y="29"/>
                    <a:pt x="120" y="52"/>
                  </a:cubicBezTo>
                  <a:cubicBezTo>
                    <a:pt x="72" y="81"/>
                    <a:pt x="38" y="123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587"/>
                  </a:lnTo>
                  <a:cubicBezTo>
                    <a:pt x="0" y="843"/>
                    <a:pt x="214" y="881"/>
                    <a:pt x="342" y="881"/>
                  </a:cubicBezTo>
                  <a:cubicBezTo>
                    <a:pt x="468" y="881"/>
                    <a:pt x="558" y="865"/>
                    <a:pt x="656" y="753"/>
                  </a:cubicBezTo>
                  <a:lnTo>
                    <a:pt x="546" y="6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F5243C7F-5EC7-A4ED-CBA7-6A224592BA8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955801" y="852488"/>
              <a:ext cx="112713" cy="144463"/>
            </a:xfrm>
            <a:custGeom>
              <a:avLst/>
              <a:gdLst>
                <a:gd name="T0" fmla="*/ 532 w 687"/>
                <a:gd name="T1" fmla="*/ 494 h 881"/>
                <a:gd name="T2" fmla="*/ 532 w 687"/>
                <a:gd name="T3" fmla="*/ 494 h 881"/>
                <a:gd name="T4" fmla="*/ 532 w 687"/>
                <a:gd name="T5" fmla="*/ 578 h 881"/>
                <a:gd name="T6" fmla="*/ 332 w 687"/>
                <a:gd name="T7" fmla="*/ 737 h 881"/>
                <a:gd name="T8" fmla="*/ 161 w 687"/>
                <a:gd name="T9" fmla="*/ 663 h 881"/>
                <a:gd name="T10" fmla="*/ 155 w 687"/>
                <a:gd name="T11" fmla="*/ 618 h 881"/>
                <a:gd name="T12" fmla="*/ 321 w 687"/>
                <a:gd name="T13" fmla="*/ 494 h 881"/>
                <a:gd name="T14" fmla="*/ 532 w 687"/>
                <a:gd name="T15" fmla="*/ 494 h 881"/>
                <a:gd name="T16" fmla="*/ 532 w 687"/>
                <a:gd name="T17" fmla="*/ 494 h 881"/>
                <a:gd name="T18" fmla="*/ 140 w 687"/>
                <a:gd name="T19" fmla="*/ 218 h 881"/>
                <a:gd name="T20" fmla="*/ 140 w 687"/>
                <a:gd name="T21" fmla="*/ 218 h 881"/>
                <a:gd name="T22" fmla="*/ 344 w 687"/>
                <a:gd name="T23" fmla="*/ 145 h 881"/>
                <a:gd name="T24" fmla="*/ 532 w 687"/>
                <a:gd name="T25" fmla="*/ 303 h 881"/>
                <a:gd name="T26" fmla="*/ 532 w 687"/>
                <a:gd name="T27" fmla="*/ 356 h 881"/>
                <a:gd name="T28" fmla="*/ 312 w 687"/>
                <a:gd name="T29" fmla="*/ 356 h 881"/>
                <a:gd name="T30" fmla="*/ 0 w 687"/>
                <a:gd name="T31" fmla="*/ 620 h 881"/>
                <a:gd name="T32" fmla="*/ 68 w 687"/>
                <a:gd name="T33" fmla="*/ 798 h 881"/>
                <a:gd name="T34" fmla="*/ 336 w 687"/>
                <a:gd name="T35" fmla="*/ 881 h 881"/>
                <a:gd name="T36" fmla="*/ 433 w 687"/>
                <a:gd name="T37" fmla="*/ 875 h 881"/>
                <a:gd name="T38" fmla="*/ 566 w 687"/>
                <a:gd name="T39" fmla="*/ 829 h 881"/>
                <a:gd name="T40" fmla="*/ 667 w 687"/>
                <a:gd name="T41" fmla="*/ 706 h 881"/>
                <a:gd name="T42" fmla="*/ 687 w 687"/>
                <a:gd name="T43" fmla="*/ 587 h 881"/>
                <a:gd name="T44" fmla="*/ 687 w 687"/>
                <a:gd name="T45" fmla="*/ 295 h 881"/>
                <a:gd name="T46" fmla="*/ 344 w 687"/>
                <a:gd name="T47" fmla="*/ 0 h 881"/>
                <a:gd name="T48" fmla="*/ 31 w 687"/>
                <a:gd name="T49" fmla="*/ 129 h 881"/>
                <a:gd name="T50" fmla="*/ 140 w 687"/>
                <a:gd name="T51" fmla="*/ 218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7" h="881">
                  <a:moveTo>
                    <a:pt x="532" y="494"/>
                  </a:moveTo>
                  <a:lnTo>
                    <a:pt x="532" y="494"/>
                  </a:lnTo>
                  <a:lnTo>
                    <a:pt x="532" y="578"/>
                  </a:lnTo>
                  <a:cubicBezTo>
                    <a:pt x="532" y="692"/>
                    <a:pt x="484" y="737"/>
                    <a:pt x="332" y="737"/>
                  </a:cubicBezTo>
                  <a:cubicBezTo>
                    <a:pt x="181" y="737"/>
                    <a:pt x="167" y="683"/>
                    <a:pt x="161" y="663"/>
                  </a:cubicBezTo>
                  <a:cubicBezTo>
                    <a:pt x="157" y="650"/>
                    <a:pt x="155" y="635"/>
                    <a:pt x="155" y="618"/>
                  </a:cubicBezTo>
                  <a:cubicBezTo>
                    <a:pt x="155" y="509"/>
                    <a:pt x="239" y="494"/>
                    <a:pt x="321" y="494"/>
                  </a:cubicBezTo>
                  <a:lnTo>
                    <a:pt x="532" y="494"/>
                  </a:lnTo>
                  <a:lnTo>
                    <a:pt x="532" y="494"/>
                  </a:lnTo>
                  <a:close/>
                  <a:moveTo>
                    <a:pt x="140" y="218"/>
                  </a:moveTo>
                  <a:lnTo>
                    <a:pt x="140" y="218"/>
                  </a:lnTo>
                  <a:cubicBezTo>
                    <a:pt x="193" y="161"/>
                    <a:pt x="247" y="145"/>
                    <a:pt x="344" y="145"/>
                  </a:cubicBezTo>
                  <a:cubicBezTo>
                    <a:pt x="479" y="145"/>
                    <a:pt x="532" y="189"/>
                    <a:pt x="532" y="303"/>
                  </a:cubicBezTo>
                  <a:lnTo>
                    <a:pt x="532" y="356"/>
                  </a:lnTo>
                  <a:lnTo>
                    <a:pt x="312" y="356"/>
                  </a:lnTo>
                  <a:cubicBezTo>
                    <a:pt x="117" y="356"/>
                    <a:pt x="0" y="454"/>
                    <a:pt x="0" y="620"/>
                  </a:cubicBezTo>
                  <a:cubicBezTo>
                    <a:pt x="0" y="690"/>
                    <a:pt x="25" y="756"/>
                    <a:pt x="68" y="798"/>
                  </a:cubicBezTo>
                  <a:cubicBezTo>
                    <a:pt x="126" y="858"/>
                    <a:pt x="193" y="881"/>
                    <a:pt x="336" y="881"/>
                  </a:cubicBezTo>
                  <a:cubicBezTo>
                    <a:pt x="378" y="881"/>
                    <a:pt x="404" y="879"/>
                    <a:pt x="433" y="875"/>
                  </a:cubicBezTo>
                  <a:cubicBezTo>
                    <a:pt x="491" y="867"/>
                    <a:pt x="535" y="852"/>
                    <a:pt x="566" y="829"/>
                  </a:cubicBezTo>
                  <a:cubicBezTo>
                    <a:pt x="614" y="800"/>
                    <a:pt x="648" y="758"/>
                    <a:pt x="667" y="706"/>
                  </a:cubicBezTo>
                  <a:cubicBezTo>
                    <a:pt x="680" y="671"/>
                    <a:pt x="687" y="631"/>
                    <a:pt x="687" y="587"/>
                  </a:cubicBezTo>
                  <a:lnTo>
                    <a:pt x="687" y="295"/>
                  </a:lnTo>
                  <a:cubicBezTo>
                    <a:pt x="687" y="38"/>
                    <a:pt x="472" y="0"/>
                    <a:pt x="344" y="0"/>
                  </a:cubicBezTo>
                  <a:cubicBezTo>
                    <a:pt x="219" y="0"/>
                    <a:pt x="129" y="17"/>
                    <a:pt x="31" y="129"/>
                  </a:cubicBezTo>
                  <a:lnTo>
                    <a:pt x="140" y="218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62F00E4F-FC7F-314A-0E13-7733859C5C0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98551" y="811213"/>
              <a:ext cx="28575" cy="184150"/>
            </a:xfrm>
            <a:custGeom>
              <a:avLst/>
              <a:gdLst>
                <a:gd name="T0" fmla="*/ 0 w 177"/>
                <a:gd name="T1" fmla="*/ 0 h 1118"/>
                <a:gd name="T2" fmla="*/ 0 w 177"/>
                <a:gd name="T3" fmla="*/ 0 h 1118"/>
                <a:gd name="T4" fmla="*/ 177 w 177"/>
                <a:gd name="T5" fmla="*/ 0 h 1118"/>
                <a:gd name="T6" fmla="*/ 177 w 177"/>
                <a:gd name="T7" fmla="*/ 1118 h 1118"/>
                <a:gd name="T8" fmla="*/ 0 w 177"/>
                <a:gd name="T9" fmla="*/ 1118 h 1118"/>
                <a:gd name="T10" fmla="*/ 0 w 177"/>
                <a:gd name="T11" fmla="*/ 0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7" h="1118">
                  <a:moveTo>
                    <a:pt x="0" y="0"/>
                  </a:moveTo>
                  <a:lnTo>
                    <a:pt x="0" y="0"/>
                  </a:lnTo>
                  <a:lnTo>
                    <a:pt x="177" y="0"/>
                  </a:lnTo>
                  <a:lnTo>
                    <a:pt x="177" y="1118"/>
                  </a:lnTo>
                  <a:lnTo>
                    <a:pt x="0" y="1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B3C32630-1D0D-9299-FDBC-E15A3666BAB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93913" y="852488"/>
              <a:ext cx="133350" cy="212725"/>
            </a:xfrm>
            <a:custGeom>
              <a:avLst/>
              <a:gdLst>
                <a:gd name="T0" fmla="*/ 367 w 816"/>
                <a:gd name="T1" fmla="*/ 133 h 1290"/>
                <a:gd name="T2" fmla="*/ 367 w 816"/>
                <a:gd name="T3" fmla="*/ 133 h 1290"/>
                <a:gd name="T4" fmla="*/ 552 w 816"/>
                <a:gd name="T5" fmla="*/ 310 h 1290"/>
                <a:gd name="T6" fmla="*/ 365 w 816"/>
                <a:gd name="T7" fmla="*/ 483 h 1290"/>
                <a:gd name="T8" fmla="*/ 176 w 816"/>
                <a:gd name="T9" fmla="*/ 309 h 1290"/>
                <a:gd name="T10" fmla="*/ 367 w 816"/>
                <a:gd name="T11" fmla="*/ 133 h 1290"/>
                <a:gd name="T12" fmla="*/ 367 w 816"/>
                <a:gd name="T13" fmla="*/ 133 h 1290"/>
                <a:gd name="T14" fmla="*/ 501 w 816"/>
                <a:gd name="T15" fmla="*/ 714 h 1290"/>
                <a:gd name="T16" fmla="*/ 501 w 816"/>
                <a:gd name="T17" fmla="*/ 714 h 1290"/>
                <a:gd name="T18" fmla="*/ 358 w 816"/>
                <a:gd name="T19" fmla="*/ 725 h 1290"/>
                <a:gd name="T20" fmla="*/ 218 w 816"/>
                <a:gd name="T21" fmla="*/ 663 h 1290"/>
                <a:gd name="T22" fmla="*/ 267 w 816"/>
                <a:gd name="T23" fmla="*/ 601 h 1290"/>
                <a:gd name="T24" fmla="*/ 363 w 816"/>
                <a:gd name="T25" fmla="*/ 609 h 1290"/>
                <a:gd name="T26" fmla="*/ 726 w 816"/>
                <a:gd name="T27" fmla="*/ 299 h 1290"/>
                <a:gd name="T28" fmla="*/ 683 w 816"/>
                <a:gd name="T29" fmla="*/ 148 h 1290"/>
                <a:gd name="T30" fmla="*/ 805 w 816"/>
                <a:gd name="T31" fmla="*/ 147 h 1290"/>
                <a:gd name="T32" fmla="*/ 805 w 816"/>
                <a:gd name="T33" fmla="*/ 1 h 1290"/>
                <a:gd name="T34" fmla="*/ 754 w 816"/>
                <a:gd name="T35" fmla="*/ 0 h 1290"/>
                <a:gd name="T36" fmla="*/ 748 w 816"/>
                <a:gd name="T37" fmla="*/ 0 h 1290"/>
                <a:gd name="T38" fmla="*/ 736 w 816"/>
                <a:gd name="T39" fmla="*/ 0 h 1290"/>
                <a:gd name="T40" fmla="*/ 648 w 816"/>
                <a:gd name="T41" fmla="*/ 6 h 1290"/>
                <a:gd name="T42" fmla="*/ 568 w 816"/>
                <a:gd name="T43" fmla="*/ 39 h 1290"/>
                <a:gd name="T44" fmla="*/ 519 w 816"/>
                <a:gd name="T45" fmla="*/ 20 h 1290"/>
                <a:gd name="T46" fmla="*/ 375 w 816"/>
                <a:gd name="T47" fmla="*/ 0 h 1290"/>
                <a:gd name="T48" fmla="*/ 0 w 816"/>
                <a:gd name="T49" fmla="*/ 326 h 1290"/>
                <a:gd name="T50" fmla="*/ 125 w 816"/>
                <a:gd name="T51" fmla="*/ 562 h 1290"/>
                <a:gd name="T52" fmla="*/ 24 w 816"/>
                <a:gd name="T53" fmla="*/ 707 h 1290"/>
                <a:gd name="T54" fmla="*/ 115 w 816"/>
                <a:gd name="T55" fmla="*/ 860 h 1290"/>
                <a:gd name="T56" fmla="*/ 315 w 816"/>
                <a:gd name="T57" fmla="*/ 874 h 1290"/>
                <a:gd name="T58" fmla="*/ 459 w 816"/>
                <a:gd name="T59" fmla="*/ 856 h 1290"/>
                <a:gd name="T60" fmla="*/ 633 w 816"/>
                <a:gd name="T61" fmla="*/ 976 h 1290"/>
                <a:gd name="T62" fmla="*/ 381 w 816"/>
                <a:gd name="T63" fmla="*/ 1152 h 1290"/>
                <a:gd name="T64" fmla="*/ 150 w 816"/>
                <a:gd name="T65" fmla="*/ 1021 h 1290"/>
                <a:gd name="T66" fmla="*/ 149 w 816"/>
                <a:gd name="T67" fmla="*/ 999 h 1290"/>
                <a:gd name="T68" fmla="*/ 13 w 816"/>
                <a:gd name="T69" fmla="*/ 999 h 1290"/>
                <a:gd name="T70" fmla="*/ 15 w 816"/>
                <a:gd name="T71" fmla="*/ 1048 h 1290"/>
                <a:gd name="T72" fmla="*/ 369 w 816"/>
                <a:gd name="T73" fmla="*/ 1283 h 1290"/>
                <a:gd name="T74" fmla="*/ 811 w 816"/>
                <a:gd name="T75" fmla="*/ 947 h 1290"/>
                <a:gd name="T76" fmla="*/ 501 w 816"/>
                <a:gd name="T77" fmla="*/ 714 h 1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16" h="1290">
                  <a:moveTo>
                    <a:pt x="367" y="133"/>
                  </a:moveTo>
                  <a:lnTo>
                    <a:pt x="367" y="133"/>
                  </a:lnTo>
                  <a:cubicBezTo>
                    <a:pt x="483" y="133"/>
                    <a:pt x="552" y="175"/>
                    <a:pt x="552" y="310"/>
                  </a:cubicBezTo>
                  <a:cubicBezTo>
                    <a:pt x="552" y="437"/>
                    <a:pt x="478" y="483"/>
                    <a:pt x="365" y="483"/>
                  </a:cubicBezTo>
                  <a:cubicBezTo>
                    <a:pt x="227" y="483"/>
                    <a:pt x="176" y="437"/>
                    <a:pt x="176" y="309"/>
                  </a:cubicBezTo>
                  <a:cubicBezTo>
                    <a:pt x="176" y="193"/>
                    <a:pt x="231" y="133"/>
                    <a:pt x="367" y="133"/>
                  </a:cubicBezTo>
                  <a:lnTo>
                    <a:pt x="367" y="133"/>
                  </a:lnTo>
                  <a:close/>
                  <a:moveTo>
                    <a:pt x="501" y="714"/>
                  </a:moveTo>
                  <a:lnTo>
                    <a:pt x="501" y="714"/>
                  </a:lnTo>
                  <a:lnTo>
                    <a:pt x="358" y="725"/>
                  </a:lnTo>
                  <a:cubicBezTo>
                    <a:pt x="252" y="741"/>
                    <a:pt x="216" y="730"/>
                    <a:pt x="218" y="663"/>
                  </a:cubicBezTo>
                  <a:cubicBezTo>
                    <a:pt x="219" y="639"/>
                    <a:pt x="233" y="614"/>
                    <a:pt x="267" y="601"/>
                  </a:cubicBezTo>
                  <a:cubicBezTo>
                    <a:pt x="292" y="606"/>
                    <a:pt x="331" y="609"/>
                    <a:pt x="363" y="609"/>
                  </a:cubicBezTo>
                  <a:cubicBezTo>
                    <a:pt x="599" y="609"/>
                    <a:pt x="726" y="481"/>
                    <a:pt x="726" y="299"/>
                  </a:cubicBezTo>
                  <a:cubicBezTo>
                    <a:pt x="726" y="250"/>
                    <a:pt x="711" y="196"/>
                    <a:pt x="683" y="148"/>
                  </a:cubicBezTo>
                  <a:cubicBezTo>
                    <a:pt x="712" y="143"/>
                    <a:pt x="755" y="141"/>
                    <a:pt x="805" y="147"/>
                  </a:cubicBezTo>
                  <a:lnTo>
                    <a:pt x="805" y="1"/>
                  </a:lnTo>
                  <a:cubicBezTo>
                    <a:pt x="789" y="0"/>
                    <a:pt x="772" y="0"/>
                    <a:pt x="754" y="0"/>
                  </a:cubicBezTo>
                  <a:lnTo>
                    <a:pt x="748" y="0"/>
                  </a:lnTo>
                  <a:lnTo>
                    <a:pt x="736" y="0"/>
                  </a:lnTo>
                  <a:cubicBezTo>
                    <a:pt x="706" y="0"/>
                    <a:pt x="677" y="2"/>
                    <a:pt x="648" y="6"/>
                  </a:cubicBezTo>
                  <a:cubicBezTo>
                    <a:pt x="610" y="11"/>
                    <a:pt x="588" y="21"/>
                    <a:pt x="568" y="39"/>
                  </a:cubicBezTo>
                  <a:cubicBezTo>
                    <a:pt x="557" y="33"/>
                    <a:pt x="531" y="23"/>
                    <a:pt x="519" y="20"/>
                  </a:cubicBezTo>
                  <a:cubicBezTo>
                    <a:pt x="491" y="15"/>
                    <a:pt x="426" y="0"/>
                    <a:pt x="375" y="0"/>
                  </a:cubicBezTo>
                  <a:cubicBezTo>
                    <a:pt x="135" y="0"/>
                    <a:pt x="0" y="148"/>
                    <a:pt x="0" y="326"/>
                  </a:cubicBezTo>
                  <a:cubicBezTo>
                    <a:pt x="0" y="430"/>
                    <a:pt x="43" y="516"/>
                    <a:pt x="125" y="562"/>
                  </a:cubicBezTo>
                  <a:cubicBezTo>
                    <a:pt x="66" y="587"/>
                    <a:pt x="24" y="646"/>
                    <a:pt x="24" y="707"/>
                  </a:cubicBezTo>
                  <a:cubicBezTo>
                    <a:pt x="24" y="778"/>
                    <a:pt x="63" y="836"/>
                    <a:pt x="115" y="860"/>
                  </a:cubicBezTo>
                  <a:cubicBezTo>
                    <a:pt x="192" y="895"/>
                    <a:pt x="315" y="874"/>
                    <a:pt x="315" y="874"/>
                  </a:cubicBezTo>
                  <a:lnTo>
                    <a:pt x="459" y="856"/>
                  </a:lnTo>
                  <a:cubicBezTo>
                    <a:pt x="554" y="844"/>
                    <a:pt x="631" y="904"/>
                    <a:pt x="633" y="976"/>
                  </a:cubicBezTo>
                  <a:cubicBezTo>
                    <a:pt x="636" y="1067"/>
                    <a:pt x="538" y="1152"/>
                    <a:pt x="381" y="1152"/>
                  </a:cubicBezTo>
                  <a:cubicBezTo>
                    <a:pt x="176" y="1152"/>
                    <a:pt x="152" y="1110"/>
                    <a:pt x="150" y="1021"/>
                  </a:cubicBezTo>
                  <a:cubicBezTo>
                    <a:pt x="149" y="1016"/>
                    <a:pt x="149" y="1004"/>
                    <a:pt x="149" y="999"/>
                  </a:cubicBezTo>
                  <a:lnTo>
                    <a:pt x="13" y="999"/>
                  </a:lnTo>
                  <a:cubicBezTo>
                    <a:pt x="13" y="999"/>
                    <a:pt x="14" y="1031"/>
                    <a:pt x="15" y="1048"/>
                  </a:cubicBezTo>
                  <a:cubicBezTo>
                    <a:pt x="20" y="1210"/>
                    <a:pt x="149" y="1290"/>
                    <a:pt x="369" y="1283"/>
                  </a:cubicBezTo>
                  <a:cubicBezTo>
                    <a:pt x="638" y="1275"/>
                    <a:pt x="816" y="1126"/>
                    <a:pt x="811" y="947"/>
                  </a:cubicBezTo>
                  <a:cubicBezTo>
                    <a:pt x="806" y="790"/>
                    <a:pt x="684" y="708"/>
                    <a:pt x="501" y="71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34B9B5A1-332F-A7B1-3D53-B21F39BAF66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8576" y="852488"/>
              <a:ext cx="69850" cy="142875"/>
            </a:xfrm>
            <a:custGeom>
              <a:avLst/>
              <a:gdLst>
                <a:gd name="T0" fmla="*/ 355 w 426"/>
                <a:gd name="T1" fmla="*/ 1 h 870"/>
                <a:gd name="T2" fmla="*/ 355 w 426"/>
                <a:gd name="T3" fmla="*/ 1 h 870"/>
                <a:gd name="T4" fmla="*/ 263 w 426"/>
                <a:gd name="T5" fmla="*/ 7 h 870"/>
                <a:gd name="T6" fmla="*/ 125 w 426"/>
                <a:gd name="T7" fmla="*/ 54 h 870"/>
                <a:gd name="T8" fmla="*/ 21 w 426"/>
                <a:gd name="T9" fmla="*/ 182 h 870"/>
                <a:gd name="T10" fmla="*/ 0 w 426"/>
                <a:gd name="T11" fmla="*/ 306 h 870"/>
                <a:gd name="T12" fmla="*/ 0 w 426"/>
                <a:gd name="T13" fmla="*/ 870 h 870"/>
                <a:gd name="T14" fmla="*/ 160 w 426"/>
                <a:gd name="T15" fmla="*/ 870 h 870"/>
                <a:gd name="T16" fmla="*/ 160 w 426"/>
                <a:gd name="T17" fmla="*/ 314 h 870"/>
                <a:gd name="T18" fmla="*/ 354 w 426"/>
                <a:gd name="T19" fmla="*/ 151 h 870"/>
                <a:gd name="T20" fmla="*/ 426 w 426"/>
                <a:gd name="T21" fmla="*/ 153 h 870"/>
                <a:gd name="T22" fmla="*/ 426 w 426"/>
                <a:gd name="T23" fmla="*/ 2 h 870"/>
                <a:gd name="T24" fmla="*/ 355 w 426"/>
                <a:gd name="T25" fmla="*/ 1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6" h="870">
                  <a:moveTo>
                    <a:pt x="355" y="1"/>
                  </a:moveTo>
                  <a:lnTo>
                    <a:pt x="355" y="1"/>
                  </a:lnTo>
                  <a:cubicBezTo>
                    <a:pt x="323" y="1"/>
                    <a:pt x="293" y="3"/>
                    <a:pt x="263" y="7"/>
                  </a:cubicBezTo>
                  <a:cubicBezTo>
                    <a:pt x="203" y="15"/>
                    <a:pt x="158" y="31"/>
                    <a:pt x="125" y="54"/>
                  </a:cubicBezTo>
                  <a:cubicBezTo>
                    <a:pt x="76" y="85"/>
                    <a:pt x="40" y="128"/>
                    <a:pt x="21" y="182"/>
                  </a:cubicBezTo>
                  <a:cubicBezTo>
                    <a:pt x="7" y="218"/>
                    <a:pt x="0" y="260"/>
                    <a:pt x="0" y="306"/>
                  </a:cubicBezTo>
                  <a:lnTo>
                    <a:pt x="0" y="870"/>
                  </a:lnTo>
                  <a:lnTo>
                    <a:pt x="160" y="870"/>
                  </a:lnTo>
                  <a:lnTo>
                    <a:pt x="160" y="314"/>
                  </a:lnTo>
                  <a:cubicBezTo>
                    <a:pt x="160" y="196"/>
                    <a:pt x="215" y="151"/>
                    <a:pt x="354" y="151"/>
                  </a:cubicBezTo>
                  <a:cubicBezTo>
                    <a:pt x="354" y="151"/>
                    <a:pt x="393" y="149"/>
                    <a:pt x="426" y="153"/>
                  </a:cubicBezTo>
                  <a:lnTo>
                    <a:pt x="426" y="2"/>
                  </a:lnTo>
                  <a:cubicBezTo>
                    <a:pt x="401" y="0"/>
                    <a:pt x="355" y="1"/>
                    <a:pt x="355" y="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CB3C1270-1FA1-2D72-471D-36F52600C33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57288" y="811213"/>
              <a:ext cx="112713" cy="185738"/>
            </a:xfrm>
            <a:custGeom>
              <a:avLst/>
              <a:gdLst>
                <a:gd name="T0" fmla="*/ 499 w 686"/>
                <a:gd name="T1" fmla="*/ 440 h 1129"/>
                <a:gd name="T2" fmla="*/ 499 w 686"/>
                <a:gd name="T3" fmla="*/ 440 h 1129"/>
                <a:gd name="T4" fmla="*/ 514 w 686"/>
                <a:gd name="T5" fmla="*/ 462 h 1129"/>
                <a:gd name="T6" fmla="*/ 532 w 686"/>
                <a:gd name="T7" fmla="*/ 551 h 1129"/>
                <a:gd name="T8" fmla="*/ 532 w 686"/>
                <a:gd name="T9" fmla="*/ 826 h 1129"/>
                <a:gd name="T10" fmla="*/ 343 w 686"/>
                <a:gd name="T11" fmla="*/ 984 h 1129"/>
                <a:gd name="T12" fmla="*/ 155 w 686"/>
                <a:gd name="T13" fmla="*/ 826 h 1129"/>
                <a:gd name="T14" fmla="*/ 155 w 686"/>
                <a:gd name="T15" fmla="*/ 551 h 1129"/>
                <a:gd name="T16" fmla="*/ 186 w 686"/>
                <a:gd name="T17" fmla="*/ 440 h 1129"/>
                <a:gd name="T18" fmla="*/ 499 w 686"/>
                <a:gd name="T19" fmla="*/ 440 h 1129"/>
                <a:gd name="T20" fmla="*/ 499 w 686"/>
                <a:gd name="T21" fmla="*/ 440 h 1129"/>
                <a:gd name="T22" fmla="*/ 514 w 686"/>
                <a:gd name="T23" fmla="*/ 0 h 1129"/>
                <a:gd name="T24" fmla="*/ 514 w 686"/>
                <a:gd name="T25" fmla="*/ 0 h 1129"/>
                <a:gd name="T26" fmla="*/ 514 w 686"/>
                <a:gd name="T27" fmla="*/ 274 h 1129"/>
                <a:gd name="T28" fmla="*/ 342 w 686"/>
                <a:gd name="T29" fmla="*/ 248 h 1129"/>
                <a:gd name="T30" fmla="*/ 0 w 686"/>
                <a:gd name="T31" fmla="*/ 543 h 1129"/>
                <a:gd name="T32" fmla="*/ 0 w 686"/>
                <a:gd name="T33" fmla="*/ 855 h 1129"/>
                <a:gd name="T34" fmla="*/ 74 w 686"/>
                <a:gd name="T35" fmla="*/ 1040 h 1129"/>
                <a:gd name="T36" fmla="*/ 353 w 686"/>
                <a:gd name="T37" fmla="*/ 1129 h 1129"/>
                <a:gd name="T38" fmla="*/ 686 w 686"/>
                <a:gd name="T39" fmla="*/ 835 h 1129"/>
                <a:gd name="T40" fmla="*/ 686 w 686"/>
                <a:gd name="T41" fmla="*/ 0 h 1129"/>
                <a:gd name="T42" fmla="*/ 514 w 686"/>
                <a:gd name="T43" fmla="*/ 0 h 1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86" h="1129">
                  <a:moveTo>
                    <a:pt x="499" y="440"/>
                  </a:moveTo>
                  <a:lnTo>
                    <a:pt x="499" y="440"/>
                  </a:lnTo>
                  <a:cubicBezTo>
                    <a:pt x="505" y="447"/>
                    <a:pt x="510" y="454"/>
                    <a:pt x="514" y="462"/>
                  </a:cubicBezTo>
                  <a:cubicBezTo>
                    <a:pt x="526" y="485"/>
                    <a:pt x="532" y="514"/>
                    <a:pt x="532" y="551"/>
                  </a:cubicBezTo>
                  <a:lnTo>
                    <a:pt x="532" y="826"/>
                  </a:lnTo>
                  <a:cubicBezTo>
                    <a:pt x="532" y="939"/>
                    <a:pt x="480" y="984"/>
                    <a:pt x="343" y="984"/>
                  </a:cubicBezTo>
                  <a:cubicBezTo>
                    <a:pt x="206" y="984"/>
                    <a:pt x="159" y="937"/>
                    <a:pt x="155" y="826"/>
                  </a:cubicBezTo>
                  <a:cubicBezTo>
                    <a:pt x="150" y="704"/>
                    <a:pt x="152" y="605"/>
                    <a:pt x="155" y="551"/>
                  </a:cubicBezTo>
                  <a:cubicBezTo>
                    <a:pt x="157" y="502"/>
                    <a:pt x="164" y="466"/>
                    <a:pt x="186" y="440"/>
                  </a:cubicBezTo>
                  <a:cubicBezTo>
                    <a:pt x="236" y="381"/>
                    <a:pt x="430" y="371"/>
                    <a:pt x="499" y="440"/>
                  </a:cubicBezTo>
                  <a:lnTo>
                    <a:pt x="499" y="440"/>
                  </a:lnTo>
                  <a:close/>
                  <a:moveTo>
                    <a:pt x="514" y="0"/>
                  </a:moveTo>
                  <a:lnTo>
                    <a:pt x="514" y="0"/>
                  </a:lnTo>
                  <a:lnTo>
                    <a:pt x="514" y="274"/>
                  </a:lnTo>
                  <a:cubicBezTo>
                    <a:pt x="463" y="254"/>
                    <a:pt x="406" y="248"/>
                    <a:pt x="342" y="248"/>
                  </a:cubicBezTo>
                  <a:cubicBezTo>
                    <a:pt x="214" y="248"/>
                    <a:pt x="0" y="286"/>
                    <a:pt x="0" y="543"/>
                  </a:cubicBezTo>
                  <a:cubicBezTo>
                    <a:pt x="0" y="543"/>
                    <a:pt x="0" y="852"/>
                    <a:pt x="0" y="855"/>
                  </a:cubicBezTo>
                  <a:cubicBezTo>
                    <a:pt x="0" y="926"/>
                    <a:pt x="31" y="997"/>
                    <a:pt x="74" y="1040"/>
                  </a:cubicBezTo>
                  <a:cubicBezTo>
                    <a:pt x="122" y="1088"/>
                    <a:pt x="192" y="1129"/>
                    <a:pt x="353" y="1129"/>
                  </a:cubicBezTo>
                  <a:cubicBezTo>
                    <a:pt x="515" y="1129"/>
                    <a:pt x="686" y="1060"/>
                    <a:pt x="686" y="835"/>
                  </a:cubicBezTo>
                  <a:cubicBezTo>
                    <a:pt x="686" y="829"/>
                    <a:pt x="686" y="0"/>
                    <a:pt x="686" y="0"/>
                  </a:cubicBezTo>
                  <a:lnTo>
                    <a:pt x="514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25" name="Freeform 13">
              <a:extLst>
                <a:ext uri="{FF2B5EF4-FFF2-40B4-BE49-F238E27FC236}">
                  <a16:creationId xmlns:a16="http://schemas.microsoft.com/office/drawing/2014/main" id="{6903BC5B-BFDB-F5F1-CA17-2C39BE2A6C6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30263" y="811213"/>
              <a:ext cx="234950" cy="184150"/>
            </a:xfrm>
            <a:custGeom>
              <a:avLst/>
              <a:gdLst>
                <a:gd name="T0" fmla="*/ 512 w 1431"/>
                <a:gd name="T1" fmla="*/ 483 h 1118"/>
                <a:gd name="T2" fmla="*/ 512 w 1431"/>
                <a:gd name="T3" fmla="*/ 483 h 1118"/>
                <a:gd name="T4" fmla="*/ 594 w 1431"/>
                <a:gd name="T5" fmla="*/ 321 h 1118"/>
                <a:gd name="T6" fmla="*/ 796 w 1431"/>
                <a:gd name="T7" fmla="*/ 152 h 1118"/>
                <a:gd name="T8" fmla="*/ 842 w 1431"/>
                <a:gd name="T9" fmla="*/ 152 h 1118"/>
                <a:gd name="T10" fmla="*/ 842 w 1431"/>
                <a:gd name="T11" fmla="*/ 483 h 1118"/>
                <a:gd name="T12" fmla="*/ 512 w 1431"/>
                <a:gd name="T13" fmla="*/ 483 h 1118"/>
                <a:gd name="T14" fmla="*/ 512 w 1431"/>
                <a:gd name="T15" fmla="*/ 483 h 1118"/>
                <a:gd name="T16" fmla="*/ 1189 w 1431"/>
                <a:gd name="T17" fmla="*/ 964 h 1118"/>
                <a:gd name="T18" fmla="*/ 1189 w 1431"/>
                <a:gd name="T19" fmla="*/ 964 h 1118"/>
                <a:gd name="T20" fmla="*/ 1017 w 1431"/>
                <a:gd name="T21" fmla="*/ 829 h 1118"/>
                <a:gd name="T22" fmla="*/ 1017 w 1431"/>
                <a:gd name="T23" fmla="*/ 631 h 1118"/>
                <a:gd name="T24" fmla="*/ 1403 w 1431"/>
                <a:gd name="T25" fmla="*/ 631 h 1118"/>
                <a:gd name="T26" fmla="*/ 1403 w 1431"/>
                <a:gd name="T27" fmla="*/ 483 h 1118"/>
                <a:gd name="T28" fmla="*/ 1017 w 1431"/>
                <a:gd name="T29" fmla="*/ 483 h 1118"/>
                <a:gd name="T30" fmla="*/ 1017 w 1431"/>
                <a:gd name="T31" fmla="*/ 151 h 1118"/>
                <a:gd name="T32" fmla="*/ 1403 w 1431"/>
                <a:gd name="T33" fmla="*/ 151 h 1118"/>
                <a:gd name="T34" fmla="*/ 1403 w 1431"/>
                <a:gd name="T35" fmla="*/ 0 h 1118"/>
                <a:gd name="T36" fmla="*/ 803 w 1431"/>
                <a:gd name="T37" fmla="*/ 0 h 1118"/>
                <a:gd name="T38" fmla="*/ 443 w 1431"/>
                <a:gd name="T39" fmla="*/ 263 h 1118"/>
                <a:gd name="T40" fmla="*/ 0 w 1431"/>
                <a:gd name="T41" fmla="*/ 1118 h 1118"/>
                <a:gd name="T42" fmla="*/ 192 w 1431"/>
                <a:gd name="T43" fmla="*/ 1118 h 1118"/>
                <a:gd name="T44" fmla="*/ 440 w 1431"/>
                <a:gd name="T45" fmla="*/ 625 h 1118"/>
                <a:gd name="T46" fmla="*/ 842 w 1431"/>
                <a:gd name="T47" fmla="*/ 625 h 1118"/>
                <a:gd name="T48" fmla="*/ 842 w 1431"/>
                <a:gd name="T49" fmla="*/ 856 h 1118"/>
                <a:gd name="T50" fmla="*/ 909 w 1431"/>
                <a:gd name="T51" fmla="*/ 1035 h 1118"/>
                <a:gd name="T52" fmla="*/ 1107 w 1431"/>
                <a:gd name="T53" fmla="*/ 1118 h 1118"/>
                <a:gd name="T54" fmla="*/ 1431 w 1431"/>
                <a:gd name="T55" fmla="*/ 1118 h 1118"/>
                <a:gd name="T56" fmla="*/ 1431 w 1431"/>
                <a:gd name="T57" fmla="*/ 964 h 1118"/>
                <a:gd name="T58" fmla="*/ 1189 w 1431"/>
                <a:gd name="T59" fmla="*/ 964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31" h="1118">
                  <a:moveTo>
                    <a:pt x="512" y="483"/>
                  </a:moveTo>
                  <a:lnTo>
                    <a:pt x="512" y="483"/>
                  </a:lnTo>
                  <a:lnTo>
                    <a:pt x="594" y="321"/>
                  </a:lnTo>
                  <a:cubicBezTo>
                    <a:pt x="654" y="201"/>
                    <a:pt x="722" y="152"/>
                    <a:pt x="796" y="152"/>
                  </a:cubicBezTo>
                  <a:lnTo>
                    <a:pt x="842" y="152"/>
                  </a:lnTo>
                  <a:lnTo>
                    <a:pt x="842" y="483"/>
                  </a:lnTo>
                  <a:lnTo>
                    <a:pt x="512" y="483"/>
                  </a:lnTo>
                  <a:lnTo>
                    <a:pt x="512" y="483"/>
                  </a:lnTo>
                  <a:close/>
                  <a:moveTo>
                    <a:pt x="1189" y="964"/>
                  </a:moveTo>
                  <a:lnTo>
                    <a:pt x="1189" y="964"/>
                  </a:lnTo>
                  <a:cubicBezTo>
                    <a:pt x="1065" y="960"/>
                    <a:pt x="1022" y="922"/>
                    <a:pt x="1017" y="829"/>
                  </a:cubicBezTo>
                  <a:lnTo>
                    <a:pt x="1017" y="631"/>
                  </a:lnTo>
                  <a:lnTo>
                    <a:pt x="1403" y="631"/>
                  </a:lnTo>
                  <a:lnTo>
                    <a:pt x="1403" y="483"/>
                  </a:lnTo>
                  <a:lnTo>
                    <a:pt x="1017" y="483"/>
                  </a:lnTo>
                  <a:lnTo>
                    <a:pt x="1017" y="151"/>
                  </a:lnTo>
                  <a:lnTo>
                    <a:pt x="1403" y="151"/>
                  </a:lnTo>
                  <a:lnTo>
                    <a:pt x="1403" y="0"/>
                  </a:lnTo>
                  <a:lnTo>
                    <a:pt x="803" y="0"/>
                  </a:lnTo>
                  <a:cubicBezTo>
                    <a:pt x="628" y="3"/>
                    <a:pt x="544" y="68"/>
                    <a:pt x="443" y="263"/>
                  </a:cubicBezTo>
                  <a:lnTo>
                    <a:pt x="0" y="1118"/>
                  </a:lnTo>
                  <a:lnTo>
                    <a:pt x="192" y="1118"/>
                  </a:lnTo>
                  <a:lnTo>
                    <a:pt x="440" y="625"/>
                  </a:lnTo>
                  <a:lnTo>
                    <a:pt x="842" y="625"/>
                  </a:lnTo>
                  <a:lnTo>
                    <a:pt x="842" y="856"/>
                  </a:lnTo>
                  <a:cubicBezTo>
                    <a:pt x="842" y="927"/>
                    <a:pt x="866" y="992"/>
                    <a:pt x="909" y="1035"/>
                  </a:cubicBezTo>
                  <a:cubicBezTo>
                    <a:pt x="957" y="1084"/>
                    <a:pt x="1036" y="1118"/>
                    <a:pt x="1107" y="1118"/>
                  </a:cubicBezTo>
                  <a:lnTo>
                    <a:pt x="1431" y="1118"/>
                  </a:lnTo>
                  <a:lnTo>
                    <a:pt x="1431" y="964"/>
                  </a:lnTo>
                  <a:lnTo>
                    <a:pt x="1189" y="9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26" name="Kombinationstegning: figur 25">
              <a:extLst>
                <a:ext uri="{FF2B5EF4-FFF2-40B4-BE49-F238E27FC236}">
                  <a16:creationId xmlns:a16="http://schemas.microsoft.com/office/drawing/2014/main" id="{C629F577-80D7-02C9-A43A-C382652408C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36701" y="777875"/>
              <a:ext cx="252413" cy="252413"/>
            </a:xfrm>
            <a:custGeom>
              <a:avLst/>
              <a:gdLst>
                <a:gd name="connsiteX0" fmla="*/ 129802 w 252413"/>
                <a:gd name="connsiteY0" fmla="*/ 32470 h 252413"/>
                <a:gd name="connsiteX1" fmla="*/ 127677 w 252413"/>
                <a:gd name="connsiteY1" fmla="*/ 32800 h 252413"/>
                <a:gd name="connsiteX2" fmla="*/ 125389 w 252413"/>
                <a:gd name="connsiteY2" fmla="*/ 32965 h 252413"/>
                <a:gd name="connsiteX3" fmla="*/ 124409 w 252413"/>
                <a:gd name="connsiteY3" fmla="*/ 33129 h 252413"/>
                <a:gd name="connsiteX4" fmla="*/ 121467 w 252413"/>
                <a:gd name="connsiteY4" fmla="*/ 33624 h 252413"/>
                <a:gd name="connsiteX5" fmla="*/ 117055 w 252413"/>
                <a:gd name="connsiteY5" fmla="*/ 34777 h 252413"/>
                <a:gd name="connsiteX6" fmla="*/ 115421 w 252413"/>
                <a:gd name="connsiteY6" fmla="*/ 35272 h 252413"/>
                <a:gd name="connsiteX7" fmla="*/ 114440 w 252413"/>
                <a:gd name="connsiteY7" fmla="*/ 36590 h 252413"/>
                <a:gd name="connsiteX8" fmla="*/ 116075 w 252413"/>
                <a:gd name="connsiteY8" fmla="*/ 38238 h 252413"/>
                <a:gd name="connsiteX9" fmla="*/ 117382 w 252413"/>
                <a:gd name="connsiteY9" fmla="*/ 38403 h 252413"/>
                <a:gd name="connsiteX10" fmla="*/ 125389 w 252413"/>
                <a:gd name="connsiteY10" fmla="*/ 40051 h 252413"/>
                <a:gd name="connsiteX11" fmla="*/ 127677 w 252413"/>
                <a:gd name="connsiteY11" fmla="*/ 40545 h 252413"/>
                <a:gd name="connsiteX12" fmla="*/ 154315 w 252413"/>
                <a:gd name="connsiteY12" fmla="*/ 52080 h 252413"/>
                <a:gd name="connsiteX13" fmla="*/ 180625 w 252413"/>
                <a:gd name="connsiteY13" fmla="*/ 122447 h 252413"/>
                <a:gd name="connsiteX14" fmla="*/ 148268 w 252413"/>
                <a:gd name="connsiteY14" fmla="*/ 154087 h 252413"/>
                <a:gd name="connsiteX15" fmla="*/ 120814 w 252413"/>
                <a:gd name="connsiteY15" fmla="*/ 134147 h 252413"/>
                <a:gd name="connsiteX16" fmla="*/ 121141 w 252413"/>
                <a:gd name="connsiteY16" fmla="*/ 133323 h 252413"/>
                <a:gd name="connsiteX17" fmla="*/ 121304 w 252413"/>
                <a:gd name="connsiteY17" fmla="*/ 133158 h 252413"/>
                <a:gd name="connsiteX18" fmla="*/ 121467 w 252413"/>
                <a:gd name="connsiteY18" fmla="*/ 132993 h 252413"/>
                <a:gd name="connsiteX19" fmla="*/ 122121 w 252413"/>
                <a:gd name="connsiteY19" fmla="*/ 133488 h 252413"/>
                <a:gd name="connsiteX20" fmla="*/ 123102 w 252413"/>
                <a:gd name="connsiteY20" fmla="*/ 136784 h 252413"/>
                <a:gd name="connsiteX21" fmla="*/ 136992 w 252413"/>
                <a:gd name="connsiteY21" fmla="*/ 144364 h 252413"/>
                <a:gd name="connsiteX22" fmla="*/ 139280 w 252413"/>
                <a:gd name="connsiteY22" fmla="*/ 144035 h 252413"/>
                <a:gd name="connsiteX23" fmla="*/ 152517 w 252413"/>
                <a:gd name="connsiteY23" fmla="*/ 71691 h 252413"/>
                <a:gd name="connsiteX24" fmla="*/ 37306 w 252413"/>
                <a:gd name="connsiteY24" fmla="*/ 107945 h 252413"/>
                <a:gd name="connsiteX25" fmla="*/ 42863 w 252413"/>
                <a:gd name="connsiteY25" fmla="*/ 170731 h 252413"/>
                <a:gd name="connsiteX26" fmla="*/ 121631 w 252413"/>
                <a:gd name="connsiteY26" fmla="*/ 218356 h 252413"/>
                <a:gd name="connsiteX27" fmla="*/ 124736 w 252413"/>
                <a:gd name="connsiteY27" fmla="*/ 218191 h 252413"/>
                <a:gd name="connsiteX28" fmla="*/ 127024 w 252413"/>
                <a:gd name="connsiteY28" fmla="*/ 217862 h 252413"/>
                <a:gd name="connsiteX29" fmla="*/ 131109 w 252413"/>
                <a:gd name="connsiteY29" fmla="*/ 217202 h 252413"/>
                <a:gd name="connsiteX30" fmla="*/ 135521 w 252413"/>
                <a:gd name="connsiteY30" fmla="*/ 216049 h 252413"/>
                <a:gd name="connsiteX31" fmla="*/ 136992 w 252413"/>
                <a:gd name="connsiteY31" fmla="*/ 215554 h 252413"/>
                <a:gd name="connsiteX32" fmla="*/ 137973 w 252413"/>
                <a:gd name="connsiteY32" fmla="*/ 214236 h 252413"/>
                <a:gd name="connsiteX33" fmla="*/ 136339 w 252413"/>
                <a:gd name="connsiteY33" fmla="*/ 212753 h 252413"/>
                <a:gd name="connsiteX34" fmla="*/ 135031 w 252413"/>
                <a:gd name="connsiteY34" fmla="*/ 212423 h 252413"/>
                <a:gd name="connsiteX35" fmla="*/ 127187 w 252413"/>
                <a:gd name="connsiteY35" fmla="*/ 210775 h 252413"/>
                <a:gd name="connsiteX36" fmla="*/ 124899 w 252413"/>
                <a:gd name="connsiteY36" fmla="*/ 210281 h 252413"/>
                <a:gd name="connsiteX37" fmla="*/ 98098 w 252413"/>
                <a:gd name="connsiteY37" fmla="*/ 198746 h 252413"/>
                <a:gd name="connsiteX38" fmla="*/ 71788 w 252413"/>
                <a:gd name="connsiteY38" fmla="*/ 128379 h 252413"/>
                <a:gd name="connsiteX39" fmla="*/ 104145 w 252413"/>
                <a:gd name="connsiteY39" fmla="*/ 96739 h 252413"/>
                <a:gd name="connsiteX40" fmla="*/ 131763 w 252413"/>
                <a:gd name="connsiteY40" fmla="*/ 116844 h 252413"/>
                <a:gd name="connsiteX41" fmla="*/ 131109 w 252413"/>
                <a:gd name="connsiteY41" fmla="*/ 117833 h 252413"/>
                <a:gd name="connsiteX42" fmla="*/ 130455 w 252413"/>
                <a:gd name="connsiteY42" fmla="*/ 117338 h 252413"/>
                <a:gd name="connsiteX43" fmla="*/ 129312 w 252413"/>
                <a:gd name="connsiteY43" fmla="*/ 114042 h 252413"/>
                <a:gd name="connsiteX44" fmla="*/ 115584 w 252413"/>
                <a:gd name="connsiteY44" fmla="*/ 106627 h 252413"/>
                <a:gd name="connsiteX45" fmla="*/ 113133 w 252413"/>
                <a:gd name="connsiteY45" fmla="*/ 106791 h 252413"/>
                <a:gd name="connsiteX46" fmla="*/ 99896 w 252413"/>
                <a:gd name="connsiteY46" fmla="*/ 179135 h 252413"/>
                <a:gd name="connsiteX47" fmla="*/ 215270 w 252413"/>
                <a:gd name="connsiteY47" fmla="*/ 142881 h 252413"/>
                <a:gd name="connsiteX48" fmla="*/ 209551 w 252413"/>
                <a:gd name="connsiteY48" fmla="*/ 80095 h 252413"/>
                <a:gd name="connsiteX49" fmla="*/ 130782 w 252413"/>
                <a:gd name="connsiteY49" fmla="*/ 32470 h 252413"/>
                <a:gd name="connsiteX50" fmla="*/ 129802 w 252413"/>
                <a:gd name="connsiteY50" fmla="*/ 32470 h 252413"/>
                <a:gd name="connsiteX51" fmla="*/ 126125 w 252413"/>
                <a:gd name="connsiteY51" fmla="*/ 0 h 252413"/>
                <a:gd name="connsiteX52" fmla="*/ 252413 w 252413"/>
                <a:gd name="connsiteY52" fmla="*/ 126207 h 252413"/>
                <a:gd name="connsiteX53" fmla="*/ 126125 w 252413"/>
                <a:gd name="connsiteY53" fmla="*/ 252413 h 252413"/>
                <a:gd name="connsiteX54" fmla="*/ 0 w 252413"/>
                <a:gd name="connsiteY54" fmla="*/ 126207 h 252413"/>
                <a:gd name="connsiteX55" fmla="*/ 126125 w 252413"/>
                <a:gd name="connsiteY55" fmla="*/ 0 h 25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52413" h="252413">
                  <a:moveTo>
                    <a:pt x="129802" y="32470"/>
                  </a:moveTo>
                  <a:cubicBezTo>
                    <a:pt x="129148" y="32635"/>
                    <a:pt x="128331" y="32635"/>
                    <a:pt x="127677" y="32800"/>
                  </a:cubicBezTo>
                  <a:cubicBezTo>
                    <a:pt x="126860" y="32800"/>
                    <a:pt x="126207" y="32965"/>
                    <a:pt x="125389" y="32965"/>
                  </a:cubicBezTo>
                  <a:cubicBezTo>
                    <a:pt x="125063" y="33129"/>
                    <a:pt x="124736" y="33129"/>
                    <a:pt x="124409" y="33129"/>
                  </a:cubicBezTo>
                  <a:cubicBezTo>
                    <a:pt x="123428" y="33294"/>
                    <a:pt x="122448" y="33459"/>
                    <a:pt x="121467" y="33624"/>
                  </a:cubicBezTo>
                  <a:cubicBezTo>
                    <a:pt x="121304" y="33788"/>
                    <a:pt x="117382" y="34612"/>
                    <a:pt x="117055" y="34777"/>
                  </a:cubicBezTo>
                  <a:cubicBezTo>
                    <a:pt x="116728" y="34777"/>
                    <a:pt x="115584" y="35107"/>
                    <a:pt x="115421" y="35272"/>
                  </a:cubicBezTo>
                  <a:cubicBezTo>
                    <a:pt x="114931" y="35601"/>
                    <a:pt x="114440" y="36096"/>
                    <a:pt x="114440" y="36590"/>
                  </a:cubicBezTo>
                  <a:cubicBezTo>
                    <a:pt x="114440" y="37414"/>
                    <a:pt x="115094" y="37908"/>
                    <a:pt x="116075" y="38238"/>
                  </a:cubicBezTo>
                  <a:cubicBezTo>
                    <a:pt x="116075" y="38238"/>
                    <a:pt x="117055" y="38403"/>
                    <a:pt x="117382" y="38403"/>
                  </a:cubicBezTo>
                  <a:cubicBezTo>
                    <a:pt x="119180" y="38897"/>
                    <a:pt x="122775" y="39556"/>
                    <a:pt x="125389" y="40051"/>
                  </a:cubicBezTo>
                  <a:cubicBezTo>
                    <a:pt x="126207" y="40215"/>
                    <a:pt x="127024" y="40545"/>
                    <a:pt x="127677" y="40545"/>
                  </a:cubicBezTo>
                  <a:cubicBezTo>
                    <a:pt x="137156" y="42687"/>
                    <a:pt x="146307" y="46313"/>
                    <a:pt x="154315" y="52080"/>
                  </a:cubicBezTo>
                  <a:cubicBezTo>
                    <a:pt x="176213" y="67736"/>
                    <a:pt x="189287" y="94762"/>
                    <a:pt x="180625" y="122447"/>
                  </a:cubicBezTo>
                  <a:cubicBezTo>
                    <a:pt x="174579" y="142057"/>
                    <a:pt x="161015" y="151780"/>
                    <a:pt x="148268" y="154087"/>
                  </a:cubicBezTo>
                  <a:cubicBezTo>
                    <a:pt x="131926" y="157383"/>
                    <a:pt x="117055" y="148649"/>
                    <a:pt x="120814" y="134147"/>
                  </a:cubicBezTo>
                  <a:cubicBezTo>
                    <a:pt x="120814" y="133817"/>
                    <a:pt x="120977" y="133488"/>
                    <a:pt x="121141" y="133323"/>
                  </a:cubicBezTo>
                  <a:cubicBezTo>
                    <a:pt x="121141" y="133323"/>
                    <a:pt x="121141" y="133158"/>
                    <a:pt x="121304" y="133158"/>
                  </a:cubicBezTo>
                  <a:cubicBezTo>
                    <a:pt x="121304" y="132993"/>
                    <a:pt x="121467" y="132993"/>
                    <a:pt x="121467" y="132993"/>
                  </a:cubicBezTo>
                  <a:cubicBezTo>
                    <a:pt x="121794" y="132993"/>
                    <a:pt x="121958" y="133158"/>
                    <a:pt x="122121" y="133488"/>
                  </a:cubicBezTo>
                  <a:cubicBezTo>
                    <a:pt x="122121" y="133488"/>
                    <a:pt x="122611" y="135465"/>
                    <a:pt x="123102" y="136784"/>
                  </a:cubicBezTo>
                  <a:cubicBezTo>
                    <a:pt x="125880" y="142222"/>
                    <a:pt x="131273" y="144364"/>
                    <a:pt x="136992" y="144364"/>
                  </a:cubicBezTo>
                  <a:cubicBezTo>
                    <a:pt x="137809" y="144199"/>
                    <a:pt x="138463" y="144199"/>
                    <a:pt x="139280" y="144035"/>
                  </a:cubicBezTo>
                  <a:cubicBezTo>
                    <a:pt x="173435" y="139750"/>
                    <a:pt x="175723" y="93114"/>
                    <a:pt x="152517" y="71691"/>
                  </a:cubicBezTo>
                  <a:cubicBezTo>
                    <a:pt x="113460" y="35272"/>
                    <a:pt x="50216" y="56859"/>
                    <a:pt x="37306" y="107945"/>
                  </a:cubicBezTo>
                  <a:cubicBezTo>
                    <a:pt x="31750" y="125907"/>
                    <a:pt x="32567" y="147330"/>
                    <a:pt x="42863" y="170731"/>
                  </a:cubicBezTo>
                  <a:cubicBezTo>
                    <a:pt x="55609" y="199075"/>
                    <a:pt x="88130" y="220663"/>
                    <a:pt x="121631" y="218356"/>
                  </a:cubicBezTo>
                  <a:cubicBezTo>
                    <a:pt x="121958" y="218356"/>
                    <a:pt x="124082" y="218191"/>
                    <a:pt x="124736" y="218191"/>
                  </a:cubicBezTo>
                  <a:cubicBezTo>
                    <a:pt x="125553" y="218026"/>
                    <a:pt x="126370" y="217862"/>
                    <a:pt x="127024" y="217862"/>
                  </a:cubicBezTo>
                  <a:cubicBezTo>
                    <a:pt x="127351" y="217862"/>
                    <a:pt x="129965" y="217367"/>
                    <a:pt x="131109" y="217202"/>
                  </a:cubicBezTo>
                  <a:cubicBezTo>
                    <a:pt x="131109" y="217202"/>
                    <a:pt x="135195" y="216214"/>
                    <a:pt x="135521" y="216049"/>
                  </a:cubicBezTo>
                  <a:cubicBezTo>
                    <a:pt x="135848" y="216049"/>
                    <a:pt x="136829" y="215719"/>
                    <a:pt x="136992" y="215554"/>
                  </a:cubicBezTo>
                  <a:cubicBezTo>
                    <a:pt x="137483" y="215225"/>
                    <a:pt x="137973" y="214895"/>
                    <a:pt x="137973" y="214236"/>
                  </a:cubicBezTo>
                  <a:cubicBezTo>
                    <a:pt x="137973" y="213412"/>
                    <a:pt x="137319" y="212918"/>
                    <a:pt x="136339" y="212753"/>
                  </a:cubicBezTo>
                  <a:cubicBezTo>
                    <a:pt x="136339" y="212753"/>
                    <a:pt x="135521" y="212423"/>
                    <a:pt x="135031" y="212423"/>
                  </a:cubicBezTo>
                  <a:cubicBezTo>
                    <a:pt x="133234" y="212094"/>
                    <a:pt x="129638" y="211270"/>
                    <a:pt x="127187" y="210775"/>
                  </a:cubicBezTo>
                  <a:cubicBezTo>
                    <a:pt x="126207" y="210611"/>
                    <a:pt x="125553" y="210446"/>
                    <a:pt x="124899" y="210281"/>
                  </a:cubicBezTo>
                  <a:cubicBezTo>
                    <a:pt x="115421" y="208139"/>
                    <a:pt x="106269" y="204513"/>
                    <a:pt x="98098" y="198746"/>
                  </a:cubicBezTo>
                  <a:cubicBezTo>
                    <a:pt x="76200" y="183090"/>
                    <a:pt x="63127" y="156064"/>
                    <a:pt x="71788" y="128379"/>
                  </a:cubicBezTo>
                  <a:cubicBezTo>
                    <a:pt x="77998" y="108769"/>
                    <a:pt x="91398" y="99211"/>
                    <a:pt x="104145" y="96739"/>
                  </a:cubicBezTo>
                  <a:cubicBezTo>
                    <a:pt x="120487" y="93608"/>
                    <a:pt x="135521" y="102177"/>
                    <a:pt x="131763" y="116844"/>
                  </a:cubicBezTo>
                  <a:cubicBezTo>
                    <a:pt x="131599" y="117503"/>
                    <a:pt x="131273" y="117833"/>
                    <a:pt x="131109" y="117833"/>
                  </a:cubicBezTo>
                  <a:cubicBezTo>
                    <a:pt x="130782" y="117833"/>
                    <a:pt x="130455" y="117338"/>
                    <a:pt x="130455" y="117338"/>
                  </a:cubicBezTo>
                  <a:cubicBezTo>
                    <a:pt x="130455" y="117338"/>
                    <a:pt x="129965" y="115361"/>
                    <a:pt x="129312" y="114042"/>
                  </a:cubicBezTo>
                  <a:cubicBezTo>
                    <a:pt x="126533" y="108604"/>
                    <a:pt x="121141" y="106462"/>
                    <a:pt x="115584" y="106627"/>
                  </a:cubicBezTo>
                  <a:cubicBezTo>
                    <a:pt x="114767" y="106627"/>
                    <a:pt x="113950" y="106627"/>
                    <a:pt x="113133" y="106791"/>
                  </a:cubicBezTo>
                  <a:cubicBezTo>
                    <a:pt x="78978" y="111076"/>
                    <a:pt x="76854" y="157877"/>
                    <a:pt x="99896" y="179135"/>
                  </a:cubicBezTo>
                  <a:cubicBezTo>
                    <a:pt x="139117" y="215554"/>
                    <a:pt x="202360" y="194131"/>
                    <a:pt x="215270" y="142881"/>
                  </a:cubicBezTo>
                  <a:cubicBezTo>
                    <a:pt x="220663" y="124919"/>
                    <a:pt x="220009" y="103496"/>
                    <a:pt x="209551" y="80095"/>
                  </a:cubicBezTo>
                  <a:cubicBezTo>
                    <a:pt x="196967" y="51916"/>
                    <a:pt x="164447" y="30163"/>
                    <a:pt x="130782" y="32470"/>
                  </a:cubicBezTo>
                  <a:cubicBezTo>
                    <a:pt x="130455" y="32470"/>
                    <a:pt x="130129" y="32470"/>
                    <a:pt x="129802" y="32470"/>
                  </a:cubicBezTo>
                  <a:close/>
                  <a:moveTo>
                    <a:pt x="126125" y="0"/>
                  </a:moveTo>
                  <a:cubicBezTo>
                    <a:pt x="195829" y="0"/>
                    <a:pt x="252413" y="56457"/>
                    <a:pt x="252413" y="126207"/>
                  </a:cubicBezTo>
                  <a:cubicBezTo>
                    <a:pt x="252413" y="195957"/>
                    <a:pt x="195829" y="252413"/>
                    <a:pt x="126125" y="252413"/>
                  </a:cubicBezTo>
                  <a:cubicBezTo>
                    <a:pt x="56420" y="252413"/>
                    <a:pt x="0" y="195957"/>
                    <a:pt x="0" y="126207"/>
                  </a:cubicBezTo>
                  <a:cubicBezTo>
                    <a:pt x="0" y="56457"/>
                    <a:pt x="56420" y="0"/>
                    <a:pt x="126125" y="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da-DK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9A318EA0-5281-9362-181D-ED1CAE2A8EA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82838" y="852488"/>
              <a:ext cx="112713" cy="142875"/>
            </a:xfrm>
            <a:custGeom>
              <a:avLst/>
              <a:gdLst>
                <a:gd name="T0" fmla="*/ 666 w 686"/>
                <a:gd name="T1" fmla="*/ 176 h 871"/>
                <a:gd name="T2" fmla="*/ 666 w 686"/>
                <a:gd name="T3" fmla="*/ 176 h 871"/>
                <a:gd name="T4" fmla="*/ 647 w 686"/>
                <a:gd name="T5" fmla="*/ 136 h 871"/>
                <a:gd name="T6" fmla="*/ 647 w 686"/>
                <a:gd name="T7" fmla="*/ 136 h 871"/>
                <a:gd name="T8" fmla="*/ 346 w 686"/>
                <a:gd name="T9" fmla="*/ 0 h 871"/>
                <a:gd name="T10" fmla="*/ 253 w 686"/>
                <a:gd name="T11" fmla="*/ 7 h 871"/>
                <a:gd name="T12" fmla="*/ 120 w 686"/>
                <a:gd name="T13" fmla="*/ 52 h 871"/>
                <a:gd name="T14" fmla="*/ 37 w 686"/>
                <a:gd name="T15" fmla="*/ 136 h 871"/>
                <a:gd name="T16" fmla="*/ 38 w 686"/>
                <a:gd name="T17" fmla="*/ 136 h 871"/>
                <a:gd name="T18" fmla="*/ 19 w 686"/>
                <a:gd name="T19" fmla="*/ 175 h 871"/>
                <a:gd name="T20" fmla="*/ 0 w 686"/>
                <a:gd name="T21" fmla="*/ 295 h 871"/>
                <a:gd name="T22" fmla="*/ 0 w 686"/>
                <a:gd name="T23" fmla="*/ 871 h 871"/>
                <a:gd name="T24" fmla="*/ 154 w 686"/>
                <a:gd name="T25" fmla="*/ 871 h 871"/>
                <a:gd name="T26" fmla="*/ 154 w 686"/>
                <a:gd name="T27" fmla="*/ 303 h 871"/>
                <a:gd name="T28" fmla="*/ 327 w 686"/>
                <a:gd name="T29" fmla="*/ 145 h 871"/>
                <a:gd name="T30" fmla="*/ 338 w 686"/>
                <a:gd name="T31" fmla="*/ 145 h 871"/>
                <a:gd name="T32" fmla="*/ 498 w 686"/>
                <a:gd name="T33" fmla="*/ 191 h 871"/>
                <a:gd name="T34" fmla="*/ 501 w 686"/>
                <a:gd name="T35" fmla="*/ 194 h 871"/>
                <a:gd name="T36" fmla="*/ 504 w 686"/>
                <a:gd name="T37" fmla="*/ 199 h 871"/>
                <a:gd name="T38" fmla="*/ 530 w 686"/>
                <a:gd name="T39" fmla="*/ 275 h 871"/>
                <a:gd name="T40" fmla="*/ 531 w 686"/>
                <a:gd name="T41" fmla="*/ 303 h 871"/>
                <a:gd name="T42" fmla="*/ 531 w 686"/>
                <a:gd name="T43" fmla="*/ 871 h 871"/>
                <a:gd name="T44" fmla="*/ 686 w 686"/>
                <a:gd name="T45" fmla="*/ 871 h 871"/>
                <a:gd name="T46" fmla="*/ 686 w 686"/>
                <a:gd name="T47" fmla="*/ 295 h 871"/>
                <a:gd name="T48" fmla="*/ 666 w 686"/>
                <a:gd name="T49" fmla="*/ 176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6" h="871">
                  <a:moveTo>
                    <a:pt x="666" y="176"/>
                  </a:moveTo>
                  <a:lnTo>
                    <a:pt x="666" y="176"/>
                  </a:lnTo>
                  <a:cubicBezTo>
                    <a:pt x="661" y="162"/>
                    <a:pt x="655" y="148"/>
                    <a:pt x="647" y="136"/>
                  </a:cubicBezTo>
                  <a:lnTo>
                    <a:pt x="647" y="136"/>
                  </a:lnTo>
                  <a:cubicBezTo>
                    <a:pt x="580" y="23"/>
                    <a:pt x="440" y="1"/>
                    <a:pt x="346" y="0"/>
                  </a:cubicBezTo>
                  <a:cubicBezTo>
                    <a:pt x="306" y="0"/>
                    <a:pt x="281" y="3"/>
                    <a:pt x="253" y="7"/>
                  </a:cubicBezTo>
                  <a:cubicBezTo>
                    <a:pt x="195" y="14"/>
                    <a:pt x="151" y="30"/>
                    <a:pt x="120" y="52"/>
                  </a:cubicBezTo>
                  <a:cubicBezTo>
                    <a:pt x="85" y="74"/>
                    <a:pt x="57" y="102"/>
                    <a:pt x="37" y="136"/>
                  </a:cubicBezTo>
                  <a:lnTo>
                    <a:pt x="38" y="136"/>
                  </a:lnTo>
                  <a:cubicBezTo>
                    <a:pt x="30" y="148"/>
                    <a:pt x="24" y="161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871"/>
                  </a:lnTo>
                  <a:lnTo>
                    <a:pt x="154" y="871"/>
                  </a:lnTo>
                  <a:lnTo>
                    <a:pt x="154" y="303"/>
                  </a:lnTo>
                  <a:cubicBezTo>
                    <a:pt x="154" y="196"/>
                    <a:pt x="197" y="151"/>
                    <a:pt x="327" y="145"/>
                  </a:cubicBezTo>
                  <a:cubicBezTo>
                    <a:pt x="332" y="145"/>
                    <a:pt x="339" y="145"/>
                    <a:pt x="338" y="145"/>
                  </a:cubicBezTo>
                  <a:cubicBezTo>
                    <a:pt x="419" y="146"/>
                    <a:pt x="469" y="160"/>
                    <a:pt x="498" y="191"/>
                  </a:cubicBezTo>
                  <a:cubicBezTo>
                    <a:pt x="499" y="192"/>
                    <a:pt x="500" y="193"/>
                    <a:pt x="501" y="194"/>
                  </a:cubicBezTo>
                  <a:cubicBezTo>
                    <a:pt x="502" y="196"/>
                    <a:pt x="503" y="197"/>
                    <a:pt x="504" y="199"/>
                  </a:cubicBezTo>
                  <a:cubicBezTo>
                    <a:pt x="519" y="218"/>
                    <a:pt x="527" y="243"/>
                    <a:pt x="530" y="275"/>
                  </a:cubicBezTo>
                  <a:cubicBezTo>
                    <a:pt x="531" y="284"/>
                    <a:pt x="531" y="293"/>
                    <a:pt x="531" y="303"/>
                  </a:cubicBezTo>
                  <a:lnTo>
                    <a:pt x="531" y="871"/>
                  </a:lnTo>
                  <a:lnTo>
                    <a:pt x="686" y="871"/>
                  </a:lnTo>
                  <a:lnTo>
                    <a:pt x="686" y="295"/>
                  </a:lnTo>
                  <a:cubicBezTo>
                    <a:pt x="686" y="251"/>
                    <a:pt x="679" y="211"/>
                    <a:pt x="666" y="17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</p:grpSp>
      <p:sp>
        <p:nvSpPr>
          <p:cNvPr id="28" name="Pladsholder til billede 27">
            <a:extLst>
              <a:ext uri="{FF2B5EF4-FFF2-40B4-BE49-F238E27FC236}">
                <a16:creationId xmlns:a16="http://schemas.microsoft.com/office/drawing/2014/main" id="{8704F738-6CD5-F46F-CAD2-AEB4AA9C495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76524" y="0"/>
            <a:ext cx="6115477" cy="6858000"/>
          </a:xfrm>
          <a:custGeom>
            <a:avLst/>
            <a:gdLst>
              <a:gd name="connsiteX0" fmla="*/ 3097942 w 6115477"/>
              <a:gd name="connsiteY0" fmla="*/ 360991 h 6858000"/>
              <a:gd name="connsiteX1" fmla="*/ 5048086 w 6115477"/>
              <a:gd name="connsiteY1" fmla="*/ 1133487 h 6858000"/>
              <a:gd name="connsiteX2" fmla="*/ 4484764 w 6115477"/>
              <a:gd name="connsiteY2" fmla="*/ 4212194 h 6858000"/>
              <a:gd name="connsiteX3" fmla="*/ 4387400 w 6115477"/>
              <a:gd name="connsiteY3" fmla="*/ 4226220 h 6858000"/>
              <a:gd name="connsiteX4" fmla="*/ 3796261 w 6115477"/>
              <a:gd name="connsiteY4" fmla="*/ 3903622 h 6858000"/>
              <a:gd name="connsiteX5" fmla="*/ 3754534 w 6115477"/>
              <a:gd name="connsiteY5" fmla="*/ 3763362 h 6858000"/>
              <a:gd name="connsiteX6" fmla="*/ 3726715 w 6115477"/>
              <a:gd name="connsiteY6" fmla="*/ 3742323 h 6858000"/>
              <a:gd name="connsiteX7" fmla="*/ 3719760 w 6115477"/>
              <a:gd name="connsiteY7" fmla="*/ 3749336 h 6858000"/>
              <a:gd name="connsiteX8" fmla="*/ 3712806 w 6115477"/>
              <a:gd name="connsiteY8" fmla="*/ 3756349 h 6858000"/>
              <a:gd name="connsiteX9" fmla="*/ 3698897 w 6115477"/>
              <a:gd name="connsiteY9" fmla="*/ 3791414 h 6858000"/>
              <a:gd name="connsiteX10" fmla="*/ 4867266 w 6115477"/>
              <a:gd name="connsiteY10" fmla="*/ 4639987 h 6858000"/>
              <a:gd name="connsiteX11" fmla="*/ 6068128 w 6115477"/>
              <a:gd name="connsiteY11" fmla="*/ 3719238 h 6858000"/>
              <a:gd name="connsiteX12" fmla="*/ 6115477 w 6115477"/>
              <a:gd name="connsiteY12" fmla="*/ 3623370 h 6858000"/>
              <a:gd name="connsiteX13" fmla="*/ 6115477 w 6115477"/>
              <a:gd name="connsiteY13" fmla="*/ 6155481 h 6858000"/>
              <a:gd name="connsiteX14" fmla="*/ 6032540 w 6115477"/>
              <a:gd name="connsiteY14" fmla="*/ 6197000 h 6858000"/>
              <a:gd name="connsiteX15" fmla="*/ 2808711 w 6115477"/>
              <a:gd name="connsiteY15" fmla="*/ 5705963 h 6858000"/>
              <a:gd name="connsiteX16" fmla="*/ 3372032 w 6115477"/>
              <a:gd name="connsiteY16" fmla="*/ 2627256 h 6858000"/>
              <a:gd name="connsiteX17" fmla="*/ 3476350 w 6115477"/>
              <a:gd name="connsiteY17" fmla="*/ 2620243 h 6858000"/>
              <a:gd name="connsiteX18" fmla="*/ 4060535 w 6115477"/>
              <a:gd name="connsiteY18" fmla="*/ 2935828 h 6858000"/>
              <a:gd name="connsiteX19" fmla="*/ 4109217 w 6115477"/>
              <a:gd name="connsiteY19" fmla="*/ 3076088 h 6858000"/>
              <a:gd name="connsiteX20" fmla="*/ 4137036 w 6115477"/>
              <a:gd name="connsiteY20" fmla="*/ 3097127 h 6858000"/>
              <a:gd name="connsiteX21" fmla="*/ 4164854 w 6115477"/>
              <a:gd name="connsiteY21" fmla="*/ 3055049 h 6858000"/>
              <a:gd name="connsiteX22" fmla="*/ 3246265 w 6115477"/>
              <a:gd name="connsiteY22" fmla="*/ 2172370 h 6858000"/>
              <a:gd name="connsiteX23" fmla="*/ 2989530 w 6115477"/>
              <a:gd name="connsiteY23" fmla="*/ 2199463 h 6858000"/>
              <a:gd name="connsiteX24" fmla="*/ 1612523 w 6115477"/>
              <a:gd name="connsiteY24" fmla="*/ 3545959 h 6858000"/>
              <a:gd name="connsiteX25" fmla="*/ 2732210 w 6115477"/>
              <a:gd name="connsiteY25" fmla="*/ 6540510 h 6858000"/>
              <a:gd name="connsiteX26" fmla="*/ 3281622 w 6115477"/>
              <a:gd name="connsiteY26" fmla="*/ 6843823 h 6858000"/>
              <a:gd name="connsiteX27" fmla="*/ 3320286 w 6115477"/>
              <a:gd name="connsiteY27" fmla="*/ 6858000 h 6858000"/>
              <a:gd name="connsiteX28" fmla="*/ 1738891 w 6115477"/>
              <a:gd name="connsiteY28" fmla="*/ 6858000 h 6858000"/>
              <a:gd name="connsiteX29" fmla="*/ 1726405 w 6115477"/>
              <a:gd name="connsiteY29" fmla="*/ 6850836 h 6858000"/>
              <a:gd name="connsiteX30" fmla="*/ 381563 w 6115477"/>
              <a:gd name="connsiteY30" fmla="*/ 5348300 h 6858000"/>
              <a:gd name="connsiteX31" fmla="*/ 145107 w 6115477"/>
              <a:gd name="connsiteY31" fmla="*/ 2676347 h 6858000"/>
              <a:gd name="connsiteX32" fmla="*/ 3097942 w 6115477"/>
              <a:gd name="connsiteY32" fmla="*/ 360991 h 6858000"/>
              <a:gd name="connsiteX33" fmla="*/ 4590885 w 6115477"/>
              <a:gd name="connsiteY33" fmla="*/ 0 h 6858000"/>
              <a:gd name="connsiteX34" fmla="*/ 6115477 w 6115477"/>
              <a:gd name="connsiteY34" fmla="*/ 0 h 6858000"/>
              <a:gd name="connsiteX35" fmla="*/ 6115477 w 6115477"/>
              <a:gd name="connsiteY35" fmla="*/ 1478397 h 6858000"/>
              <a:gd name="connsiteX36" fmla="*/ 6086069 w 6115477"/>
              <a:gd name="connsiteY36" fmla="*/ 1413064 h 6858000"/>
              <a:gd name="connsiteX37" fmla="*/ 5124586 w 6115477"/>
              <a:gd name="connsiteY37" fmla="*/ 298940 h 6858000"/>
              <a:gd name="connsiteX38" fmla="*/ 4722511 w 6115477"/>
              <a:gd name="connsiteY38" fmla="*/ 5978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6115477" h="6858000">
                <a:moveTo>
                  <a:pt x="3097942" y="360991"/>
                </a:moveTo>
                <a:cubicBezTo>
                  <a:pt x="3783738" y="359646"/>
                  <a:pt x="4476724" y="600718"/>
                  <a:pt x="5048086" y="1133487"/>
                </a:cubicBezTo>
                <a:cubicBezTo>
                  <a:pt x="6035636" y="2045177"/>
                  <a:pt x="5938272" y="4029856"/>
                  <a:pt x="4484764" y="4212194"/>
                </a:cubicBezTo>
                <a:cubicBezTo>
                  <a:pt x="4449992" y="4219207"/>
                  <a:pt x="4422173" y="4219207"/>
                  <a:pt x="4387400" y="4226220"/>
                </a:cubicBezTo>
                <a:cubicBezTo>
                  <a:pt x="4143990" y="4226220"/>
                  <a:pt x="3914489" y="4135051"/>
                  <a:pt x="3796261" y="3903622"/>
                </a:cubicBezTo>
                <a:cubicBezTo>
                  <a:pt x="3775397" y="3847518"/>
                  <a:pt x="3754534" y="3763362"/>
                  <a:pt x="3754534" y="3763362"/>
                </a:cubicBezTo>
                <a:cubicBezTo>
                  <a:pt x="3747579" y="3749336"/>
                  <a:pt x="3740624" y="3742323"/>
                  <a:pt x="3726715" y="3742323"/>
                </a:cubicBezTo>
                <a:cubicBezTo>
                  <a:pt x="3726715" y="3742323"/>
                  <a:pt x="3719760" y="3742323"/>
                  <a:pt x="3719760" y="3749336"/>
                </a:cubicBezTo>
                <a:cubicBezTo>
                  <a:pt x="3712806" y="3749336"/>
                  <a:pt x="3712806" y="3756349"/>
                  <a:pt x="3712806" y="3756349"/>
                </a:cubicBezTo>
                <a:cubicBezTo>
                  <a:pt x="3705852" y="3763362"/>
                  <a:pt x="3698897" y="3777388"/>
                  <a:pt x="3698897" y="3791414"/>
                </a:cubicBezTo>
                <a:cubicBezTo>
                  <a:pt x="3538942" y="4408558"/>
                  <a:pt x="4171808" y="4780247"/>
                  <a:pt x="4867266" y="4639987"/>
                </a:cubicBezTo>
                <a:cubicBezTo>
                  <a:pt x="5308013" y="4560214"/>
                  <a:pt x="5771715" y="4272106"/>
                  <a:pt x="6068128" y="3719238"/>
                </a:cubicBezTo>
                <a:lnTo>
                  <a:pt x="6115477" y="3623370"/>
                </a:lnTo>
                <a:lnTo>
                  <a:pt x="6115477" y="6155481"/>
                </a:lnTo>
                <a:lnTo>
                  <a:pt x="6032540" y="6197000"/>
                </a:lnTo>
                <a:cubicBezTo>
                  <a:pt x="5009917" y="6670716"/>
                  <a:pt x="3747579" y="6577767"/>
                  <a:pt x="2808711" y="5705963"/>
                </a:cubicBezTo>
                <a:cubicBezTo>
                  <a:pt x="1828115" y="4801286"/>
                  <a:pt x="1918525" y="2809594"/>
                  <a:pt x="3372032" y="2627256"/>
                </a:cubicBezTo>
                <a:cubicBezTo>
                  <a:pt x="3406804" y="2620243"/>
                  <a:pt x="3441578" y="2620243"/>
                  <a:pt x="3476350" y="2620243"/>
                </a:cubicBezTo>
                <a:cubicBezTo>
                  <a:pt x="3712806" y="2613230"/>
                  <a:pt x="3942307" y="2704399"/>
                  <a:pt x="4060535" y="2935828"/>
                </a:cubicBezTo>
                <a:cubicBezTo>
                  <a:pt x="4088353" y="2991932"/>
                  <a:pt x="4109217" y="3076088"/>
                  <a:pt x="4109217" y="3076088"/>
                </a:cubicBezTo>
                <a:cubicBezTo>
                  <a:pt x="4109217" y="3076088"/>
                  <a:pt x="4123126" y="3097127"/>
                  <a:pt x="4137036" y="3097127"/>
                </a:cubicBezTo>
                <a:cubicBezTo>
                  <a:pt x="4143990" y="3097127"/>
                  <a:pt x="4157899" y="3083101"/>
                  <a:pt x="4164854" y="3055049"/>
                </a:cubicBezTo>
                <a:cubicBezTo>
                  <a:pt x="4304815" y="2508912"/>
                  <a:pt x="3832447" y="2161440"/>
                  <a:pt x="3246265" y="2172370"/>
                </a:cubicBezTo>
                <a:cubicBezTo>
                  <a:pt x="3162525" y="2173932"/>
                  <a:pt x="3076462" y="2182807"/>
                  <a:pt x="2989530" y="2199463"/>
                </a:cubicBezTo>
                <a:cubicBezTo>
                  <a:pt x="2447072" y="2304658"/>
                  <a:pt x="1876797" y="2711412"/>
                  <a:pt x="1612523" y="3545959"/>
                </a:cubicBezTo>
                <a:cubicBezTo>
                  <a:pt x="1243930" y="4724143"/>
                  <a:pt x="1800297" y="5874275"/>
                  <a:pt x="2732210" y="6540510"/>
                </a:cubicBezTo>
                <a:cubicBezTo>
                  <a:pt x="2906075" y="6663238"/>
                  <a:pt x="3090371" y="6763173"/>
                  <a:pt x="3281622" y="6843823"/>
                </a:cubicBezTo>
                <a:lnTo>
                  <a:pt x="3320286" y="6858000"/>
                </a:lnTo>
                <a:lnTo>
                  <a:pt x="1738891" y="6858000"/>
                </a:lnTo>
                <a:lnTo>
                  <a:pt x="1726405" y="6850836"/>
                </a:lnTo>
                <a:cubicBezTo>
                  <a:pt x="1134396" y="6482653"/>
                  <a:pt x="652791" y="5951418"/>
                  <a:pt x="381563" y="5348300"/>
                </a:cubicBezTo>
                <a:cubicBezTo>
                  <a:pt x="-56576" y="4352454"/>
                  <a:pt x="-91349" y="3440764"/>
                  <a:pt x="145107" y="2676347"/>
                </a:cubicBezTo>
                <a:cubicBezTo>
                  <a:pt x="505659" y="1249640"/>
                  <a:pt x="1788697" y="363557"/>
                  <a:pt x="3097942" y="360991"/>
                </a:cubicBezTo>
                <a:close/>
                <a:moveTo>
                  <a:pt x="4590885" y="0"/>
                </a:moveTo>
                <a:lnTo>
                  <a:pt x="6115477" y="0"/>
                </a:lnTo>
                <a:lnTo>
                  <a:pt x="6115477" y="1478397"/>
                </a:lnTo>
                <a:lnTo>
                  <a:pt x="6086069" y="1413064"/>
                </a:lnTo>
                <a:cubicBezTo>
                  <a:pt x="5868129" y="974517"/>
                  <a:pt x="5532298" y="590418"/>
                  <a:pt x="5124586" y="298940"/>
                </a:cubicBezTo>
                <a:cubicBezTo>
                  <a:pt x="4996796" y="206895"/>
                  <a:pt x="4862159" y="127670"/>
                  <a:pt x="4722511" y="59786"/>
                </a:cubicBezTo>
                <a:close/>
              </a:path>
            </a:pathLst>
          </a:custGeom>
          <a:solidFill>
            <a:srgbClr val="A4B2BA"/>
          </a:solidFill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964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dhold med indholds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9C70A-A1F0-0A58-7768-0C0F705AE5B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14338" y="1677988"/>
            <a:ext cx="5541962" cy="4479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BBB4DF-61EE-0348-8960-6AB1CC855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71749-1273-4AC7-814C-2DAAF45F35CD}" type="datetime1">
              <a:rPr lang="da-DK" smtClean="0"/>
              <a:t>22-09-2026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F3376F-7DC1-B2D3-28B1-B9BA294D3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11ACF4-5257-F553-73C6-99F7A7A81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72CD10C1-81ED-AB89-EAF8-B022AE7DA1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4338" y="419100"/>
            <a:ext cx="11361738" cy="839788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A1E378B-6CF1-3C3E-3A6C-080C9D87B9D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4113" y="1677988"/>
            <a:ext cx="5541962" cy="4479925"/>
          </a:xfrm>
          <a:solidFill>
            <a:schemeClr val="bg2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da-DK"/>
              <a:t>Klik på ikonet for at tilføje et billede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1164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rugerdefineret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e 14">
            <a:extLst>
              <a:ext uri="{FF2B5EF4-FFF2-40B4-BE49-F238E27FC236}">
                <a16:creationId xmlns:a16="http://schemas.microsoft.com/office/drawing/2014/main" id="{9F79B45E-8217-B58D-3E89-3F617B2ADDF4}"/>
              </a:ext>
            </a:extLst>
          </p:cNvPr>
          <p:cNvGrpSpPr/>
          <p:nvPr userDrawn="1"/>
        </p:nvGrpSpPr>
        <p:grpSpPr>
          <a:xfrm>
            <a:off x="4198901" y="3001824"/>
            <a:ext cx="3794198" cy="654672"/>
            <a:chOff x="830263" y="777875"/>
            <a:chExt cx="1665288" cy="287338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8304C4EE-1C4A-B0B1-DF89-75D5C48186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20863" y="809625"/>
              <a:ext cx="119063" cy="188913"/>
            </a:xfrm>
            <a:custGeom>
              <a:avLst/>
              <a:gdLst>
                <a:gd name="T0" fmla="*/ 195 w 724"/>
                <a:gd name="T1" fmla="*/ 316 h 1151"/>
                <a:gd name="T2" fmla="*/ 195 w 724"/>
                <a:gd name="T3" fmla="*/ 316 h 1151"/>
                <a:gd name="T4" fmla="*/ 420 w 724"/>
                <a:gd name="T5" fmla="*/ 149 h 1151"/>
                <a:gd name="T6" fmla="*/ 622 w 724"/>
                <a:gd name="T7" fmla="*/ 180 h 1151"/>
                <a:gd name="T8" fmla="*/ 632 w 724"/>
                <a:gd name="T9" fmla="*/ 20 h 1151"/>
                <a:gd name="T10" fmla="*/ 430 w 724"/>
                <a:gd name="T11" fmla="*/ 0 h 1151"/>
                <a:gd name="T12" fmla="*/ 9 w 724"/>
                <a:gd name="T13" fmla="*/ 332 h 1151"/>
                <a:gd name="T14" fmla="*/ 522 w 724"/>
                <a:gd name="T15" fmla="*/ 787 h 1151"/>
                <a:gd name="T16" fmla="*/ 286 w 724"/>
                <a:gd name="T17" fmla="*/ 995 h 1151"/>
                <a:gd name="T18" fmla="*/ 47 w 724"/>
                <a:gd name="T19" fmla="*/ 947 h 1151"/>
                <a:gd name="T20" fmla="*/ 44 w 724"/>
                <a:gd name="T21" fmla="*/ 1112 h 1151"/>
                <a:gd name="T22" fmla="*/ 269 w 724"/>
                <a:gd name="T23" fmla="*/ 1151 h 1151"/>
                <a:gd name="T24" fmla="*/ 715 w 724"/>
                <a:gd name="T25" fmla="*/ 767 h 1151"/>
                <a:gd name="T26" fmla="*/ 195 w 724"/>
                <a:gd name="T27" fmla="*/ 316 h 1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4" h="1151">
                  <a:moveTo>
                    <a:pt x="195" y="316"/>
                  </a:moveTo>
                  <a:lnTo>
                    <a:pt x="195" y="316"/>
                  </a:lnTo>
                  <a:cubicBezTo>
                    <a:pt x="195" y="212"/>
                    <a:pt x="281" y="149"/>
                    <a:pt x="420" y="149"/>
                  </a:cubicBezTo>
                  <a:cubicBezTo>
                    <a:pt x="486" y="149"/>
                    <a:pt x="557" y="160"/>
                    <a:pt x="622" y="180"/>
                  </a:cubicBezTo>
                  <a:lnTo>
                    <a:pt x="632" y="20"/>
                  </a:lnTo>
                  <a:cubicBezTo>
                    <a:pt x="564" y="8"/>
                    <a:pt x="496" y="0"/>
                    <a:pt x="430" y="0"/>
                  </a:cubicBezTo>
                  <a:cubicBezTo>
                    <a:pt x="170" y="0"/>
                    <a:pt x="0" y="140"/>
                    <a:pt x="9" y="332"/>
                  </a:cubicBezTo>
                  <a:cubicBezTo>
                    <a:pt x="25" y="692"/>
                    <a:pt x="494" y="537"/>
                    <a:pt x="522" y="787"/>
                  </a:cubicBezTo>
                  <a:cubicBezTo>
                    <a:pt x="536" y="917"/>
                    <a:pt x="408" y="995"/>
                    <a:pt x="286" y="995"/>
                  </a:cubicBezTo>
                  <a:cubicBezTo>
                    <a:pt x="205" y="995"/>
                    <a:pt x="110" y="970"/>
                    <a:pt x="47" y="947"/>
                  </a:cubicBezTo>
                  <a:lnTo>
                    <a:pt x="44" y="1112"/>
                  </a:lnTo>
                  <a:cubicBezTo>
                    <a:pt x="109" y="1129"/>
                    <a:pt x="188" y="1151"/>
                    <a:pt x="269" y="1151"/>
                  </a:cubicBezTo>
                  <a:cubicBezTo>
                    <a:pt x="536" y="1151"/>
                    <a:pt x="724" y="972"/>
                    <a:pt x="715" y="767"/>
                  </a:cubicBezTo>
                  <a:cubicBezTo>
                    <a:pt x="699" y="418"/>
                    <a:pt x="195" y="539"/>
                    <a:pt x="195" y="31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57686CB7-A5E5-F2FF-814D-66791C8122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46313" y="852488"/>
              <a:ext cx="112713" cy="144463"/>
            </a:xfrm>
            <a:custGeom>
              <a:avLst/>
              <a:gdLst>
                <a:gd name="T0" fmla="*/ 154 w 686"/>
                <a:gd name="T1" fmla="*/ 387 h 881"/>
                <a:gd name="T2" fmla="*/ 154 w 686"/>
                <a:gd name="T3" fmla="*/ 387 h 881"/>
                <a:gd name="T4" fmla="*/ 154 w 686"/>
                <a:gd name="T5" fmla="*/ 303 h 881"/>
                <a:gd name="T6" fmla="*/ 354 w 686"/>
                <a:gd name="T7" fmla="*/ 145 h 881"/>
                <a:gd name="T8" fmla="*/ 525 w 686"/>
                <a:gd name="T9" fmla="*/ 218 h 881"/>
                <a:gd name="T10" fmla="*/ 531 w 686"/>
                <a:gd name="T11" fmla="*/ 263 h 881"/>
                <a:gd name="T12" fmla="*/ 365 w 686"/>
                <a:gd name="T13" fmla="*/ 387 h 881"/>
                <a:gd name="T14" fmla="*/ 154 w 686"/>
                <a:gd name="T15" fmla="*/ 387 h 881"/>
                <a:gd name="T16" fmla="*/ 154 w 686"/>
                <a:gd name="T17" fmla="*/ 387 h 881"/>
                <a:gd name="T18" fmla="*/ 546 w 686"/>
                <a:gd name="T19" fmla="*/ 664 h 881"/>
                <a:gd name="T20" fmla="*/ 546 w 686"/>
                <a:gd name="T21" fmla="*/ 664 h 881"/>
                <a:gd name="T22" fmla="*/ 342 w 686"/>
                <a:gd name="T23" fmla="*/ 737 h 881"/>
                <a:gd name="T24" fmla="*/ 154 w 686"/>
                <a:gd name="T25" fmla="*/ 578 h 881"/>
                <a:gd name="T26" fmla="*/ 154 w 686"/>
                <a:gd name="T27" fmla="*/ 525 h 881"/>
                <a:gd name="T28" fmla="*/ 375 w 686"/>
                <a:gd name="T29" fmla="*/ 525 h 881"/>
                <a:gd name="T30" fmla="*/ 686 w 686"/>
                <a:gd name="T31" fmla="*/ 262 h 881"/>
                <a:gd name="T32" fmla="*/ 618 w 686"/>
                <a:gd name="T33" fmla="*/ 83 h 881"/>
                <a:gd name="T34" fmla="*/ 351 w 686"/>
                <a:gd name="T35" fmla="*/ 0 h 881"/>
                <a:gd name="T36" fmla="*/ 254 w 686"/>
                <a:gd name="T37" fmla="*/ 6 h 881"/>
                <a:gd name="T38" fmla="*/ 120 w 686"/>
                <a:gd name="T39" fmla="*/ 52 h 881"/>
                <a:gd name="T40" fmla="*/ 19 w 686"/>
                <a:gd name="T41" fmla="*/ 175 h 881"/>
                <a:gd name="T42" fmla="*/ 0 w 686"/>
                <a:gd name="T43" fmla="*/ 295 h 881"/>
                <a:gd name="T44" fmla="*/ 0 w 686"/>
                <a:gd name="T45" fmla="*/ 587 h 881"/>
                <a:gd name="T46" fmla="*/ 342 w 686"/>
                <a:gd name="T47" fmla="*/ 881 h 881"/>
                <a:gd name="T48" fmla="*/ 656 w 686"/>
                <a:gd name="T49" fmla="*/ 753 h 881"/>
                <a:gd name="T50" fmla="*/ 546 w 686"/>
                <a:gd name="T51" fmla="*/ 664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6" h="881">
                  <a:moveTo>
                    <a:pt x="154" y="387"/>
                  </a:moveTo>
                  <a:lnTo>
                    <a:pt x="154" y="387"/>
                  </a:lnTo>
                  <a:lnTo>
                    <a:pt x="154" y="303"/>
                  </a:lnTo>
                  <a:cubicBezTo>
                    <a:pt x="154" y="189"/>
                    <a:pt x="202" y="145"/>
                    <a:pt x="354" y="145"/>
                  </a:cubicBezTo>
                  <a:cubicBezTo>
                    <a:pt x="506" y="145"/>
                    <a:pt x="519" y="198"/>
                    <a:pt x="525" y="218"/>
                  </a:cubicBezTo>
                  <a:cubicBezTo>
                    <a:pt x="529" y="231"/>
                    <a:pt x="531" y="247"/>
                    <a:pt x="531" y="263"/>
                  </a:cubicBezTo>
                  <a:cubicBezTo>
                    <a:pt x="531" y="372"/>
                    <a:pt x="447" y="387"/>
                    <a:pt x="365" y="387"/>
                  </a:cubicBezTo>
                  <a:lnTo>
                    <a:pt x="154" y="387"/>
                  </a:lnTo>
                  <a:lnTo>
                    <a:pt x="154" y="387"/>
                  </a:lnTo>
                  <a:close/>
                  <a:moveTo>
                    <a:pt x="546" y="664"/>
                  </a:moveTo>
                  <a:lnTo>
                    <a:pt x="546" y="664"/>
                  </a:lnTo>
                  <a:cubicBezTo>
                    <a:pt x="493" y="720"/>
                    <a:pt x="440" y="737"/>
                    <a:pt x="342" y="737"/>
                  </a:cubicBezTo>
                  <a:cubicBezTo>
                    <a:pt x="207" y="737"/>
                    <a:pt x="154" y="692"/>
                    <a:pt x="154" y="578"/>
                  </a:cubicBezTo>
                  <a:lnTo>
                    <a:pt x="154" y="525"/>
                  </a:lnTo>
                  <a:lnTo>
                    <a:pt x="375" y="525"/>
                  </a:lnTo>
                  <a:cubicBezTo>
                    <a:pt x="569" y="525"/>
                    <a:pt x="686" y="427"/>
                    <a:pt x="686" y="262"/>
                  </a:cubicBezTo>
                  <a:cubicBezTo>
                    <a:pt x="686" y="191"/>
                    <a:pt x="661" y="126"/>
                    <a:pt x="618" y="83"/>
                  </a:cubicBezTo>
                  <a:cubicBezTo>
                    <a:pt x="561" y="23"/>
                    <a:pt x="493" y="0"/>
                    <a:pt x="351" y="0"/>
                  </a:cubicBezTo>
                  <a:cubicBezTo>
                    <a:pt x="308" y="0"/>
                    <a:pt x="282" y="2"/>
                    <a:pt x="254" y="6"/>
                  </a:cubicBezTo>
                  <a:cubicBezTo>
                    <a:pt x="196" y="14"/>
                    <a:pt x="152" y="29"/>
                    <a:pt x="120" y="52"/>
                  </a:cubicBezTo>
                  <a:cubicBezTo>
                    <a:pt x="72" y="81"/>
                    <a:pt x="38" y="123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587"/>
                  </a:lnTo>
                  <a:cubicBezTo>
                    <a:pt x="0" y="843"/>
                    <a:pt x="214" y="881"/>
                    <a:pt x="342" y="881"/>
                  </a:cubicBezTo>
                  <a:cubicBezTo>
                    <a:pt x="468" y="881"/>
                    <a:pt x="558" y="865"/>
                    <a:pt x="656" y="753"/>
                  </a:cubicBezTo>
                  <a:lnTo>
                    <a:pt x="546" y="6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2758C93F-719F-2B35-81D4-733D50A1EDA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87476" y="852488"/>
              <a:ext cx="111125" cy="144463"/>
            </a:xfrm>
            <a:custGeom>
              <a:avLst/>
              <a:gdLst>
                <a:gd name="T0" fmla="*/ 154 w 686"/>
                <a:gd name="T1" fmla="*/ 387 h 881"/>
                <a:gd name="T2" fmla="*/ 154 w 686"/>
                <a:gd name="T3" fmla="*/ 387 h 881"/>
                <a:gd name="T4" fmla="*/ 154 w 686"/>
                <a:gd name="T5" fmla="*/ 303 h 881"/>
                <a:gd name="T6" fmla="*/ 354 w 686"/>
                <a:gd name="T7" fmla="*/ 145 h 881"/>
                <a:gd name="T8" fmla="*/ 525 w 686"/>
                <a:gd name="T9" fmla="*/ 218 h 881"/>
                <a:gd name="T10" fmla="*/ 531 w 686"/>
                <a:gd name="T11" fmla="*/ 263 h 881"/>
                <a:gd name="T12" fmla="*/ 365 w 686"/>
                <a:gd name="T13" fmla="*/ 387 h 881"/>
                <a:gd name="T14" fmla="*/ 154 w 686"/>
                <a:gd name="T15" fmla="*/ 387 h 881"/>
                <a:gd name="T16" fmla="*/ 154 w 686"/>
                <a:gd name="T17" fmla="*/ 387 h 881"/>
                <a:gd name="T18" fmla="*/ 546 w 686"/>
                <a:gd name="T19" fmla="*/ 664 h 881"/>
                <a:gd name="T20" fmla="*/ 546 w 686"/>
                <a:gd name="T21" fmla="*/ 664 h 881"/>
                <a:gd name="T22" fmla="*/ 342 w 686"/>
                <a:gd name="T23" fmla="*/ 737 h 881"/>
                <a:gd name="T24" fmla="*/ 154 w 686"/>
                <a:gd name="T25" fmla="*/ 578 h 881"/>
                <a:gd name="T26" fmla="*/ 154 w 686"/>
                <a:gd name="T27" fmla="*/ 525 h 881"/>
                <a:gd name="T28" fmla="*/ 375 w 686"/>
                <a:gd name="T29" fmla="*/ 525 h 881"/>
                <a:gd name="T30" fmla="*/ 686 w 686"/>
                <a:gd name="T31" fmla="*/ 262 h 881"/>
                <a:gd name="T32" fmla="*/ 618 w 686"/>
                <a:gd name="T33" fmla="*/ 83 h 881"/>
                <a:gd name="T34" fmla="*/ 351 w 686"/>
                <a:gd name="T35" fmla="*/ 0 h 881"/>
                <a:gd name="T36" fmla="*/ 254 w 686"/>
                <a:gd name="T37" fmla="*/ 6 h 881"/>
                <a:gd name="T38" fmla="*/ 120 w 686"/>
                <a:gd name="T39" fmla="*/ 52 h 881"/>
                <a:gd name="T40" fmla="*/ 19 w 686"/>
                <a:gd name="T41" fmla="*/ 175 h 881"/>
                <a:gd name="T42" fmla="*/ 0 w 686"/>
                <a:gd name="T43" fmla="*/ 295 h 881"/>
                <a:gd name="T44" fmla="*/ 0 w 686"/>
                <a:gd name="T45" fmla="*/ 587 h 881"/>
                <a:gd name="T46" fmla="*/ 342 w 686"/>
                <a:gd name="T47" fmla="*/ 881 h 881"/>
                <a:gd name="T48" fmla="*/ 656 w 686"/>
                <a:gd name="T49" fmla="*/ 753 h 881"/>
                <a:gd name="T50" fmla="*/ 546 w 686"/>
                <a:gd name="T51" fmla="*/ 664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6" h="881">
                  <a:moveTo>
                    <a:pt x="154" y="387"/>
                  </a:moveTo>
                  <a:lnTo>
                    <a:pt x="154" y="387"/>
                  </a:lnTo>
                  <a:lnTo>
                    <a:pt x="154" y="303"/>
                  </a:lnTo>
                  <a:cubicBezTo>
                    <a:pt x="154" y="189"/>
                    <a:pt x="202" y="145"/>
                    <a:pt x="354" y="145"/>
                  </a:cubicBezTo>
                  <a:cubicBezTo>
                    <a:pt x="506" y="145"/>
                    <a:pt x="519" y="198"/>
                    <a:pt x="525" y="218"/>
                  </a:cubicBezTo>
                  <a:cubicBezTo>
                    <a:pt x="529" y="231"/>
                    <a:pt x="531" y="247"/>
                    <a:pt x="531" y="263"/>
                  </a:cubicBezTo>
                  <a:cubicBezTo>
                    <a:pt x="531" y="372"/>
                    <a:pt x="447" y="387"/>
                    <a:pt x="365" y="387"/>
                  </a:cubicBezTo>
                  <a:lnTo>
                    <a:pt x="154" y="387"/>
                  </a:lnTo>
                  <a:lnTo>
                    <a:pt x="154" y="387"/>
                  </a:lnTo>
                  <a:close/>
                  <a:moveTo>
                    <a:pt x="546" y="664"/>
                  </a:moveTo>
                  <a:lnTo>
                    <a:pt x="546" y="664"/>
                  </a:lnTo>
                  <a:cubicBezTo>
                    <a:pt x="493" y="720"/>
                    <a:pt x="440" y="737"/>
                    <a:pt x="342" y="737"/>
                  </a:cubicBezTo>
                  <a:cubicBezTo>
                    <a:pt x="207" y="737"/>
                    <a:pt x="154" y="692"/>
                    <a:pt x="154" y="578"/>
                  </a:cubicBezTo>
                  <a:lnTo>
                    <a:pt x="154" y="525"/>
                  </a:lnTo>
                  <a:lnTo>
                    <a:pt x="375" y="525"/>
                  </a:lnTo>
                  <a:cubicBezTo>
                    <a:pt x="569" y="525"/>
                    <a:pt x="686" y="427"/>
                    <a:pt x="686" y="262"/>
                  </a:cubicBezTo>
                  <a:cubicBezTo>
                    <a:pt x="686" y="191"/>
                    <a:pt x="661" y="126"/>
                    <a:pt x="618" y="83"/>
                  </a:cubicBezTo>
                  <a:cubicBezTo>
                    <a:pt x="561" y="23"/>
                    <a:pt x="493" y="0"/>
                    <a:pt x="351" y="0"/>
                  </a:cubicBezTo>
                  <a:cubicBezTo>
                    <a:pt x="308" y="0"/>
                    <a:pt x="282" y="2"/>
                    <a:pt x="254" y="6"/>
                  </a:cubicBezTo>
                  <a:cubicBezTo>
                    <a:pt x="196" y="14"/>
                    <a:pt x="151" y="29"/>
                    <a:pt x="120" y="52"/>
                  </a:cubicBezTo>
                  <a:cubicBezTo>
                    <a:pt x="72" y="81"/>
                    <a:pt x="38" y="123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587"/>
                  </a:lnTo>
                  <a:cubicBezTo>
                    <a:pt x="0" y="843"/>
                    <a:pt x="214" y="881"/>
                    <a:pt x="342" y="881"/>
                  </a:cubicBezTo>
                  <a:cubicBezTo>
                    <a:pt x="468" y="881"/>
                    <a:pt x="558" y="865"/>
                    <a:pt x="656" y="753"/>
                  </a:cubicBezTo>
                  <a:lnTo>
                    <a:pt x="546" y="6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EF5B63F4-89F6-AB3F-9E6B-D85799EF199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955801" y="852488"/>
              <a:ext cx="112713" cy="144463"/>
            </a:xfrm>
            <a:custGeom>
              <a:avLst/>
              <a:gdLst>
                <a:gd name="T0" fmla="*/ 532 w 687"/>
                <a:gd name="T1" fmla="*/ 494 h 881"/>
                <a:gd name="T2" fmla="*/ 532 w 687"/>
                <a:gd name="T3" fmla="*/ 494 h 881"/>
                <a:gd name="T4" fmla="*/ 532 w 687"/>
                <a:gd name="T5" fmla="*/ 578 h 881"/>
                <a:gd name="T6" fmla="*/ 332 w 687"/>
                <a:gd name="T7" fmla="*/ 737 h 881"/>
                <a:gd name="T8" fmla="*/ 161 w 687"/>
                <a:gd name="T9" fmla="*/ 663 h 881"/>
                <a:gd name="T10" fmla="*/ 155 w 687"/>
                <a:gd name="T11" fmla="*/ 618 h 881"/>
                <a:gd name="T12" fmla="*/ 321 w 687"/>
                <a:gd name="T13" fmla="*/ 494 h 881"/>
                <a:gd name="T14" fmla="*/ 532 w 687"/>
                <a:gd name="T15" fmla="*/ 494 h 881"/>
                <a:gd name="T16" fmla="*/ 532 w 687"/>
                <a:gd name="T17" fmla="*/ 494 h 881"/>
                <a:gd name="T18" fmla="*/ 140 w 687"/>
                <a:gd name="T19" fmla="*/ 218 h 881"/>
                <a:gd name="T20" fmla="*/ 140 w 687"/>
                <a:gd name="T21" fmla="*/ 218 h 881"/>
                <a:gd name="T22" fmla="*/ 344 w 687"/>
                <a:gd name="T23" fmla="*/ 145 h 881"/>
                <a:gd name="T24" fmla="*/ 532 w 687"/>
                <a:gd name="T25" fmla="*/ 303 h 881"/>
                <a:gd name="T26" fmla="*/ 532 w 687"/>
                <a:gd name="T27" fmla="*/ 356 h 881"/>
                <a:gd name="T28" fmla="*/ 312 w 687"/>
                <a:gd name="T29" fmla="*/ 356 h 881"/>
                <a:gd name="T30" fmla="*/ 0 w 687"/>
                <a:gd name="T31" fmla="*/ 620 h 881"/>
                <a:gd name="T32" fmla="*/ 68 w 687"/>
                <a:gd name="T33" fmla="*/ 798 h 881"/>
                <a:gd name="T34" fmla="*/ 336 w 687"/>
                <a:gd name="T35" fmla="*/ 881 h 881"/>
                <a:gd name="T36" fmla="*/ 433 w 687"/>
                <a:gd name="T37" fmla="*/ 875 h 881"/>
                <a:gd name="T38" fmla="*/ 566 w 687"/>
                <a:gd name="T39" fmla="*/ 829 h 881"/>
                <a:gd name="T40" fmla="*/ 667 w 687"/>
                <a:gd name="T41" fmla="*/ 706 h 881"/>
                <a:gd name="T42" fmla="*/ 687 w 687"/>
                <a:gd name="T43" fmla="*/ 587 h 881"/>
                <a:gd name="T44" fmla="*/ 687 w 687"/>
                <a:gd name="T45" fmla="*/ 295 h 881"/>
                <a:gd name="T46" fmla="*/ 344 w 687"/>
                <a:gd name="T47" fmla="*/ 0 h 881"/>
                <a:gd name="T48" fmla="*/ 31 w 687"/>
                <a:gd name="T49" fmla="*/ 129 h 881"/>
                <a:gd name="T50" fmla="*/ 140 w 687"/>
                <a:gd name="T51" fmla="*/ 218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7" h="881">
                  <a:moveTo>
                    <a:pt x="532" y="494"/>
                  </a:moveTo>
                  <a:lnTo>
                    <a:pt x="532" y="494"/>
                  </a:lnTo>
                  <a:lnTo>
                    <a:pt x="532" y="578"/>
                  </a:lnTo>
                  <a:cubicBezTo>
                    <a:pt x="532" y="692"/>
                    <a:pt x="484" y="737"/>
                    <a:pt x="332" y="737"/>
                  </a:cubicBezTo>
                  <a:cubicBezTo>
                    <a:pt x="181" y="737"/>
                    <a:pt x="167" y="683"/>
                    <a:pt x="161" y="663"/>
                  </a:cubicBezTo>
                  <a:cubicBezTo>
                    <a:pt x="157" y="650"/>
                    <a:pt x="155" y="635"/>
                    <a:pt x="155" y="618"/>
                  </a:cubicBezTo>
                  <a:cubicBezTo>
                    <a:pt x="155" y="509"/>
                    <a:pt x="239" y="494"/>
                    <a:pt x="321" y="494"/>
                  </a:cubicBezTo>
                  <a:lnTo>
                    <a:pt x="532" y="494"/>
                  </a:lnTo>
                  <a:lnTo>
                    <a:pt x="532" y="494"/>
                  </a:lnTo>
                  <a:close/>
                  <a:moveTo>
                    <a:pt x="140" y="218"/>
                  </a:moveTo>
                  <a:lnTo>
                    <a:pt x="140" y="218"/>
                  </a:lnTo>
                  <a:cubicBezTo>
                    <a:pt x="193" y="161"/>
                    <a:pt x="247" y="145"/>
                    <a:pt x="344" y="145"/>
                  </a:cubicBezTo>
                  <a:cubicBezTo>
                    <a:pt x="479" y="145"/>
                    <a:pt x="532" y="189"/>
                    <a:pt x="532" y="303"/>
                  </a:cubicBezTo>
                  <a:lnTo>
                    <a:pt x="532" y="356"/>
                  </a:lnTo>
                  <a:lnTo>
                    <a:pt x="312" y="356"/>
                  </a:lnTo>
                  <a:cubicBezTo>
                    <a:pt x="117" y="356"/>
                    <a:pt x="0" y="454"/>
                    <a:pt x="0" y="620"/>
                  </a:cubicBezTo>
                  <a:cubicBezTo>
                    <a:pt x="0" y="690"/>
                    <a:pt x="25" y="756"/>
                    <a:pt x="68" y="798"/>
                  </a:cubicBezTo>
                  <a:cubicBezTo>
                    <a:pt x="126" y="858"/>
                    <a:pt x="193" y="881"/>
                    <a:pt x="336" y="881"/>
                  </a:cubicBezTo>
                  <a:cubicBezTo>
                    <a:pt x="378" y="881"/>
                    <a:pt x="404" y="879"/>
                    <a:pt x="433" y="875"/>
                  </a:cubicBezTo>
                  <a:cubicBezTo>
                    <a:pt x="491" y="867"/>
                    <a:pt x="535" y="852"/>
                    <a:pt x="566" y="829"/>
                  </a:cubicBezTo>
                  <a:cubicBezTo>
                    <a:pt x="614" y="800"/>
                    <a:pt x="648" y="758"/>
                    <a:pt x="667" y="706"/>
                  </a:cubicBezTo>
                  <a:cubicBezTo>
                    <a:pt x="680" y="671"/>
                    <a:pt x="687" y="631"/>
                    <a:pt x="687" y="587"/>
                  </a:cubicBezTo>
                  <a:lnTo>
                    <a:pt x="687" y="295"/>
                  </a:lnTo>
                  <a:cubicBezTo>
                    <a:pt x="687" y="38"/>
                    <a:pt x="472" y="0"/>
                    <a:pt x="344" y="0"/>
                  </a:cubicBezTo>
                  <a:cubicBezTo>
                    <a:pt x="219" y="0"/>
                    <a:pt x="129" y="17"/>
                    <a:pt x="31" y="129"/>
                  </a:cubicBezTo>
                  <a:lnTo>
                    <a:pt x="140" y="218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E9E614E6-1970-448B-1500-759C06FFC64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98551" y="811213"/>
              <a:ext cx="28575" cy="184150"/>
            </a:xfrm>
            <a:custGeom>
              <a:avLst/>
              <a:gdLst>
                <a:gd name="T0" fmla="*/ 0 w 177"/>
                <a:gd name="T1" fmla="*/ 0 h 1118"/>
                <a:gd name="T2" fmla="*/ 0 w 177"/>
                <a:gd name="T3" fmla="*/ 0 h 1118"/>
                <a:gd name="T4" fmla="*/ 177 w 177"/>
                <a:gd name="T5" fmla="*/ 0 h 1118"/>
                <a:gd name="T6" fmla="*/ 177 w 177"/>
                <a:gd name="T7" fmla="*/ 1118 h 1118"/>
                <a:gd name="T8" fmla="*/ 0 w 177"/>
                <a:gd name="T9" fmla="*/ 1118 h 1118"/>
                <a:gd name="T10" fmla="*/ 0 w 177"/>
                <a:gd name="T11" fmla="*/ 0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7" h="1118">
                  <a:moveTo>
                    <a:pt x="0" y="0"/>
                  </a:moveTo>
                  <a:lnTo>
                    <a:pt x="0" y="0"/>
                  </a:lnTo>
                  <a:lnTo>
                    <a:pt x="177" y="0"/>
                  </a:lnTo>
                  <a:lnTo>
                    <a:pt x="177" y="1118"/>
                  </a:lnTo>
                  <a:lnTo>
                    <a:pt x="0" y="1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A457392A-3531-BC47-42AF-E1B668775E6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93913" y="852488"/>
              <a:ext cx="133350" cy="212725"/>
            </a:xfrm>
            <a:custGeom>
              <a:avLst/>
              <a:gdLst>
                <a:gd name="T0" fmla="*/ 367 w 816"/>
                <a:gd name="T1" fmla="*/ 133 h 1290"/>
                <a:gd name="T2" fmla="*/ 367 w 816"/>
                <a:gd name="T3" fmla="*/ 133 h 1290"/>
                <a:gd name="T4" fmla="*/ 552 w 816"/>
                <a:gd name="T5" fmla="*/ 310 h 1290"/>
                <a:gd name="T6" fmla="*/ 365 w 816"/>
                <a:gd name="T7" fmla="*/ 483 h 1290"/>
                <a:gd name="T8" fmla="*/ 176 w 816"/>
                <a:gd name="T9" fmla="*/ 309 h 1290"/>
                <a:gd name="T10" fmla="*/ 367 w 816"/>
                <a:gd name="T11" fmla="*/ 133 h 1290"/>
                <a:gd name="T12" fmla="*/ 367 w 816"/>
                <a:gd name="T13" fmla="*/ 133 h 1290"/>
                <a:gd name="T14" fmla="*/ 501 w 816"/>
                <a:gd name="T15" fmla="*/ 714 h 1290"/>
                <a:gd name="T16" fmla="*/ 501 w 816"/>
                <a:gd name="T17" fmla="*/ 714 h 1290"/>
                <a:gd name="T18" fmla="*/ 358 w 816"/>
                <a:gd name="T19" fmla="*/ 725 h 1290"/>
                <a:gd name="T20" fmla="*/ 218 w 816"/>
                <a:gd name="T21" fmla="*/ 663 h 1290"/>
                <a:gd name="T22" fmla="*/ 267 w 816"/>
                <a:gd name="T23" fmla="*/ 601 h 1290"/>
                <a:gd name="T24" fmla="*/ 363 w 816"/>
                <a:gd name="T25" fmla="*/ 609 h 1290"/>
                <a:gd name="T26" fmla="*/ 726 w 816"/>
                <a:gd name="T27" fmla="*/ 299 h 1290"/>
                <a:gd name="T28" fmla="*/ 683 w 816"/>
                <a:gd name="T29" fmla="*/ 148 h 1290"/>
                <a:gd name="T30" fmla="*/ 805 w 816"/>
                <a:gd name="T31" fmla="*/ 147 h 1290"/>
                <a:gd name="T32" fmla="*/ 805 w 816"/>
                <a:gd name="T33" fmla="*/ 1 h 1290"/>
                <a:gd name="T34" fmla="*/ 754 w 816"/>
                <a:gd name="T35" fmla="*/ 0 h 1290"/>
                <a:gd name="T36" fmla="*/ 748 w 816"/>
                <a:gd name="T37" fmla="*/ 0 h 1290"/>
                <a:gd name="T38" fmla="*/ 736 w 816"/>
                <a:gd name="T39" fmla="*/ 0 h 1290"/>
                <a:gd name="T40" fmla="*/ 648 w 816"/>
                <a:gd name="T41" fmla="*/ 6 h 1290"/>
                <a:gd name="T42" fmla="*/ 568 w 816"/>
                <a:gd name="T43" fmla="*/ 39 h 1290"/>
                <a:gd name="T44" fmla="*/ 519 w 816"/>
                <a:gd name="T45" fmla="*/ 20 h 1290"/>
                <a:gd name="T46" fmla="*/ 375 w 816"/>
                <a:gd name="T47" fmla="*/ 0 h 1290"/>
                <a:gd name="T48" fmla="*/ 0 w 816"/>
                <a:gd name="T49" fmla="*/ 326 h 1290"/>
                <a:gd name="T50" fmla="*/ 125 w 816"/>
                <a:gd name="T51" fmla="*/ 562 h 1290"/>
                <a:gd name="T52" fmla="*/ 24 w 816"/>
                <a:gd name="T53" fmla="*/ 707 h 1290"/>
                <a:gd name="T54" fmla="*/ 115 w 816"/>
                <a:gd name="T55" fmla="*/ 860 h 1290"/>
                <a:gd name="T56" fmla="*/ 315 w 816"/>
                <a:gd name="T57" fmla="*/ 874 h 1290"/>
                <a:gd name="T58" fmla="*/ 459 w 816"/>
                <a:gd name="T59" fmla="*/ 856 h 1290"/>
                <a:gd name="T60" fmla="*/ 633 w 816"/>
                <a:gd name="T61" fmla="*/ 976 h 1290"/>
                <a:gd name="T62" fmla="*/ 381 w 816"/>
                <a:gd name="T63" fmla="*/ 1152 h 1290"/>
                <a:gd name="T64" fmla="*/ 150 w 816"/>
                <a:gd name="T65" fmla="*/ 1021 h 1290"/>
                <a:gd name="T66" fmla="*/ 149 w 816"/>
                <a:gd name="T67" fmla="*/ 999 h 1290"/>
                <a:gd name="T68" fmla="*/ 13 w 816"/>
                <a:gd name="T69" fmla="*/ 999 h 1290"/>
                <a:gd name="T70" fmla="*/ 15 w 816"/>
                <a:gd name="T71" fmla="*/ 1048 h 1290"/>
                <a:gd name="T72" fmla="*/ 369 w 816"/>
                <a:gd name="T73" fmla="*/ 1283 h 1290"/>
                <a:gd name="T74" fmla="*/ 811 w 816"/>
                <a:gd name="T75" fmla="*/ 947 h 1290"/>
                <a:gd name="T76" fmla="*/ 501 w 816"/>
                <a:gd name="T77" fmla="*/ 714 h 1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16" h="1290">
                  <a:moveTo>
                    <a:pt x="367" y="133"/>
                  </a:moveTo>
                  <a:lnTo>
                    <a:pt x="367" y="133"/>
                  </a:lnTo>
                  <a:cubicBezTo>
                    <a:pt x="483" y="133"/>
                    <a:pt x="552" y="175"/>
                    <a:pt x="552" y="310"/>
                  </a:cubicBezTo>
                  <a:cubicBezTo>
                    <a:pt x="552" y="437"/>
                    <a:pt x="478" y="483"/>
                    <a:pt x="365" y="483"/>
                  </a:cubicBezTo>
                  <a:cubicBezTo>
                    <a:pt x="227" y="483"/>
                    <a:pt x="176" y="437"/>
                    <a:pt x="176" y="309"/>
                  </a:cubicBezTo>
                  <a:cubicBezTo>
                    <a:pt x="176" y="193"/>
                    <a:pt x="231" y="133"/>
                    <a:pt x="367" y="133"/>
                  </a:cubicBezTo>
                  <a:lnTo>
                    <a:pt x="367" y="133"/>
                  </a:lnTo>
                  <a:close/>
                  <a:moveTo>
                    <a:pt x="501" y="714"/>
                  </a:moveTo>
                  <a:lnTo>
                    <a:pt x="501" y="714"/>
                  </a:lnTo>
                  <a:lnTo>
                    <a:pt x="358" y="725"/>
                  </a:lnTo>
                  <a:cubicBezTo>
                    <a:pt x="252" y="741"/>
                    <a:pt x="216" y="730"/>
                    <a:pt x="218" y="663"/>
                  </a:cubicBezTo>
                  <a:cubicBezTo>
                    <a:pt x="219" y="639"/>
                    <a:pt x="233" y="614"/>
                    <a:pt x="267" y="601"/>
                  </a:cubicBezTo>
                  <a:cubicBezTo>
                    <a:pt x="292" y="606"/>
                    <a:pt x="331" y="609"/>
                    <a:pt x="363" y="609"/>
                  </a:cubicBezTo>
                  <a:cubicBezTo>
                    <a:pt x="599" y="609"/>
                    <a:pt x="726" y="481"/>
                    <a:pt x="726" y="299"/>
                  </a:cubicBezTo>
                  <a:cubicBezTo>
                    <a:pt x="726" y="250"/>
                    <a:pt x="711" y="196"/>
                    <a:pt x="683" y="148"/>
                  </a:cubicBezTo>
                  <a:cubicBezTo>
                    <a:pt x="712" y="143"/>
                    <a:pt x="755" y="141"/>
                    <a:pt x="805" y="147"/>
                  </a:cubicBezTo>
                  <a:lnTo>
                    <a:pt x="805" y="1"/>
                  </a:lnTo>
                  <a:cubicBezTo>
                    <a:pt x="789" y="0"/>
                    <a:pt x="772" y="0"/>
                    <a:pt x="754" y="0"/>
                  </a:cubicBezTo>
                  <a:lnTo>
                    <a:pt x="748" y="0"/>
                  </a:lnTo>
                  <a:lnTo>
                    <a:pt x="736" y="0"/>
                  </a:lnTo>
                  <a:cubicBezTo>
                    <a:pt x="706" y="0"/>
                    <a:pt x="677" y="2"/>
                    <a:pt x="648" y="6"/>
                  </a:cubicBezTo>
                  <a:cubicBezTo>
                    <a:pt x="610" y="11"/>
                    <a:pt x="588" y="21"/>
                    <a:pt x="568" y="39"/>
                  </a:cubicBezTo>
                  <a:cubicBezTo>
                    <a:pt x="557" y="33"/>
                    <a:pt x="531" y="23"/>
                    <a:pt x="519" y="20"/>
                  </a:cubicBezTo>
                  <a:cubicBezTo>
                    <a:pt x="491" y="15"/>
                    <a:pt x="426" y="0"/>
                    <a:pt x="375" y="0"/>
                  </a:cubicBezTo>
                  <a:cubicBezTo>
                    <a:pt x="135" y="0"/>
                    <a:pt x="0" y="148"/>
                    <a:pt x="0" y="326"/>
                  </a:cubicBezTo>
                  <a:cubicBezTo>
                    <a:pt x="0" y="430"/>
                    <a:pt x="43" y="516"/>
                    <a:pt x="125" y="562"/>
                  </a:cubicBezTo>
                  <a:cubicBezTo>
                    <a:pt x="66" y="587"/>
                    <a:pt x="24" y="646"/>
                    <a:pt x="24" y="707"/>
                  </a:cubicBezTo>
                  <a:cubicBezTo>
                    <a:pt x="24" y="778"/>
                    <a:pt x="63" y="836"/>
                    <a:pt x="115" y="860"/>
                  </a:cubicBezTo>
                  <a:cubicBezTo>
                    <a:pt x="192" y="895"/>
                    <a:pt x="315" y="874"/>
                    <a:pt x="315" y="874"/>
                  </a:cubicBezTo>
                  <a:lnTo>
                    <a:pt x="459" y="856"/>
                  </a:lnTo>
                  <a:cubicBezTo>
                    <a:pt x="554" y="844"/>
                    <a:pt x="631" y="904"/>
                    <a:pt x="633" y="976"/>
                  </a:cubicBezTo>
                  <a:cubicBezTo>
                    <a:pt x="636" y="1067"/>
                    <a:pt x="538" y="1152"/>
                    <a:pt x="381" y="1152"/>
                  </a:cubicBezTo>
                  <a:cubicBezTo>
                    <a:pt x="176" y="1152"/>
                    <a:pt x="152" y="1110"/>
                    <a:pt x="150" y="1021"/>
                  </a:cubicBezTo>
                  <a:cubicBezTo>
                    <a:pt x="149" y="1016"/>
                    <a:pt x="149" y="1004"/>
                    <a:pt x="149" y="999"/>
                  </a:cubicBezTo>
                  <a:lnTo>
                    <a:pt x="13" y="999"/>
                  </a:lnTo>
                  <a:cubicBezTo>
                    <a:pt x="13" y="999"/>
                    <a:pt x="14" y="1031"/>
                    <a:pt x="15" y="1048"/>
                  </a:cubicBezTo>
                  <a:cubicBezTo>
                    <a:pt x="20" y="1210"/>
                    <a:pt x="149" y="1290"/>
                    <a:pt x="369" y="1283"/>
                  </a:cubicBezTo>
                  <a:cubicBezTo>
                    <a:pt x="638" y="1275"/>
                    <a:pt x="816" y="1126"/>
                    <a:pt x="811" y="947"/>
                  </a:cubicBezTo>
                  <a:cubicBezTo>
                    <a:pt x="806" y="790"/>
                    <a:pt x="684" y="708"/>
                    <a:pt x="501" y="71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60324151-AF46-311F-B23C-410A4C1FA9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8576" y="852488"/>
              <a:ext cx="69850" cy="142875"/>
            </a:xfrm>
            <a:custGeom>
              <a:avLst/>
              <a:gdLst>
                <a:gd name="T0" fmla="*/ 355 w 426"/>
                <a:gd name="T1" fmla="*/ 1 h 870"/>
                <a:gd name="T2" fmla="*/ 355 w 426"/>
                <a:gd name="T3" fmla="*/ 1 h 870"/>
                <a:gd name="T4" fmla="*/ 263 w 426"/>
                <a:gd name="T5" fmla="*/ 7 h 870"/>
                <a:gd name="T6" fmla="*/ 125 w 426"/>
                <a:gd name="T7" fmla="*/ 54 h 870"/>
                <a:gd name="T8" fmla="*/ 21 w 426"/>
                <a:gd name="T9" fmla="*/ 182 h 870"/>
                <a:gd name="T10" fmla="*/ 0 w 426"/>
                <a:gd name="T11" fmla="*/ 306 h 870"/>
                <a:gd name="T12" fmla="*/ 0 w 426"/>
                <a:gd name="T13" fmla="*/ 870 h 870"/>
                <a:gd name="T14" fmla="*/ 160 w 426"/>
                <a:gd name="T15" fmla="*/ 870 h 870"/>
                <a:gd name="T16" fmla="*/ 160 w 426"/>
                <a:gd name="T17" fmla="*/ 314 h 870"/>
                <a:gd name="T18" fmla="*/ 354 w 426"/>
                <a:gd name="T19" fmla="*/ 151 h 870"/>
                <a:gd name="T20" fmla="*/ 426 w 426"/>
                <a:gd name="T21" fmla="*/ 153 h 870"/>
                <a:gd name="T22" fmla="*/ 426 w 426"/>
                <a:gd name="T23" fmla="*/ 2 h 870"/>
                <a:gd name="T24" fmla="*/ 355 w 426"/>
                <a:gd name="T25" fmla="*/ 1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6" h="870">
                  <a:moveTo>
                    <a:pt x="355" y="1"/>
                  </a:moveTo>
                  <a:lnTo>
                    <a:pt x="355" y="1"/>
                  </a:lnTo>
                  <a:cubicBezTo>
                    <a:pt x="323" y="1"/>
                    <a:pt x="293" y="3"/>
                    <a:pt x="263" y="7"/>
                  </a:cubicBezTo>
                  <a:cubicBezTo>
                    <a:pt x="203" y="15"/>
                    <a:pt x="158" y="31"/>
                    <a:pt x="125" y="54"/>
                  </a:cubicBezTo>
                  <a:cubicBezTo>
                    <a:pt x="76" y="85"/>
                    <a:pt x="40" y="128"/>
                    <a:pt x="21" y="182"/>
                  </a:cubicBezTo>
                  <a:cubicBezTo>
                    <a:pt x="7" y="218"/>
                    <a:pt x="0" y="260"/>
                    <a:pt x="0" y="306"/>
                  </a:cubicBezTo>
                  <a:lnTo>
                    <a:pt x="0" y="870"/>
                  </a:lnTo>
                  <a:lnTo>
                    <a:pt x="160" y="870"/>
                  </a:lnTo>
                  <a:lnTo>
                    <a:pt x="160" y="314"/>
                  </a:lnTo>
                  <a:cubicBezTo>
                    <a:pt x="160" y="196"/>
                    <a:pt x="215" y="151"/>
                    <a:pt x="354" y="151"/>
                  </a:cubicBezTo>
                  <a:cubicBezTo>
                    <a:pt x="354" y="151"/>
                    <a:pt x="393" y="149"/>
                    <a:pt x="426" y="153"/>
                  </a:cubicBezTo>
                  <a:lnTo>
                    <a:pt x="426" y="2"/>
                  </a:lnTo>
                  <a:cubicBezTo>
                    <a:pt x="401" y="0"/>
                    <a:pt x="355" y="1"/>
                    <a:pt x="355" y="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BE2466F4-3A44-E9E6-C276-0E82D93201B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57288" y="811213"/>
              <a:ext cx="112713" cy="185738"/>
            </a:xfrm>
            <a:custGeom>
              <a:avLst/>
              <a:gdLst>
                <a:gd name="T0" fmla="*/ 499 w 686"/>
                <a:gd name="T1" fmla="*/ 440 h 1129"/>
                <a:gd name="T2" fmla="*/ 499 w 686"/>
                <a:gd name="T3" fmla="*/ 440 h 1129"/>
                <a:gd name="T4" fmla="*/ 514 w 686"/>
                <a:gd name="T5" fmla="*/ 462 h 1129"/>
                <a:gd name="T6" fmla="*/ 532 w 686"/>
                <a:gd name="T7" fmla="*/ 551 h 1129"/>
                <a:gd name="T8" fmla="*/ 532 w 686"/>
                <a:gd name="T9" fmla="*/ 826 h 1129"/>
                <a:gd name="T10" fmla="*/ 343 w 686"/>
                <a:gd name="T11" fmla="*/ 984 h 1129"/>
                <a:gd name="T12" fmla="*/ 155 w 686"/>
                <a:gd name="T13" fmla="*/ 826 h 1129"/>
                <a:gd name="T14" fmla="*/ 155 w 686"/>
                <a:gd name="T15" fmla="*/ 551 h 1129"/>
                <a:gd name="T16" fmla="*/ 186 w 686"/>
                <a:gd name="T17" fmla="*/ 440 h 1129"/>
                <a:gd name="T18" fmla="*/ 499 w 686"/>
                <a:gd name="T19" fmla="*/ 440 h 1129"/>
                <a:gd name="T20" fmla="*/ 499 w 686"/>
                <a:gd name="T21" fmla="*/ 440 h 1129"/>
                <a:gd name="T22" fmla="*/ 514 w 686"/>
                <a:gd name="T23" fmla="*/ 0 h 1129"/>
                <a:gd name="T24" fmla="*/ 514 w 686"/>
                <a:gd name="T25" fmla="*/ 0 h 1129"/>
                <a:gd name="T26" fmla="*/ 514 w 686"/>
                <a:gd name="T27" fmla="*/ 274 h 1129"/>
                <a:gd name="T28" fmla="*/ 342 w 686"/>
                <a:gd name="T29" fmla="*/ 248 h 1129"/>
                <a:gd name="T30" fmla="*/ 0 w 686"/>
                <a:gd name="T31" fmla="*/ 543 h 1129"/>
                <a:gd name="T32" fmla="*/ 0 w 686"/>
                <a:gd name="T33" fmla="*/ 855 h 1129"/>
                <a:gd name="T34" fmla="*/ 74 w 686"/>
                <a:gd name="T35" fmla="*/ 1040 h 1129"/>
                <a:gd name="T36" fmla="*/ 353 w 686"/>
                <a:gd name="T37" fmla="*/ 1129 h 1129"/>
                <a:gd name="T38" fmla="*/ 686 w 686"/>
                <a:gd name="T39" fmla="*/ 835 h 1129"/>
                <a:gd name="T40" fmla="*/ 686 w 686"/>
                <a:gd name="T41" fmla="*/ 0 h 1129"/>
                <a:gd name="T42" fmla="*/ 514 w 686"/>
                <a:gd name="T43" fmla="*/ 0 h 1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86" h="1129">
                  <a:moveTo>
                    <a:pt x="499" y="440"/>
                  </a:moveTo>
                  <a:lnTo>
                    <a:pt x="499" y="440"/>
                  </a:lnTo>
                  <a:cubicBezTo>
                    <a:pt x="505" y="447"/>
                    <a:pt x="510" y="454"/>
                    <a:pt x="514" y="462"/>
                  </a:cubicBezTo>
                  <a:cubicBezTo>
                    <a:pt x="526" y="485"/>
                    <a:pt x="532" y="514"/>
                    <a:pt x="532" y="551"/>
                  </a:cubicBezTo>
                  <a:lnTo>
                    <a:pt x="532" y="826"/>
                  </a:lnTo>
                  <a:cubicBezTo>
                    <a:pt x="532" y="939"/>
                    <a:pt x="480" y="984"/>
                    <a:pt x="343" y="984"/>
                  </a:cubicBezTo>
                  <a:cubicBezTo>
                    <a:pt x="206" y="984"/>
                    <a:pt x="159" y="937"/>
                    <a:pt x="155" y="826"/>
                  </a:cubicBezTo>
                  <a:cubicBezTo>
                    <a:pt x="150" y="704"/>
                    <a:pt x="152" y="605"/>
                    <a:pt x="155" y="551"/>
                  </a:cubicBezTo>
                  <a:cubicBezTo>
                    <a:pt x="157" y="502"/>
                    <a:pt x="164" y="466"/>
                    <a:pt x="186" y="440"/>
                  </a:cubicBezTo>
                  <a:cubicBezTo>
                    <a:pt x="236" y="381"/>
                    <a:pt x="430" y="371"/>
                    <a:pt x="499" y="440"/>
                  </a:cubicBezTo>
                  <a:lnTo>
                    <a:pt x="499" y="440"/>
                  </a:lnTo>
                  <a:close/>
                  <a:moveTo>
                    <a:pt x="514" y="0"/>
                  </a:moveTo>
                  <a:lnTo>
                    <a:pt x="514" y="0"/>
                  </a:lnTo>
                  <a:lnTo>
                    <a:pt x="514" y="274"/>
                  </a:lnTo>
                  <a:cubicBezTo>
                    <a:pt x="463" y="254"/>
                    <a:pt x="406" y="248"/>
                    <a:pt x="342" y="248"/>
                  </a:cubicBezTo>
                  <a:cubicBezTo>
                    <a:pt x="214" y="248"/>
                    <a:pt x="0" y="286"/>
                    <a:pt x="0" y="543"/>
                  </a:cubicBezTo>
                  <a:cubicBezTo>
                    <a:pt x="0" y="543"/>
                    <a:pt x="0" y="852"/>
                    <a:pt x="0" y="855"/>
                  </a:cubicBezTo>
                  <a:cubicBezTo>
                    <a:pt x="0" y="926"/>
                    <a:pt x="31" y="997"/>
                    <a:pt x="74" y="1040"/>
                  </a:cubicBezTo>
                  <a:cubicBezTo>
                    <a:pt x="122" y="1088"/>
                    <a:pt x="192" y="1129"/>
                    <a:pt x="353" y="1129"/>
                  </a:cubicBezTo>
                  <a:cubicBezTo>
                    <a:pt x="515" y="1129"/>
                    <a:pt x="686" y="1060"/>
                    <a:pt x="686" y="835"/>
                  </a:cubicBezTo>
                  <a:cubicBezTo>
                    <a:pt x="686" y="829"/>
                    <a:pt x="686" y="0"/>
                    <a:pt x="686" y="0"/>
                  </a:cubicBezTo>
                  <a:lnTo>
                    <a:pt x="514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B46B731E-6376-EFDE-3765-8592679FBAE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30263" y="811213"/>
              <a:ext cx="234950" cy="184150"/>
            </a:xfrm>
            <a:custGeom>
              <a:avLst/>
              <a:gdLst>
                <a:gd name="T0" fmla="*/ 512 w 1431"/>
                <a:gd name="T1" fmla="*/ 483 h 1118"/>
                <a:gd name="T2" fmla="*/ 512 w 1431"/>
                <a:gd name="T3" fmla="*/ 483 h 1118"/>
                <a:gd name="T4" fmla="*/ 594 w 1431"/>
                <a:gd name="T5" fmla="*/ 321 h 1118"/>
                <a:gd name="T6" fmla="*/ 796 w 1431"/>
                <a:gd name="T7" fmla="*/ 152 h 1118"/>
                <a:gd name="T8" fmla="*/ 842 w 1431"/>
                <a:gd name="T9" fmla="*/ 152 h 1118"/>
                <a:gd name="T10" fmla="*/ 842 w 1431"/>
                <a:gd name="T11" fmla="*/ 483 h 1118"/>
                <a:gd name="T12" fmla="*/ 512 w 1431"/>
                <a:gd name="T13" fmla="*/ 483 h 1118"/>
                <a:gd name="T14" fmla="*/ 512 w 1431"/>
                <a:gd name="T15" fmla="*/ 483 h 1118"/>
                <a:gd name="T16" fmla="*/ 1189 w 1431"/>
                <a:gd name="T17" fmla="*/ 964 h 1118"/>
                <a:gd name="T18" fmla="*/ 1189 w 1431"/>
                <a:gd name="T19" fmla="*/ 964 h 1118"/>
                <a:gd name="T20" fmla="*/ 1017 w 1431"/>
                <a:gd name="T21" fmla="*/ 829 h 1118"/>
                <a:gd name="T22" fmla="*/ 1017 w 1431"/>
                <a:gd name="T23" fmla="*/ 631 h 1118"/>
                <a:gd name="T24" fmla="*/ 1403 w 1431"/>
                <a:gd name="T25" fmla="*/ 631 h 1118"/>
                <a:gd name="T26" fmla="*/ 1403 w 1431"/>
                <a:gd name="T27" fmla="*/ 483 h 1118"/>
                <a:gd name="T28" fmla="*/ 1017 w 1431"/>
                <a:gd name="T29" fmla="*/ 483 h 1118"/>
                <a:gd name="T30" fmla="*/ 1017 w 1431"/>
                <a:gd name="T31" fmla="*/ 151 h 1118"/>
                <a:gd name="T32" fmla="*/ 1403 w 1431"/>
                <a:gd name="T33" fmla="*/ 151 h 1118"/>
                <a:gd name="T34" fmla="*/ 1403 w 1431"/>
                <a:gd name="T35" fmla="*/ 0 h 1118"/>
                <a:gd name="T36" fmla="*/ 803 w 1431"/>
                <a:gd name="T37" fmla="*/ 0 h 1118"/>
                <a:gd name="T38" fmla="*/ 443 w 1431"/>
                <a:gd name="T39" fmla="*/ 263 h 1118"/>
                <a:gd name="T40" fmla="*/ 0 w 1431"/>
                <a:gd name="T41" fmla="*/ 1118 h 1118"/>
                <a:gd name="T42" fmla="*/ 192 w 1431"/>
                <a:gd name="T43" fmla="*/ 1118 h 1118"/>
                <a:gd name="T44" fmla="*/ 440 w 1431"/>
                <a:gd name="T45" fmla="*/ 625 h 1118"/>
                <a:gd name="T46" fmla="*/ 842 w 1431"/>
                <a:gd name="T47" fmla="*/ 625 h 1118"/>
                <a:gd name="T48" fmla="*/ 842 w 1431"/>
                <a:gd name="T49" fmla="*/ 856 h 1118"/>
                <a:gd name="T50" fmla="*/ 909 w 1431"/>
                <a:gd name="T51" fmla="*/ 1035 h 1118"/>
                <a:gd name="T52" fmla="*/ 1107 w 1431"/>
                <a:gd name="T53" fmla="*/ 1118 h 1118"/>
                <a:gd name="T54" fmla="*/ 1431 w 1431"/>
                <a:gd name="T55" fmla="*/ 1118 h 1118"/>
                <a:gd name="T56" fmla="*/ 1431 w 1431"/>
                <a:gd name="T57" fmla="*/ 964 h 1118"/>
                <a:gd name="T58" fmla="*/ 1189 w 1431"/>
                <a:gd name="T59" fmla="*/ 964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31" h="1118">
                  <a:moveTo>
                    <a:pt x="512" y="483"/>
                  </a:moveTo>
                  <a:lnTo>
                    <a:pt x="512" y="483"/>
                  </a:lnTo>
                  <a:lnTo>
                    <a:pt x="594" y="321"/>
                  </a:lnTo>
                  <a:cubicBezTo>
                    <a:pt x="654" y="201"/>
                    <a:pt x="722" y="152"/>
                    <a:pt x="796" y="152"/>
                  </a:cubicBezTo>
                  <a:lnTo>
                    <a:pt x="842" y="152"/>
                  </a:lnTo>
                  <a:lnTo>
                    <a:pt x="842" y="483"/>
                  </a:lnTo>
                  <a:lnTo>
                    <a:pt x="512" y="483"/>
                  </a:lnTo>
                  <a:lnTo>
                    <a:pt x="512" y="483"/>
                  </a:lnTo>
                  <a:close/>
                  <a:moveTo>
                    <a:pt x="1189" y="964"/>
                  </a:moveTo>
                  <a:lnTo>
                    <a:pt x="1189" y="964"/>
                  </a:lnTo>
                  <a:cubicBezTo>
                    <a:pt x="1065" y="960"/>
                    <a:pt x="1022" y="922"/>
                    <a:pt x="1017" y="829"/>
                  </a:cubicBezTo>
                  <a:lnTo>
                    <a:pt x="1017" y="631"/>
                  </a:lnTo>
                  <a:lnTo>
                    <a:pt x="1403" y="631"/>
                  </a:lnTo>
                  <a:lnTo>
                    <a:pt x="1403" y="483"/>
                  </a:lnTo>
                  <a:lnTo>
                    <a:pt x="1017" y="483"/>
                  </a:lnTo>
                  <a:lnTo>
                    <a:pt x="1017" y="151"/>
                  </a:lnTo>
                  <a:lnTo>
                    <a:pt x="1403" y="151"/>
                  </a:lnTo>
                  <a:lnTo>
                    <a:pt x="1403" y="0"/>
                  </a:lnTo>
                  <a:lnTo>
                    <a:pt x="803" y="0"/>
                  </a:lnTo>
                  <a:cubicBezTo>
                    <a:pt x="628" y="3"/>
                    <a:pt x="544" y="68"/>
                    <a:pt x="443" y="263"/>
                  </a:cubicBezTo>
                  <a:lnTo>
                    <a:pt x="0" y="1118"/>
                  </a:lnTo>
                  <a:lnTo>
                    <a:pt x="192" y="1118"/>
                  </a:lnTo>
                  <a:lnTo>
                    <a:pt x="440" y="625"/>
                  </a:lnTo>
                  <a:lnTo>
                    <a:pt x="842" y="625"/>
                  </a:lnTo>
                  <a:lnTo>
                    <a:pt x="842" y="856"/>
                  </a:lnTo>
                  <a:cubicBezTo>
                    <a:pt x="842" y="927"/>
                    <a:pt x="866" y="992"/>
                    <a:pt x="909" y="1035"/>
                  </a:cubicBezTo>
                  <a:cubicBezTo>
                    <a:pt x="957" y="1084"/>
                    <a:pt x="1036" y="1118"/>
                    <a:pt x="1107" y="1118"/>
                  </a:cubicBezTo>
                  <a:lnTo>
                    <a:pt x="1431" y="1118"/>
                  </a:lnTo>
                  <a:lnTo>
                    <a:pt x="1431" y="964"/>
                  </a:lnTo>
                  <a:lnTo>
                    <a:pt x="1189" y="9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6" name="Kombinationstegning: figur 25">
              <a:extLst>
                <a:ext uri="{FF2B5EF4-FFF2-40B4-BE49-F238E27FC236}">
                  <a16:creationId xmlns:a16="http://schemas.microsoft.com/office/drawing/2014/main" id="{0FA64D4B-A242-56F4-BC3A-890C6FC050E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36701" y="777875"/>
              <a:ext cx="252413" cy="252413"/>
            </a:xfrm>
            <a:custGeom>
              <a:avLst/>
              <a:gdLst>
                <a:gd name="connsiteX0" fmla="*/ 129802 w 252413"/>
                <a:gd name="connsiteY0" fmla="*/ 32470 h 252413"/>
                <a:gd name="connsiteX1" fmla="*/ 127677 w 252413"/>
                <a:gd name="connsiteY1" fmla="*/ 32800 h 252413"/>
                <a:gd name="connsiteX2" fmla="*/ 125389 w 252413"/>
                <a:gd name="connsiteY2" fmla="*/ 32965 h 252413"/>
                <a:gd name="connsiteX3" fmla="*/ 124409 w 252413"/>
                <a:gd name="connsiteY3" fmla="*/ 33129 h 252413"/>
                <a:gd name="connsiteX4" fmla="*/ 121467 w 252413"/>
                <a:gd name="connsiteY4" fmla="*/ 33624 h 252413"/>
                <a:gd name="connsiteX5" fmla="*/ 117055 w 252413"/>
                <a:gd name="connsiteY5" fmla="*/ 34777 h 252413"/>
                <a:gd name="connsiteX6" fmla="*/ 115421 w 252413"/>
                <a:gd name="connsiteY6" fmla="*/ 35272 h 252413"/>
                <a:gd name="connsiteX7" fmla="*/ 114440 w 252413"/>
                <a:gd name="connsiteY7" fmla="*/ 36590 h 252413"/>
                <a:gd name="connsiteX8" fmla="*/ 116075 w 252413"/>
                <a:gd name="connsiteY8" fmla="*/ 38238 h 252413"/>
                <a:gd name="connsiteX9" fmla="*/ 117382 w 252413"/>
                <a:gd name="connsiteY9" fmla="*/ 38403 h 252413"/>
                <a:gd name="connsiteX10" fmla="*/ 125389 w 252413"/>
                <a:gd name="connsiteY10" fmla="*/ 40051 h 252413"/>
                <a:gd name="connsiteX11" fmla="*/ 127677 w 252413"/>
                <a:gd name="connsiteY11" fmla="*/ 40545 h 252413"/>
                <a:gd name="connsiteX12" fmla="*/ 154315 w 252413"/>
                <a:gd name="connsiteY12" fmla="*/ 52080 h 252413"/>
                <a:gd name="connsiteX13" fmla="*/ 180625 w 252413"/>
                <a:gd name="connsiteY13" fmla="*/ 122447 h 252413"/>
                <a:gd name="connsiteX14" fmla="*/ 148268 w 252413"/>
                <a:gd name="connsiteY14" fmla="*/ 154087 h 252413"/>
                <a:gd name="connsiteX15" fmla="*/ 120814 w 252413"/>
                <a:gd name="connsiteY15" fmla="*/ 134147 h 252413"/>
                <a:gd name="connsiteX16" fmla="*/ 121141 w 252413"/>
                <a:gd name="connsiteY16" fmla="*/ 133323 h 252413"/>
                <a:gd name="connsiteX17" fmla="*/ 121304 w 252413"/>
                <a:gd name="connsiteY17" fmla="*/ 133158 h 252413"/>
                <a:gd name="connsiteX18" fmla="*/ 121467 w 252413"/>
                <a:gd name="connsiteY18" fmla="*/ 132993 h 252413"/>
                <a:gd name="connsiteX19" fmla="*/ 122121 w 252413"/>
                <a:gd name="connsiteY19" fmla="*/ 133488 h 252413"/>
                <a:gd name="connsiteX20" fmla="*/ 123102 w 252413"/>
                <a:gd name="connsiteY20" fmla="*/ 136784 h 252413"/>
                <a:gd name="connsiteX21" fmla="*/ 136992 w 252413"/>
                <a:gd name="connsiteY21" fmla="*/ 144364 h 252413"/>
                <a:gd name="connsiteX22" fmla="*/ 139280 w 252413"/>
                <a:gd name="connsiteY22" fmla="*/ 144035 h 252413"/>
                <a:gd name="connsiteX23" fmla="*/ 152517 w 252413"/>
                <a:gd name="connsiteY23" fmla="*/ 71691 h 252413"/>
                <a:gd name="connsiteX24" fmla="*/ 37306 w 252413"/>
                <a:gd name="connsiteY24" fmla="*/ 107945 h 252413"/>
                <a:gd name="connsiteX25" fmla="*/ 42863 w 252413"/>
                <a:gd name="connsiteY25" fmla="*/ 170731 h 252413"/>
                <a:gd name="connsiteX26" fmla="*/ 121631 w 252413"/>
                <a:gd name="connsiteY26" fmla="*/ 218356 h 252413"/>
                <a:gd name="connsiteX27" fmla="*/ 124736 w 252413"/>
                <a:gd name="connsiteY27" fmla="*/ 218191 h 252413"/>
                <a:gd name="connsiteX28" fmla="*/ 127024 w 252413"/>
                <a:gd name="connsiteY28" fmla="*/ 217862 h 252413"/>
                <a:gd name="connsiteX29" fmla="*/ 131109 w 252413"/>
                <a:gd name="connsiteY29" fmla="*/ 217202 h 252413"/>
                <a:gd name="connsiteX30" fmla="*/ 135521 w 252413"/>
                <a:gd name="connsiteY30" fmla="*/ 216049 h 252413"/>
                <a:gd name="connsiteX31" fmla="*/ 136992 w 252413"/>
                <a:gd name="connsiteY31" fmla="*/ 215554 h 252413"/>
                <a:gd name="connsiteX32" fmla="*/ 137973 w 252413"/>
                <a:gd name="connsiteY32" fmla="*/ 214236 h 252413"/>
                <a:gd name="connsiteX33" fmla="*/ 136339 w 252413"/>
                <a:gd name="connsiteY33" fmla="*/ 212753 h 252413"/>
                <a:gd name="connsiteX34" fmla="*/ 135031 w 252413"/>
                <a:gd name="connsiteY34" fmla="*/ 212423 h 252413"/>
                <a:gd name="connsiteX35" fmla="*/ 127187 w 252413"/>
                <a:gd name="connsiteY35" fmla="*/ 210775 h 252413"/>
                <a:gd name="connsiteX36" fmla="*/ 124899 w 252413"/>
                <a:gd name="connsiteY36" fmla="*/ 210281 h 252413"/>
                <a:gd name="connsiteX37" fmla="*/ 98098 w 252413"/>
                <a:gd name="connsiteY37" fmla="*/ 198746 h 252413"/>
                <a:gd name="connsiteX38" fmla="*/ 71788 w 252413"/>
                <a:gd name="connsiteY38" fmla="*/ 128379 h 252413"/>
                <a:gd name="connsiteX39" fmla="*/ 104145 w 252413"/>
                <a:gd name="connsiteY39" fmla="*/ 96739 h 252413"/>
                <a:gd name="connsiteX40" fmla="*/ 131763 w 252413"/>
                <a:gd name="connsiteY40" fmla="*/ 116844 h 252413"/>
                <a:gd name="connsiteX41" fmla="*/ 131109 w 252413"/>
                <a:gd name="connsiteY41" fmla="*/ 117833 h 252413"/>
                <a:gd name="connsiteX42" fmla="*/ 130455 w 252413"/>
                <a:gd name="connsiteY42" fmla="*/ 117338 h 252413"/>
                <a:gd name="connsiteX43" fmla="*/ 129312 w 252413"/>
                <a:gd name="connsiteY43" fmla="*/ 114042 h 252413"/>
                <a:gd name="connsiteX44" fmla="*/ 115584 w 252413"/>
                <a:gd name="connsiteY44" fmla="*/ 106627 h 252413"/>
                <a:gd name="connsiteX45" fmla="*/ 113133 w 252413"/>
                <a:gd name="connsiteY45" fmla="*/ 106791 h 252413"/>
                <a:gd name="connsiteX46" fmla="*/ 99896 w 252413"/>
                <a:gd name="connsiteY46" fmla="*/ 179135 h 252413"/>
                <a:gd name="connsiteX47" fmla="*/ 215270 w 252413"/>
                <a:gd name="connsiteY47" fmla="*/ 142881 h 252413"/>
                <a:gd name="connsiteX48" fmla="*/ 209551 w 252413"/>
                <a:gd name="connsiteY48" fmla="*/ 80095 h 252413"/>
                <a:gd name="connsiteX49" fmla="*/ 130782 w 252413"/>
                <a:gd name="connsiteY49" fmla="*/ 32470 h 252413"/>
                <a:gd name="connsiteX50" fmla="*/ 129802 w 252413"/>
                <a:gd name="connsiteY50" fmla="*/ 32470 h 252413"/>
                <a:gd name="connsiteX51" fmla="*/ 126125 w 252413"/>
                <a:gd name="connsiteY51" fmla="*/ 0 h 252413"/>
                <a:gd name="connsiteX52" fmla="*/ 252413 w 252413"/>
                <a:gd name="connsiteY52" fmla="*/ 126207 h 252413"/>
                <a:gd name="connsiteX53" fmla="*/ 126125 w 252413"/>
                <a:gd name="connsiteY53" fmla="*/ 252413 h 252413"/>
                <a:gd name="connsiteX54" fmla="*/ 0 w 252413"/>
                <a:gd name="connsiteY54" fmla="*/ 126207 h 252413"/>
                <a:gd name="connsiteX55" fmla="*/ 126125 w 252413"/>
                <a:gd name="connsiteY55" fmla="*/ 0 h 25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52413" h="252413">
                  <a:moveTo>
                    <a:pt x="129802" y="32470"/>
                  </a:moveTo>
                  <a:cubicBezTo>
                    <a:pt x="129148" y="32635"/>
                    <a:pt x="128331" y="32635"/>
                    <a:pt x="127677" y="32800"/>
                  </a:cubicBezTo>
                  <a:cubicBezTo>
                    <a:pt x="126860" y="32800"/>
                    <a:pt x="126207" y="32965"/>
                    <a:pt x="125389" y="32965"/>
                  </a:cubicBezTo>
                  <a:cubicBezTo>
                    <a:pt x="125063" y="33129"/>
                    <a:pt x="124736" y="33129"/>
                    <a:pt x="124409" y="33129"/>
                  </a:cubicBezTo>
                  <a:cubicBezTo>
                    <a:pt x="123428" y="33294"/>
                    <a:pt x="122448" y="33459"/>
                    <a:pt x="121467" y="33624"/>
                  </a:cubicBezTo>
                  <a:cubicBezTo>
                    <a:pt x="121304" y="33788"/>
                    <a:pt x="117382" y="34612"/>
                    <a:pt x="117055" y="34777"/>
                  </a:cubicBezTo>
                  <a:cubicBezTo>
                    <a:pt x="116728" y="34777"/>
                    <a:pt x="115584" y="35107"/>
                    <a:pt x="115421" y="35272"/>
                  </a:cubicBezTo>
                  <a:cubicBezTo>
                    <a:pt x="114931" y="35601"/>
                    <a:pt x="114440" y="36096"/>
                    <a:pt x="114440" y="36590"/>
                  </a:cubicBezTo>
                  <a:cubicBezTo>
                    <a:pt x="114440" y="37414"/>
                    <a:pt x="115094" y="37908"/>
                    <a:pt x="116075" y="38238"/>
                  </a:cubicBezTo>
                  <a:cubicBezTo>
                    <a:pt x="116075" y="38238"/>
                    <a:pt x="117055" y="38403"/>
                    <a:pt x="117382" y="38403"/>
                  </a:cubicBezTo>
                  <a:cubicBezTo>
                    <a:pt x="119180" y="38897"/>
                    <a:pt x="122775" y="39556"/>
                    <a:pt x="125389" y="40051"/>
                  </a:cubicBezTo>
                  <a:cubicBezTo>
                    <a:pt x="126207" y="40215"/>
                    <a:pt x="127024" y="40545"/>
                    <a:pt x="127677" y="40545"/>
                  </a:cubicBezTo>
                  <a:cubicBezTo>
                    <a:pt x="137156" y="42687"/>
                    <a:pt x="146307" y="46313"/>
                    <a:pt x="154315" y="52080"/>
                  </a:cubicBezTo>
                  <a:cubicBezTo>
                    <a:pt x="176213" y="67736"/>
                    <a:pt x="189287" y="94762"/>
                    <a:pt x="180625" y="122447"/>
                  </a:cubicBezTo>
                  <a:cubicBezTo>
                    <a:pt x="174579" y="142057"/>
                    <a:pt x="161015" y="151780"/>
                    <a:pt x="148268" y="154087"/>
                  </a:cubicBezTo>
                  <a:cubicBezTo>
                    <a:pt x="131926" y="157383"/>
                    <a:pt x="117055" y="148649"/>
                    <a:pt x="120814" y="134147"/>
                  </a:cubicBezTo>
                  <a:cubicBezTo>
                    <a:pt x="120814" y="133817"/>
                    <a:pt x="120977" y="133488"/>
                    <a:pt x="121141" y="133323"/>
                  </a:cubicBezTo>
                  <a:cubicBezTo>
                    <a:pt x="121141" y="133323"/>
                    <a:pt x="121141" y="133158"/>
                    <a:pt x="121304" y="133158"/>
                  </a:cubicBezTo>
                  <a:cubicBezTo>
                    <a:pt x="121304" y="132993"/>
                    <a:pt x="121467" y="132993"/>
                    <a:pt x="121467" y="132993"/>
                  </a:cubicBezTo>
                  <a:cubicBezTo>
                    <a:pt x="121794" y="132993"/>
                    <a:pt x="121958" y="133158"/>
                    <a:pt x="122121" y="133488"/>
                  </a:cubicBezTo>
                  <a:cubicBezTo>
                    <a:pt x="122121" y="133488"/>
                    <a:pt x="122611" y="135465"/>
                    <a:pt x="123102" y="136784"/>
                  </a:cubicBezTo>
                  <a:cubicBezTo>
                    <a:pt x="125880" y="142222"/>
                    <a:pt x="131273" y="144364"/>
                    <a:pt x="136992" y="144364"/>
                  </a:cubicBezTo>
                  <a:cubicBezTo>
                    <a:pt x="137809" y="144199"/>
                    <a:pt x="138463" y="144199"/>
                    <a:pt x="139280" y="144035"/>
                  </a:cubicBezTo>
                  <a:cubicBezTo>
                    <a:pt x="173435" y="139750"/>
                    <a:pt x="175723" y="93114"/>
                    <a:pt x="152517" y="71691"/>
                  </a:cubicBezTo>
                  <a:cubicBezTo>
                    <a:pt x="113460" y="35272"/>
                    <a:pt x="50216" y="56859"/>
                    <a:pt x="37306" y="107945"/>
                  </a:cubicBezTo>
                  <a:cubicBezTo>
                    <a:pt x="31750" y="125907"/>
                    <a:pt x="32567" y="147330"/>
                    <a:pt x="42863" y="170731"/>
                  </a:cubicBezTo>
                  <a:cubicBezTo>
                    <a:pt x="55609" y="199075"/>
                    <a:pt x="88130" y="220663"/>
                    <a:pt x="121631" y="218356"/>
                  </a:cubicBezTo>
                  <a:cubicBezTo>
                    <a:pt x="121958" y="218356"/>
                    <a:pt x="124082" y="218191"/>
                    <a:pt x="124736" y="218191"/>
                  </a:cubicBezTo>
                  <a:cubicBezTo>
                    <a:pt x="125553" y="218026"/>
                    <a:pt x="126370" y="217862"/>
                    <a:pt x="127024" y="217862"/>
                  </a:cubicBezTo>
                  <a:cubicBezTo>
                    <a:pt x="127351" y="217862"/>
                    <a:pt x="129965" y="217367"/>
                    <a:pt x="131109" y="217202"/>
                  </a:cubicBezTo>
                  <a:cubicBezTo>
                    <a:pt x="131109" y="217202"/>
                    <a:pt x="135195" y="216214"/>
                    <a:pt x="135521" y="216049"/>
                  </a:cubicBezTo>
                  <a:cubicBezTo>
                    <a:pt x="135848" y="216049"/>
                    <a:pt x="136829" y="215719"/>
                    <a:pt x="136992" y="215554"/>
                  </a:cubicBezTo>
                  <a:cubicBezTo>
                    <a:pt x="137483" y="215225"/>
                    <a:pt x="137973" y="214895"/>
                    <a:pt x="137973" y="214236"/>
                  </a:cubicBezTo>
                  <a:cubicBezTo>
                    <a:pt x="137973" y="213412"/>
                    <a:pt x="137319" y="212918"/>
                    <a:pt x="136339" y="212753"/>
                  </a:cubicBezTo>
                  <a:cubicBezTo>
                    <a:pt x="136339" y="212753"/>
                    <a:pt x="135521" y="212423"/>
                    <a:pt x="135031" y="212423"/>
                  </a:cubicBezTo>
                  <a:cubicBezTo>
                    <a:pt x="133234" y="212094"/>
                    <a:pt x="129638" y="211270"/>
                    <a:pt x="127187" y="210775"/>
                  </a:cubicBezTo>
                  <a:cubicBezTo>
                    <a:pt x="126207" y="210611"/>
                    <a:pt x="125553" y="210446"/>
                    <a:pt x="124899" y="210281"/>
                  </a:cubicBezTo>
                  <a:cubicBezTo>
                    <a:pt x="115421" y="208139"/>
                    <a:pt x="106269" y="204513"/>
                    <a:pt x="98098" y="198746"/>
                  </a:cubicBezTo>
                  <a:cubicBezTo>
                    <a:pt x="76200" y="183090"/>
                    <a:pt x="63127" y="156064"/>
                    <a:pt x="71788" y="128379"/>
                  </a:cubicBezTo>
                  <a:cubicBezTo>
                    <a:pt x="77998" y="108769"/>
                    <a:pt x="91398" y="99211"/>
                    <a:pt x="104145" y="96739"/>
                  </a:cubicBezTo>
                  <a:cubicBezTo>
                    <a:pt x="120487" y="93608"/>
                    <a:pt x="135521" y="102177"/>
                    <a:pt x="131763" y="116844"/>
                  </a:cubicBezTo>
                  <a:cubicBezTo>
                    <a:pt x="131599" y="117503"/>
                    <a:pt x="131273" y="117833"/>
                    <a:pt x="131109" y="117833"/>
                  </a:cubicBezTo>
                  <a:cubicBezTo>
                    <a:pt x="130782" y="117833"/>
                    <a:pt x="130455" y="117338"/>
                    <a:pt x="130455" y="117338"/>
                  </a:cubicBezTo>
                  <a:cubicBezTo>
                    <a:pt x="130455" y="117338"/>
                    <a:pt x="129965" y="115361"/>
                    <a:pt x="129312" y="114042"/>
                  </a:cubicBezTo>
                  <a:cubicBezTo>
                    <a:pt x="126533" y="108604"/>
                    <a:pt x="121141" y="106462"/>
                    <a:pt x="115584" y="106627"/>
                  </a:cubicBezTo>
                  <a:cubicBezTo>
                    <a:pt x="114767" y="106627"/>
                    <a:pt x="113950" y="106627"/>
                    <a:pt x="113133" y="106791"/>
                  </a:cubicBezTo>
                  <a:cubicBezTo>
                    <a:pt x="78978" y="111076"/>
                    <a:pt x="76854" y="157877"/>
                    <a:pt x="99896" y="179135"/>
                  </a:cubicBezTo>
                  <a:cubicBezTo>
                    <a:pt x="139117" y="215554"/>
                    <a:pt x="202360" y="194131"/>
                    <a:pt x="215270" y="142881"/>
                  </a:cubicBezTo>
                  <a:cubicBezTo>
                    <a:pt x="220663" y="124919"/>
                    <a:pt x="220009" y="103496"/>
                    <a:pt x="209551" y="80095"/>
                  </a:cubicBezTo>
                  <a:cubicBezTo>
                    <a:pt x="196967" y="51916"/>
                    <a:pt x="164447" y="30163"/>
                    <a:pt x="130782" y="32470"/>
                  </a:cubicBezTo>
                  <a:cubicBezTo>
                    <a:pt x="130455" y="32470"/>
                    <a:pt x="130129" y="32470"/>
                    <a:pt x="129802" y="32470"/>
                  </a:cubicBezTo>
                  <a:close/>
                  <a:moveTo>
                    <a:pt x="126125" y="0"/>
                  </a:moveTo>
                  <a:cubicBezTo>
                    <a:pt x="195829" y="0"/>
                    <a:pt x="252413" y="56457"/>
                    <a:pt x="252413" y="126207"/>
                  </a:cubicBezTo>
                  <a:cubicBezTo>
                    <a:pt x="252413" y="195957"/>
                    <a:pt x="195829" y="252413"/>
                    <a:pt x="126125" y="252413"/>
                  </a:cubicBezTo>
                  <a:cubicBezTo>
                    <a:pt x="56420" y="252413"/>
                    <a:pt x="0" y="195957"/>
                    <a:pt x="0" y="126207"/>
                  </a:cubicBezTo>
                  <a:cubicBezTo>
                    <a:pt x="0" y="56457"/>
                    <a:pt x="56420" y="0"/>
                    <a:pt x="126125" y="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da-DK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30C90425-B8E0-6A02-A2BE-214C67B9446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82838" y="852488"/>
              <a:ext cx="112713" cy="142875"/>
            </a:xfrm>
            <a:custGeom>
              <a:avLst/>
              <a:gdLst>
                <a:gd name="T0" fmla="*/ 666 w 686"/>
                <a:gd name="T1" fmla="*/ 176 h 871"/>
                <a:gd name="T2" fmla="*/ 666 w 686"/>
                <a:gd name="T3" fmla="*/ 176 h 871"/>
                <a:gd name="T4" fmla="*/ 647 w 686"/>
                <a:gd name="T5" fmla="*/ 136 h 871"/>
                <a:gd name="T6" fmla="*/ 647 w 686"/>
                <a:gd name="T7" fmla="*/ 136 h 871"/>
                <a:gd name="T8" fmla="*/ 346 w 686"/>
                <a:gd name="T9" fmla="*/ 0 h 871"/>
                <a:gd name="T10" fmla="*/ 253 w 686"/>
                <a:gd name="T11" fmla="*/ 7 h 871"/>
                <a:gd name="T12" fmla="*/ 120 w 686"/>
                <a:gd name="T13" fmla="*/ 52 h 871"/>
                <a:gd name="T14" fmla="*/ 37 w 686"/>
                <a:gd name="T15" fmla="*/ 136 h 871"/>
                <a:gd name="T16" fmla="*/ 38 w 686"/>
                <a:gd name="T17" fmla="*/ 136 h 871"/>
                <a:gd name="T18" fmla="*/ 19 w 686"/>
                <a:gd name="T19" fmla="*/ 175 h 871"/>
                <a:gd name="T20" fmla="*/ 0 w 686"/>
                <a:gd name="T21" fmla="*/ 295 h 871"/>
                <a:gd name="T22" fmla="*/ 0 w 686"/>
                <a:gd name="T23" fmla="*/ 871 h 871"/>
                <a:gd name="T24" fmla="*/ 154 w 686"/>
                <a:gd name="T25" fmla="*/ 871 h 871"/>
                <a:gd name="T26" fmla="*/ 154 w 686"/>
                <a:gd name="T27" fmla="*/ 303 h 871"/>
                <a:gd name="T28" fmla="*/ 327 w 686"/>
                <a:gd name="T29" fmla="*/ 145 h 871"/>
                <a:gd name="T30" fmla="*/ 338 w 686"/>
                <a:gd name="T31" fmla="*/ 145 h 871"/>
                <a:gd name="T32" fmla="*/ 498 w 686"/>
                <a:gd name="T33" fmla="*/ 191 h 871"/>
                <a:gd name="T34" fmla="*/ 501 w 686"/>
                <a:gd name="T35" fmla="*/ 194 h 871"/>
                <a:gd name="T36" fmla="*/ 504 w 686"/>
                <a:gd name="T37" fmla="*/ 199 h 871"/>
                <a:gd name="T38" fmla="*/ 530 w 686"/>
                <a:gd name="T39" fmla="*/ 275 h 871"/>
                <a:gd name="T40" fmla="*/ 531 w 686"/>
                <a:gd name="T41" fmla="*/ 303 h 871"/>
                <a:gd name="T42" fmla="*/ 531 w 686"/>
                <a:gd name="T43" fmla="*/ 871 h 871"/>
                <a:gd name="T44" fmla="*/ 686 w 686"/>
                <a:gd name="T45" fmla="*/ 871 h 871"/>
                <a:gd name="T46" fmla="*/ 686 w 686"/>
                <a:gd name="T47" fmla="*/ 295 h 871"/>
                <a:gd name="T48" fmla="*/ 666 w 686"/>
                <a:gd name="T49" fmla="*/ 176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6" h="871">
                  <a:moveTo>
                    <a:pt x="666" y="176"/>
                  </a:moveTo>
                  <a:lnTo>
                    <a:pt x="666" y="176"/>
                  </a:lnTo>
                  <a:cubicBezTo>
                    <a:pt x="661" y="162"/>
                    <a:pt x="655" y="148"/>
                    <a:pt x="647" y="136"/>
                  </a:cubicBezTo>
                  <a:lnTo>
                    <a:pt x="647" y="136"/>
                  </a:lnTo>
                  <a:cubicBezTo>
                    <a:pt x="580" y="23"/>
                    <a:pt x="440" y="1"/>
                    <a:pt x="346" y="0"/>
                  </a:cubicBezTo>
                  <a:cubicBezTo>
                    <a:pt x="306" y="0"/>
                    <a:pt x="281" y="3"/>
                    <a:pt x="253" y="7"/>
                  </a:cubicBezTo>
                  <a:cubicBezTo>
                    <a:pt x="195" y="14"/>
                    <a:pt x="151" y="30"/>
                    <a:pt x="120" y="52"/>
                  </a:cubicBezTo>
                  <a:cubicBezTo>
                    <a:pt x="85" y="74"/>
                    <a:pt x="57" y="102"/>
                    <a:pt x="37" y="136"/>
                  </a:cubicBezTo>
                  <a:lnTo>
                    <a:pt x="38" y="136"/>
                  </a:lnTo>
                  <a:cubicBezTo>
                    <a:pt x="30" y="148"/>
                    <a:pt x="24" y="161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871"/>
                  </a:lnTo>
                  <a:lnTo>
                    <a:pt x="154" y="871"/>
                  </a:lnTo>
                  <a:lnTo>
                    <a:pt x="154" y="303"/>
                  </a:lnTo>
                  <a:cubicBezTo>
                    <a:pt x="154" y="196"/>
                    <a:pt x="197" y="151"/>
                    <a:pt x="327" y="145"/>
                  </a:cubicBezTo>
                  <a:cubicBezTo>
                    <a:pt x="332" y="145"/>
                    <a:pt x="339" y="145"/>
                    <a:pt x="338" y="145"/>
                  </a:cubicBezTo>
                  <a:cubicBezTo>
                    <a:pt x="419" y="146"/>
                    <a:pt x="469" y="160"/>
                    <a:pt x="498" y="191"/>
                  </a:cubicBezTo>
                  <a:cubicBezTo>
                    <a:pt x="499" y="192"/>
                    <a:pt x="500" y="193"/>
                    <a:pt x="501" y="194"/>
                  </a:cubicBezTo>
                  <a:cubicBezTo>
                    <a:pt x="502" y="196"/>
                    <a:pt x="503" y="197"/>
                    <a:pt x="504" y="199"/>
                  </a:cubicBezTo>
                  <a:cubicBezTo>
                    <a:pt x="519" y="218"/>
                    <a:pt x="527" y="243"/>
                    <a:pt x="530" y="275"/>
                  </a:cubicBezTo>
                  <a:cubicBezTo>
                    <a:pt x="531" y="284"/>
                    <a:pt x="531" y="293"/>
                    <a:pt x="531" y="303"/>
                  </a:cubicBezTo>
                  <a:lnTo>
                    <a:pt x="531" y="871"/>
                  </a:lnTo>
                  <a:lnTo>
                    <a:pt x="686" y="871"/>
                  </a:lnTo>
                  <a:lnTo>
                    <a:pt x="686" y="295"/>
                  </a:lnTo>
                  <a:cubicBezTo>
                    <a:pt x="686" y="251"/>
                    <a:pt x="679" y="211"/>
                    <a:pt x="666" y="17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</p:grpSp>
    </p:spTree>
    <p:extLst>
      <p:ext uri="{BB962C8B-B14F-4D97-AF65-F5344CB8AC3E}">
        <p14:creationId xmlns:p14="http://schemas.microsoft.com/office/powerpoint/2010/main" val="260973642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43697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92FAA613-2912-544B-8C5A-8052A87E69EA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57701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600" err="1">
              <a:solidFill>
                <a:schemeClr val="tx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47D6D0-103E-8295-89D9-10032540A0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E6BCD-F967-E310-F398-C32E84447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4F52A-91D6-43DA-9C68-0CFF170258BB}" type="datetime1">
              <a:rPr lang="da-DK" smtClean="0"/>
              <a:t>22-09-2026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9C08A-76F1-C8FF-BB02-51F8CA06D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A7759-5896-B6F1-0C37-59C847084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375B8A8-C72F-43C8-21A3-E4DA5EE2A6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4338" y="1540510"/>
            <a:ext cx="831850" cy="41910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71A3FCE1-ADBF-CC2C-0B1B-34C37AF1AEA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46187" y="1540510"/>
            <a:ext cx="10529887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1014131A-1908-499C-25E8-082C282559A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4337" y="1958975"/>
            <a:ext cx="11361737" cy="421323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lIns="144000" tIns="90000" anchor="t" anchorCtr="0"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57DAB05B-6074-7A6E-0309-17DC9F6890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4338" y="2519363"/>
            <a:ext cx="831850" cy="41910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202BD8C8-731E-2093-C331-14CE8556CB7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46187" y="2519363"/>
            <a:ext cx="10529887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796201B8-E872-19AE-FCAA-3A72DD74FA3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4337" y="2937828"/>
            <a:ext cx="11361737" cy="421323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lIns="144000" tIns="90000" anchor="t" anchorCtr="0"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DE6F72EE-0490-F46F-58BF-788F839BF88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4338" y="3500120"/>
            <a:ext cx="831850" cy="41910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ED8270AC-0F9F-2118-89A5-4FA011AA86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46187" y="3500120"/>
            <a:ext cx="10529887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45AD80A4-7289-76F8-470C-2D27648F2DA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4337" y="3918585"/>
            <a:ext cx="11361737" cy="421323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lIns="144000" tIns="90000" anchor="t" anchorCtr="0"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0CE0D423-B333-FFB1-9833-F67B0EFB28C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14338" y="4478973"/>
            <a:ext cx="831850" cy="41910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D9EC909C-EB31-356E-B47C-67E2AB56524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46187" y="4478973"/>
            <a:ext cx="10529887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B9550632-E8D5-9674-66E2-E2EEA055280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14337" y="4897438"/>
            <a:ext cx="11361737" cy="421323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lIns="144000" tIns="90000" anchor="t" anchorCtr="0"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433FC44C-E6EF-0123-A942-4B073E4D7F6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14338" y="5457825"/>
            <a:ext cx="831850" cy="41910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18F836E2-4985-6202-6619-0FA850EBEAE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246187" y="5457825"/>
            <a:ext cx="10529887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3E261C05-6C74-FD1D-ABDF-FD57E2364FC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14337" y="5876290"/>
            <a:ext cx="11361737" cy="421323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lIns="144000" tIns="90000" anchor="t" anchorCtr="0"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Taler</a:t>
            </a:r>
          </a:p>
        </p:txBody>
      </p:sp>
    </p:spTree>
    <p:extLst>
      <p:ext uri="{BB962C8B-B14F-4D97-AF65-F5344CB8AC3E}">
        <p14:creationId xmlns:p14="http://schemas.microsoft.com/office/powerpoint/2010/main" val="41133495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Åbningsdias - centrere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7"/>
          <p:cNvSpPr/>
          <p:nvPr userDrawn="1"/>
        </p:nvSpPr>
        <p:spPr>
          <a:xfrm>
            <a:off x="0" y="4410945"/>
            <a:ext cx="12192000" cy="457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 kern="0">
              <a:solidFill>
                <a:srgbClr val="000000"/>
              </a:solidFill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29" name="Shape 8"/>
          <p:cNvSpPr/>
          <p:nvPr userDrawn="1"/>
        </p:nvSpPr>
        <p:spPr>
          <a:xfrm flipV="1">
            <a:off x="-574" y="2396853"/>
            <a:ext cx="12192575" cy="457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 kern="0">
              <a:solidFill>
                <a:srgbClr val="000000"/>
              </a:solidFill>
              <a:latin typeface="Helvetica"/>
              <a:ea typeface="Helvetica"/>
              <a:cs typeface="Helvetica"/>
              <a:sym typeface="Helvetica"/>
            </a:endParaRPr>
          </a:p>
        </p:txBody>
      </p:sp>
      <p:pic>
        <p:nvPicPr>
          <p:cNvPr id="7" name="ÆS_logo_POS_CMYK.pdf"/>
          <p:cNvPicPr/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499" y="3005188"/>
            <a:ext cx="4991916" cy="851668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Rektangel 2"/>
          <p:cNvSpPr/>
          <p:nvPr userDrawn="1"/>
        </p:nvSpPr>
        <p:spPr>
          <a:xfrm>
            <a:off x="0" y="0"/>
            <a:ext cx="12192000" cy="2442572"/>
          </a:xfrm>
          <a:prstGeom prst="rect">
            <a:avLst/>
          </a:prstGeom>
          <a:solidFill>
            <a:schemeClr val="bg2"/>
          </a:solidFill>
          <a:ln w="12700" cap="flat">
            <a:solidFill>
              <a:schemeClr val="bg2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0" y="4410945"/>
            <a:ext cx="12192000" cy="2442572"/>
          </a:xfrm>
          <a:prstGeom prst="rect">
            <a:avLst/>
          </a:prstGeom>
          <a:solidFill>
            <a:schemeClr val="bg2"/>
          </a:solidFill>
          <a:ln w="12700" cap="flat">
            <a:solidFill>
              <a:schemeClr val="bg2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25400" dist="33948" dir="2700000" rotWithShape="0">
                  <a:srgbClr val="3B3936"/>
                </a:outerShdw>
              </a:effectLst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21270159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7D6D0-103E-8295-89D9-10032540A0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E6BCD-F967-E310-F398-C32E84447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F4D5A-4651-4B9C-924F-A1DBD1BE844D}" type="datetime1">
              <a:rPr lang="da-DK" smtClean="0"/>
              <a:t>22-09-2026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9C08A-76F1-C8FF-BB02-51F8CA06D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A7759-5896-B6F1-0C37-59C847084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8B728F68-58A8-0EBB-3E16-8B45F08CFC4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/>
        <p:txBody>
          <a:bodyPr/>
          <a:lstStyle/>
          <a:p>
            <a:pPr lvl="0"/>
            <a:r>
              <a:rPr lang="da-DK"/>
              <a:t>Normal tekst (bold for mellemrubrik, forøg </a:t>
            </a:r>
            <a:r>
              <a:rPr lang="da-DK" err="1"/>
              <a:t>nivau</a:t>
            </a:r>
            <a:r>
              <a:rPr lang="da-DK"/>
              <a:t> for bullet)</a:t>
            </a:r>
          </a:p>
          <a:p>
            <a:pPr lvl="1"/>
            <a:r>
              <a:rPr lang="da-DK"/>
              <a:t>Bullet 1</a:t>
            </a:r>
          </a:p>
          <a:p>
            <a:pPr lvl="2"/>
            <a:r>
              <a:rPr lang="da-DK"/>
              <a:t>Dash til “bullet1”</a:t>
            </a:r>
          </a:p>
          <a:p>
            <a:pPr lvl="3"/>
            <a:r>
              <a:rPr lang="da-DK"/>
              <a:t>Bullet 2</a:t>
            </a:r>
          </a:p>
          <a:p>
            <a:pPr lvl="4"/>
            <a:r>
              <a:rPr lang="da-DK"/>
              <a:t>Dash til “bullet2”</a:t>
            </a:r>
          </a:p>
        </p:txBody>
      </p:sp>
    </p:spTree>
    <p:extLst>
      <p:ext uri="{BB962C8B-B14F-4D97-AF65-F5344CB8AC3E}">
        <p14:creationId xmlns:p14="http://schemas.microsoft.com/office/powerpoint/2010/main" val="17349393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7D6D0-103E-8295-89D9-10032540A0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E6BCD-F967-E310-F398-C32E84447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F4D5A-4651-4B9C-924F-A1DBD1BE844D}" type="datetime1">
              <a:rPr lang="da-DK" smtClean="0"/>
              <a:t>22-09-2026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9C08A-76F1-C8FF-BB02-51F8CA06D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A7759-5896-B6F1-0C37-59C847084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8B728F68-58A8-0EBB-3E16-8B45F08CFC4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/>
        <p:txBody>
          <a:bodyPr/>
          <a:lstStyle/>
          <a:p>
            <a:pPr lvl="0"/>
            <a:r>
              <a:rPr lang="da-DK"/>
              <a:t>Normal tekst (bold for mellemrubrik, forøg </a:t>
            </a:r>
            <a:r>
              <a:rPr lang="da-DK" err="1"/>
              <a:t>nivau</a:t>
            </a:r>
            <a:r>
              <a:rPr lang="da-DK"/>
              <a:t> for bullet)</a:t>
            </a:r>
          </a:p>
          <a:p>
            <a:pPr lvl="1"/>
            <a:r>
              <a:rPr lang="da-DK"/>
              <a:t>Bullet 1</a:t>
            </a:r>
          </a:p>
          <a:p>
            <a:pPr lvl="2"/>
            <a:r>
              <a:rPr lang="da-DK"/>
              <a:t>Dash til “bullet1”</a:t>
            </a:r>
          </a:p>
          <a:p>
            <a:pPr lvl="3"/>
            <a:r>
              <a:rPr lang="da-DK"/>
              <a:t>Bullet 2</a:t>
            </a:r>
          </a:p>
          <a:p>
            <a:pPr lvl="4"/>
            <a:r>
              <a:rPr lang="da-DK"/>
              <a:t>Dash til “bullet2”</a:t>
            </a:r>
          </a:p>
        </p:txBody>
      </p:sp>
    </p:spTree>
    <p:extLst>
      <p:ext uri="{BB962C8B-B14F-4D97-AF65-F5344CB8AC3E}">
        <p14:creationId xmlns:p14="http://schemas.microsoft.com/office/powerpoint/2010/main" val="381495948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7D6D0-103E-8295-89D9-10032540A0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E6BCD-F967-E310-F398-C32E84447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F4D5A-4651-4B9C-924F-A1DBD1BE844D}" type="datetime1">
              <a:rPr lang="da-DK" smtClean="0"/>
              <a:t>22-09-2026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9C08A-76F1-C8FF-BB02-51F8CA06D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A7759-5896-B6F1-0C37-59C847084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8B728F68-58A8-0EBB-3E16-8B45F08CFC4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/>
        <p:txBody>
          <a:bodyPr/>
          <a:lstStyle/>
          <a:p>
            <a:pPr lvl="0"/>
            <a:r>
              <a:rPr lang="da-DK"/>
              <a:t>Normal tekst (bold for mellemrubrik, forøg </a:t>
            </a:r>
            <a:r>
              <a:rPr lang="da-DK" err="1"/>
              <a:t>nivau</a:t>
            </a:r>
            <a:r>
              <a:rPr lang="da-DK"/>
              <a:t> for bullet)</a:t>
            </a:r>
          </a:p>
          <a:p>
            <a:pPr lvl="1"/>
            <a:r>
              <a:rPr lang="da-DK"/>
              <a:t>Bullet 1</a:t>
            </a:r>
          </a:p>
          <a:p>
            <a:pPr lvl="2"/>
            <a:r>
              <a:rPr lang="da-DK"/>
              <a:t>Dash til “bullet1”</a:t>
            </a:r>
          </a:p>
          <a:p>
            <a:pPr lvl="3"/>
            <a:r>
              <a:rPr lang="da-DK"/>
              <a:t>Bullet 2</a:t>
            </a:r>
          </a:p>
          <a:p>
            <a:pPr lvl="4"/>
            <a:r>
              <a:rPr lang="da-DK"/>
              <a:t>Dash til “bullet2”</a:t>
            </a:r>
          </a:p>
        </p:txBody>
      </p:sp>
    </p:spTree>
    <p:extLst>
      <p:ext uri="{BB962C8B-B14F-4D97-AF65-F5344CB8AC3E}">
        <p14:creationId xmlns:p14="http://schemas.microsoft.com/office/powerpoint/2010/main" val="246263369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7D6D0-103E-8295-89D9-10032540A0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E6BCD-F967-E310-F398-C32E84447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F4D5A-4651-4B9C-924F-A1DBD1BE844D}" type="datetime1">
              <a:rPr lang="da-DK" smtClean="0"/>
              <a:t>22-09-2026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9C08A-76F1-C8FF-BB02-51F8CA06D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A7759-5896-B6F1-0C37-59C847084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8B728F68-58A8-0EBB-3E16-8B45F08CFC4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/>
        <p:txBody>
          <a:bodyPr/>
          <a:lstStyle/>
          <a:p>
            <a:pPr lvl="0"/>
            <a:r>
              <a:rPr lang="da-DK"/>
              <a:t>Normal tekst (bold for mellemrubrik, forøg </a:t>
            </a:r>
            <a:r>
              <a:rPr lang="da-DK" err="1"/>
              <a:t>nivau</a:t>
            </a:r>
            <a:r>
              <a:rPr lang="da-DK"/>
              <a:t> for bullet)</a:t>
            </a:r>
          </a:p>
          <a:p>
            <a:pPr lvl="1"/>
            <a:r>
              <a:rPr lang="da-DK"/>
              <a:t>Bullet 1</a:t>
            </a:r>
          </a:p>
          <a:p>
            <a:pPr lvl="2"/>
            <a:r>
              <a:rPr lang="da-DK"/>
              <a:t>Dash til “bullet1”</a:t>
            </a:r>
          </a:p>
          <a:p>
            <a:pPr lvl="3"/>
            <a:r>
              <a:rPr lang="da-DK"/>
              <a:t>Bullet 2</a:t>
            </a:r>
          </a:p>
          <a:p>
            <a:pPr lvl="4"/>
            <a:r>
              <a:rPr lang="da-DK"/>
              <a:t>Dash til “bullet2”</a:t>
            </a:r>
          </a:p>
        </p:txBody>
      </p:sp>
    </p:spTree>
    <p:extLst>
      <p:ext uri="{BB962C8B-B14F-4D97-AF65-F5344CB8AC3E}">
        <p14:creationId xmlns:p14="http://schemas.microsoft.com/office/powerpoint/2010/main" val="378529218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7D6D0-103E-8295-89D9-10032540A0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E6BCD-F967-E310-F398-C32E84447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F4D5A-4651-4B9C-924F-A1DBD1BE844D}" type="datetime1">
              <a:rPr lang="da-DK" smtClean="0"/>
              <a:t>22-09-2026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9C08A-76F1-C8FF-BB02-51F8CA06D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A7759-5896-B6F1-0C37-59C847084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8B728F68-58A8-0EBB-3E16-8B45F08CFC4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/>
        <p:txBody>
          <a:bodyPr/>
          <a:lstStyle/>
          <a:p>
            <a:pPr lvl="0"/>
            <a:r>
              <a:rPr lang="da-DK"/>
              <a:t>Normal tekst (bold for mellemrubrik, forøg </a:t>
            </a:r>
            <a:r>
              <a:rPr lang="da-DK" err="1"/>
              <a:t>nivau</a:t>
            </a:r>
            <a:r>
              <a:rPr lang="da-DK"/>
              <a:t> for bullet)</a:t>
            </a:r>
          </a:p>
          <a:p>
            <a:pPr lvl="1"/>
            <a:r>
              <a:rPr lang="da-DK"/>
              <a:t>Bullet 1</a:t>
            </a:r>
          </a:p>
          <a:p>
            <a:pPr lvl="2"/>
            <a:r>
              <a:rPr lang="da-DK"/>
              <a:t>Dash til “bullet1”</a:t>
            </a:r>
          </a:p>
          <a:p>
            <a:pPr lvl="3"/>
            <a:r>
              <a:rPr lang="da-DK"/>
              <a:t>Bullet 2</a:t>
            </a:r>
          </a:p>
          <a:p>
            <a:pPr lvl="4"/>
            <a:r>
              <a:rPr lang="da-DK"/>
              <a:t>Dash til “bullet2”</a:t>
            </a:r>
          </a:p>
        </p:txBody>
      </p:sp>
    </p:spTree>
    <p:extLst>
      <p:ext uri="{BB962C8B-B14F-4D97-AF65-F5344CB8AC3E}">
        <p14:creationId xmlns:p14="http://schemas.microsoft.com/office/powerpoint/2010/main" val="335613443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7D6D0-103E-8295-89D9-10032540A0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E6BCD-F967-E310-F398-C32E84447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F4D5A-4651-4B9C-924F-A1DBD1BE844D}" type="datetime1">
              <a:rPr lang="da-DK" smtClean="0"/>
              <a:t>22-09-2026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9C08A-76F1-C8FF-BB02-51F8CA06D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A7759-5896-B6F1-0C37-59C847084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8B728F68-58A8-0EBB-3E16-8B45F08CFC4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/>
        <p:txBody>
          <a:bodyPr/>
          <a:lstStyle/>
          <a:p>
            <a:pPr lvl="0"/>
            <a:r>
              <a:rPr lang="da-DK"/>
              <a:t>Normal tekst (bold for mellemrubrik, forøg </a:t>
            </a:r>
            <a:r>
              <a:rPr lang="da-DK" err="1"/>
              <a:t>nivau</a:t>
            </a:r>
            <a:r>
              <a:rPr lang="da-DK"/>
              <a:t> for bullet)</a:t>
            </a:r>
          </a:p>
          <a:p>
            <a:pPr lvl="1"/>
            <a:r>
              <a:rPr lang="da-DK"/>
              <a:t>Bullet 1</a:t>
            </a:r>
          </a:p>
          <a:p>
            <a:pPr lvl="2"/>
            <a:r>
              <a:rPr lang="da-DK"/>
              <a:t>Dash til “bullet1”</a:t>
            </a:r>
          </a:p>
          <a:p>
            <a:pPr lvl="3"/>
            <a:r>
              <a:rPr lang="da-DK"/>
              <a:t>Bullet 2</a:t>
            </a:r>
          </a:p>
          <a:p>
            <a:pPr lvl="4"/>
            <a:r>
              <a:rPr lang="da-DK"/>
              <a:t>Dash til “bullet2”</a:t>
            </a:r>
          </a:p>
        </p:txBody>
      </p:sp>
    </p:spTree>
    <p:extLst>
      <p:ext uri="{BB962C8B-B14F-4D97-AF65-F5344CB8AC3E}">
        <p14:creationId xmlns:p14="http://schemas.microsoft.com/office/powerpoint/2010/main" val="274504638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7D6D0-103E-8295-89D9-10032540A0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E6BCD-F967-E310-F398-C32E84447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F4D5A-4651-4B9C-924F-A1DBD1BE844D}" type="datetime1">
              <a:rPr lang="da-DK" smtClean="0"/>
              <a:t>22-09-2026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9C08A-76F1-C8FF-BB02-51F8CA06D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A7759-5896-B6F1-0C37-59C847084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8B728F68-58A8-0EBB-3E16-8B45F08CFC4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/>
        <p:txBody>
          <a:bodyPr/>
          <a:lstStyle/>
          <a:p>
            <a:pPr lvl="0"/>
            <a:r>
              <a:rPr lang="da-DK"/>
              <a:t>Normal tekst (bold for mellemrubrik, forøg </a:t>
            </a:r>
            <a:r>
              <a:rPr lang="da-DK" err="1"/>
              <a:t>nivau</a:t>
            </a:r>
            <a:r>
              <a:rPr lang="da-DK"/>
              <a:t> for bullet)</a:t>
            </a:r>
          </a:p>
          <a:p>
            <a:pPr lvl="1"/>
            <a:r>
              <a:rPr lang="da-DK"/>
              <a:t>Bullet 1</a:t>
            </a:r>
          </a:p>
          <a:p>
            <a:pPr lvl="2"/>
            <a:r>
              <a:rPr lang="da-DK"/>
              <a:t>Dash til “bullet1”</a:t>
            </a:r>
          </a:p>
          <a:p>
            <a:pPr lvl="3"/>
            <a:r>
              <a:rPr lang="da-DK"/>
              <a:t>Bullet 2</a:t>
            </a:r>
          </a:p>
          <a:p>
            <a:pPr lvl="4"/>
            <a:r>
              <a:rPr lang="da-DK"/>
              <a:t>Dash til “bullet2”</a:t>
            </a:r>
          </a:p>
        </p:txBody>
      </p:sp>
    </p:spTree>
    <p:extLst>
      <p:ext uri="{BB962C8B-B14F-4D97-AF65-F5344CB8AC3E}">
        <p14:creationId xmlns:p14="http://schemas.microsoft.com/office/powerpoint/2010/main" val="247780992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7D6D0-103E-8295-89D9-10032540A0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E6BCD-F967-E310-F398-C32E84447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F4D5A-4651-4B9C-924F-A1DBD1BE844D}" type="datetime1">
              <a:rPr lang="da-DK" smtClean="0"/>
              <a:t>22-09-2026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9C08A-76F1-C8FF-BB02-51F8CA06D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A7759-5896-B6F1-0C37-59C847084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8B728F68-58A8-0EBB-3E16-8B45F08CFC4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/>
        <p:txBody>
          <a:bodyPr/>
          <a:lstStyle/>
          <a:p>
            <a:pPr lvl="0"/>
            <a:r>
              <a:rPr lang="da-DK"/>
              <a:t>Normal tekst (bold for mellemrubrik, forøg </a:t>
            </a:r>
            <a:r>
              <a:rPr lang="da-DK" err="1"/>
              <a:t>nivau</a:t>
            </a:r>
            <a:r>
              <a:rPr lang="da-DK"/>
              <a:t> for bullet)</a:t>
            </a:r>
          </a:p>
          <a:p>
            <a:pPr lvl="1"/>
            <a:r>
              <a:rPr lang="da-DK"/>
              <a:t>Bullet 1</a:t>
            </a:r>
          </a:p>
          <a:p>
            <a:pPr lvl="2"/>
            <a:r>
              <a:rPr lang="da-DK"/>
              <a:t>Dash til “bullet1”</a:t>
            </a:r>
          </a:p>
          <a:p>
            <a:pPr lvl="3"/>
            <a:r>
              <a:rPr lang="da-DK"/>
              <a:t>Bullet 2</a:t>
            </a:r>
          </a:p>
          <a:p>
            <a:pPr lvl="4"/>
            <a:r>
              <a:rPr lang="da-DK"/>
              <a:t>Dash til “bullet2”</a:t>
            </a:r>
          </a:p>
        </p:txBody>
      </p:sp>
    </p:spTree>
    <p:extLst>
      <p:ext uri="{BB962C8B-B14F-4D97-AF65-F5344CB8AC3E}">
        <p14:creationId xmlns:p14="http://schemas.microsoft.com/office/powerpoint/2010/main" val="368699890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7D6D0-103E-8295-89D9-10032540A0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E6BCD-F967-E310-F398-C32E84447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F4D5A-4651-4B9C-924F-A1DBD1BE844D}" type="datetime1">
              <a:rPr lang="da-DK" smtClean="0"/>
              <a:t>22-09-2026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9C08A-76F1-C8FF-BB02-51F8CA06D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A7759-5896-B6F1-0C37-59C847084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8B728F68-58A8-0EBB-3E16-8B45F08CFC4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/>
        <p:txBody>
          <a:bodyPr/>
          <a:lstStyle/>
          <a:p>
            <a:pPr lvl="0"/>
            <a:r>
              <a:rPr lang="da-DK"/>
              <a:t>Normal tekst (bold for mellemrubrik, forøg </a:t>
            </a:r>
            <a:r>
              <a:rPr lang="da-DK" err="1"/>
              <a:t>nivau</a:t>
            </a:r>
            <a:r>
              <a:rPr lang="da-DK"/>
              <a:t> for bullet)</a:t>
            </a:r>
          </a:p>
          <a:p>
            <a:pPr lvl="1"/>
            <a:r>
              <a:rPr lang="da-DK"/>
              <a:t>Bullet 1</a:t>
            </a:r>
          </a:p>
          <a:p>
            <a:pPr lvl="2"/>
            <a:r>
              <a:rPr lang="da-DK"/>
              <a:t>Dash til “bullet1”</a:t>
            </a:r>
          </a:p>
          <a:p>
            <a:pPr lvl="3"/>
            <a:r>
              <a:rPr lang="da-DK"/>
              <a:t>Bullet 2</a:t>
            </a:r>
          </a:p>
          <a:p>
            <a:pPr lvl="4"/>
            <a:r>
              <a:rPr lang="da-DK"/>
              <a:t>Dash til “bullet2”</a:t>
            </a:r>
          </a:p>
        </p:txBody>
      </p:sp>
    </p:spTree>
    <p:extLst>
      <p:ext uri="{BB962C8B-B14F-4D97-AF65-F5344CB8AC3E}">
        <p14:creationId xmlns:p14="http://schemas.microsoft.com/office/powerpoint/2010/main" val="286865041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7D6D0-103E-8295-89D9-10032540A0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E6BCD-F967-E310-F398-C32E84447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F4D5A-4651-4B9C-924F-A1DBD1BE844D}" type="datetime1">
              <a:rPr lang="da-DK" smtClean="0"/>
              <a:t>22-09-2026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9C08A-76F1-C8FF-BB02-51F8CA06D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A7759-5896-B6F1-0C37-59C847084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8B728F68-58A8-0EBB-3E16-8B45F08CFC4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/>
        <p:txBody>
          <a:bodyPr/>
          <a:lstStyle/>
          <a:p>
            <a:pPr lvl="0"/>
            <a:r>
              <a:rPr lang="da-DK"/>
              <a:t>Normal tekst (bold for mellemrubrik, forøg </a:t>
            </a:r>
            <a:r>
              <a:rPr lang="da-DK" err="1"/>
              <a:t>nivau</a:t>
            </a:r>
            <a:r>
              <a:rPr lang="da-DK"/>
              <a:t> for bullet)</a:t>
            </a:r>
          </a:p>
          <a:p>
            <a:pPr lvl="1"/>
            <a:r>
              <a:rPr lang="da-DK"/>
              <a:t>Bullet 1</a:t>
            </a:r>
          </a:p>
          <a:p>
            <a:pPr lvl="2"/>
            <a:r>
              <a:rPr lang="da-DK"/>
              <a:t>Dash til “bullet1”</a:t>
            </a:r>
          </a:p>
          <a:p>
            <a:pPr lvl="3"/>
            <a:r>
              <a:rPr lang="da-DK"/>
              <a:t>Bullet 2</a:t>
            </a:r>
          </a:p>
          <a:p>
            <a:pPr lvl="4"/>
            <a:r>
              <a:rPr lang="da-DK"/>
              <a:t>Dash til “bullet2”</a:t>
            </a:r>
          </a:p>
        </p:txBody>
      </p:sp>
    </p:spTree>
    <p:extLst>
      <p:ext uri="{BB962C8B-B14F-4D97-AF65-F5344CB8AC3E}">
        <p14:creationId xmlns:p14="http://schemas.microsoft.com/office/powerpoint/2010/main" val="81741187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7D6D0-103E-8295-89D9-10032540A0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E6BCD-F967-E310-F398-C32E84447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F4D5A-4651-4B9C-924F-A1DBD1BE844D}" type="datetime1">
              <a:rPr lang="da-DK" smtClean="0"/>
              <a:t>22-09-2026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9C08A-76F1-C8FF-BB02-51F8CA06D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A7759-5896-B6F1-0C37-59C847084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8B728F68-58A8-0EBB-3E16-8B45F08CFC4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/>
        <p:txBody>
          <a:bodyPr/>
          <a:lstStyle/>
          <a:p>
            <a:pPr lvl="0"/>
            <a:r>
              <a:rPr lang="da-DK"/>
              <a:t>Normal tekst (bold for mellemrubrik, forøg </a:t>
            </a:r>
            <a:r>
              <a:rPr lang="da-DK" err="1"/>
              <a:t>nivau</a:t>
            </a:r>
            <a:r>
              <a:rPr lang="da-DK"/>
              <a:t> for bullet)</a:t>
            </a:r>
          </a:p>
          <a:p>
            <a:pPr lvl="1"/>
            <a:r>
              <a:rPr lang="da-DK"/>
              <a:t>Bullet 1</a:t>
            </a:r>
          </a:p>
          <a:p>
            <a:pPr lvl="2"/>
            <a:r>
              <a:rPr lang="da-DK"/>
              <a:t>Dash til “bullet1”</a:t>
            </a:r>
          </a:p>
          <a:p>
            <a:pPr lvl="3"/>
            <a:r>
              <a:rPr lang="da-DK"/>
              <a:t>Bullet 2</a:t>
            </a:r>
          </a:p>
          <a:p>
            <a:pPr lvl="4"/>
            <a:r>
              <a:rPr lang="da-DK"/>
              <a:t>Dash til “bullet2”</a:t>
            </a:r>
          </a:p>
        </p:txBody>
      </p:sp>
    </p:spTree>
    <p:extLst>
      <p:ext uri="{BB962C8B-B14F-4D97-AF65-F5344CB8AC3E}">
        <p14:creationId xmlns:p14="http://schemas.microsoft.com/office/powerpoint/2010/main" val="238796757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7D6D0-103E-8295-89D9-10032540A0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E6BCD-F967-E310-F398-C32E84447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F4D5A-4651-4B9C-924F-A1DBD1BE844D}" type="datetime1">
              <a:rPr lang="da-DK" smtClean="0"/>
              <a:t>22-09-2026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9C08A-76F1-C8FF-BB02-51F8CA06D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A7759-5896-B6F1-0C37-59C847084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8B728F68-58A8-0EBB-3E16-8B45F08CFC4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/>
        <p:txBody>
          <a:bodyPr/>
          <a:lstStyle/>
          <a:p>
            <a:pPr lvl="0"/>
            <a:r>
              <a:rPr lang="da-DK"/>
              <a:t>Normal tekst (bold for mellemrubrik, forøg </a:t>
            </a:r>
            <a:r>
              <a:rPr lang="da-DK" err="1"/>
              <a:t>nivau</a:t>
            </a:r>
            <a:r>
              <a:rPr lang="da-DK"/>
              <a:t> for bullet)</a:t>
            </a:r>
          </a:p>
          <a:p>
            <a:pPr lvl="1"/>
            <a:r>
              <a:rPr lang="da-DK"/>
              <a:t>Bullet 1</a:t>
            </a:r>
          </a:p>
          <a:p>
            <a:pPr lvl="2"/>
            <a:r>
              <a:rPr lang="da-DK"/>
              <a:t>Dash til “bullet1”</a:t>
            </a:r>
          </a:p>
          <a:p>
            <a:pPr lvl="3"/>
            <a:r>
              <a:rPr lang="da-DK"/>
              <a:t>Bullet 2</a:t>
            </a:r>
          </a:p>
          <a:p>
            <a:pPr lvl="4"/>
            <a:r>
              <a:rPr lang="da-DK"/>
              <a:t>Dash til “bullet2”</a:t>
            </a:r>
          </a:p>
        </p:txBody>
      </p:sp>
    </p:spTree>
    <p:extLst>
      <p:ext uri="{BB962C8B-B14F-4D97-AF65-F5344CB8AC3E}">
        <p14:creationId xmlns:p14="http://schemas.microsoft.com/office/powerpoint/2010/main" val="326164553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7D6D0-103E-8295-89D9-10032540A0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E6BCD-F967-E310-F398-C32E84447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F4D5A-4651-4B9C-924F-A1DBD1BE844D}" type="datetime1">
              <a:rPr lang="da-DK" smtClean="0"/>
              <a:t>22-09-2026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9C08A-76F1-C8FF-BB02-51F8CA06D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A7759-5896-B6F1-0C37-59C847084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8B728F68-58A8-0EBB-3E16-8B45F08CFC4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/>
        <p:txBody>
          <a:bodyPr/>
          <a:lstStyle/>
          <a:p>
            <a:pPr lvl="0"/>
            <a:r>
              <a:rPr lang="da-DK"/>
              <a:t>Normal tekst (bold for mellemrubrik, forøg </a:t>
            </a:r>
            <a:r>
              <a:rPr lang="da-DK" err="1"/>
              <a:t>nivau</a:t>
            </a:r>
            <a:r>
              <a:rPr lang="da-DK"/>
              <a:t> for bullet)</a:t>
            </a:r>
          </a:p>
          <a:p>
            <a:pPr lvl="1"/>
            <a:r>
              <a:rPr lang="da-DK"/>
              <a:t>Bullet 1</a:t>
            </a:r>
          </a:p>
          <a:p>
            <a:pPr lvl="2"/>
            <a:r>
              <a:rPr lang="da-DK"/>
              <a:t>Dash til “bullet1”</a:t>
            </a:r>
          </a:p>
          <a:p>
            <a:pPr lvl="3"/>
            <a:r>
              <a:rPr lang="da-DK"/>
              <a:t>Bullet 2</a:t>
            </a:r>
          </a:p>
          <a:p>
            <a:pPr lvl="4"/>
            <a:r>
              <a:rPr lang="da-DK"/>
              <a:t>Dash til “bullet2”</a:t>
            </a:r>
          </a:p>
        </p:txBody>
      </p:sp>
    </p:spTree>
    <p:extLst>
      <p:ext uri="{BB962C8B-B14F-4D97-AF65-F5344CB8AC3E}">
        <p14:creationId xmlns:p14="http://schemas.microsoft.com/office/powerpoint/2010/main" val="150279257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7D6D0-103E-8295-89D9-10032540A0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E6BCD-F967-E310-F398-C32E84447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F4D5A-4651-4B9C-924F-A1DBD1BE844D}" type="datetime1">
              <a:rPr lang="da-DK" smtClean="0"/>
              <a:t>22-09-2026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9C08A-76F1-C8FF-BB02-51F8CA06D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A7759-5896-B6F1-0C37-59C847084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8B728F68-58A8-0EBB-3E16-8B45F08CFC4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/>
        <p:txBody>
          <a:bodyPr/>
          <a:lstStyle/>
          <a:p>
            <a:pPr lvl="0"/>
            <a:r>
              <a:rPr lang="da-DK"/>
              <a:t>Normal tekst (bold for mellemrubrik, forøg </a:t>
            </a:r>
            <a:r>
              <a:rPr lang="da-DK" err="1"/>
              <a:t>nivau</a:t>
            </a:r>
            <a:r>
              <a:rPr lang="da-DK"/>
              <a:t> for bullet)</a:t>
            </a:r>
          </a:p>
          <a:p>
            <a:pPr lvl="1"/>
            <a:r>
              <a:rPr lang="da-DK"/>
              <a:t>Bullet 1</a:t>
            </a:r>
          </a:p>
          <a:p>
            <a:pPr lvl="2"/>
            <a:r>
              <a:rPr lang="da-DK"/>
              <a:t>Dash til “bullet1”</a:t>
            </a:r>
          </a:p>
          <a:p>
            <a:pPr lvl="3"/>
            <a:r>
              <a:rPr lang="da-DK"/>
              <a:t>Bullet 2</a:t>
            </a:r>
          </a:p>
          <a:p>
            <a:pPr lvl="4"/>
            <a:r>
              <a:rPr lang="da-DK"/>
              <a:t>Dash til “bullet2”</a:t>
            </a:r>
          </a:p>
        </p:txBody>
      </p:sp>
    </p:spTree>
    <p:extLst>
      <p:ext uri="{BB962C8B-B14F-4D97-AF65-F5344CB8AC3E}">
        <p14:creationId xmlns:p14="http://schemas.microsoft.com/office/powerpoint/2010/main" val="17473926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7D6D0-103E-8295-89D9-10032540A0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E6BCD-F967-E310-F398-C32E84447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F4D5A-4651-4B9C-924F-A1DBD1BE844D}" type="datetime1">
              <a:rPr lang="da-DK" smtClean="0"/>
              <a:t>22-09-2026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9C08A-76F1-C8FF-BB02-51F8CA06D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A7759-5896-B6F1-0C37-59C847084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8B728F68-58A8-0EBB-3E16-8B45F08CFC4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/>
        <p:txBody>
          <a:bodyPr/>
          <a:lstStyle/>
          <a:p>
            <a:pPr lvl="0"/>
            <a:r>
              <a:rPr lang="da-DK"/>
              <a:t>Normal tekst (bold for mellemrubrik, forøg </a:t>
            </a:r>
            <a:r>
              <a:rPr lang="da-DK" err="1"/>
              <a:t>nivau</a:t>
            </a:r>
            <a:r>
              <a:rPr lang="da-DK"/>
              <a:t> for bullet)</a:t>
            </a:r>
          </a:p>
          <a:p>
            <a:pPr lvl="1"/>
            <a:r>
              <a:rPr lang="da-DK"/>
              <a:t>Bullet 1</a:t>
            </a:r>
          </a:p>
          <a:p>
            <a:pPr lvl="2"/>
            <a:r>
              <a:rPr lang="da-DK"/>
              <a:t>Dash til “bullet1”</a:t>
            </a:r>
          </a:p>
          <a:p>
            <a:pPr lvl="3"/>
            <a:r>
              <a:rPr lang="da-DK"/>
              <a:t>Bullet 2</a:t>
            </a:r>
          </a:p>
          <a:p>
            <a:pPr lvl="4"/>
            <a:r>
              <a:rPr lang="da-DK"/>
              <a:t>Dash til “bullet2”</a:t>
            </a:r>
          </a:p>
        </p:txBody>
      </p:sp>
    </p:spTree>
    <p:extLst>
      <p:ext uri="{BB962C8B-B14F-4D97-AF65-F5344CB8AC3E}">
        <p14:creationId xmlns:p14="http://schemas.microsoft.com/office/powerpoint/2010/main" val="379018517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7D6D0-103E-8295-89D9-10032540A0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E6BCD-F967-E310-F398-C32E84447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F4D5A-4651-4B9C-924F-A1DBD1BE844D}" type="datetime1">
              <a:rPr lang="da-DK" smtClean="0"/>
              <a:t>22-09-2026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9C08A-76F1-C8FF-BB02-51F8CA06D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A7759-5896-B6F1-0C37-59C847084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8B728F68-58A8-0EBB-3E16-8B45F08CFC4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/>
        <p:txBody>
          <a:bodyPr/>
          <a:lstStyle/>
          <a:p>
            <a:pPr lvl="0"/>
            <a:r>
              <a:rPr lang="da-DK"/>
              <a:t>Normal tekst (bold for mellemrubrik, forøg </a:t>
            </a:r>
            <a:r>
              <a:rPr lang="da-DK" err="1"/>
              <a:t>nivau</a:t>
            </a:r>
            <a:r>
              <a:rPr lang="da-DK"/>
              <a:t> for bullet)</a:t>
            </a:r>
          </a:p>
          <a:p>
            <a:pPr lvl="1"/>
            <a:r>
              <a:rPr lang="da-DK"/>
              <a:t>Bullet 1</a:t>
            </a:r>
          </a:p>
          <a:p>
            <a:pPr lvl="2"/>
            <a:r>
              <a:rPr lang="da-DK"/>
              <a:t>Dash til “bullet1”</a:t>
            </a:r>
          </a:p>
          <a:p>
            <a:pPr lvl="3"/>
            <a:r>
              <a:rPr lang="da-DK"/>
              <a:t>Bullet 2</a:t>
            </a:r>
          </a:p>
          <a:p>
            <a:pPr lvl="4"/>
            <a:r>
              <a:rPr lang="da-DK"/>
              <a:t>Dash til “bullet2”</a:t>
            </a:r>
          </a:p>
        </p:txBody>
      </p:sp>
    </p:spTree>
    <p:extLst>
      <p:ext uri="{BB962C8B-B14F-4D97-AF65-F5344CB8AC3E}">
        <p14:creationId xmlns:p14="http://schemas.microsoft.com/office/powerpoint/2010/main" val="29313997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7D6D0-103E-8295-89D9-10032540A0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E6BCD-F967-E310-F398-C32E84447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F4D5A-4651-4B9C-924F-A1DBD1BE844D}" type="datetime1">
              <a:rPr lang="da-DK" smtClean="0"/>
              <a:t>22-09-2026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9C08A-76F1-C8FF-BB02-51F8CA06D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A7759-5896-B6F1-0C37-59C847084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8B728F68-58A8-0EBB-3E16-8B45F08CFC4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/>
        <p:txBody>
          <a:bodyPr/>
          <a:lstStyle/>
          <a:p>
            <a:pPr lvl="0"/>
            <a:r>
              <a:rPr lang="da-DK"/>
              <a:t>Normal tekst (bold for mellemrubrik, forøg </a:t>
            </a:r>
            <a:r>
              <a:rPr lang="da-DK" err="1"/>
              <a:t>nivau</a:t>
            </a:r>
            <a:r>
              <a:rPr lang="da-DK"/>
              <a:t> for bullet)</a:t>
            </a:r>
          </a:p>
          <a:p>
            <a:pPr lvl="1"/>
            <a:r>
              <a:rPr lang="da-DK"/>
              <a:t>Bullet 1</a:t>
            </a:r>
          </a:p>
          <a:p>
            <a:pPr lvl="2"/>
            <a:r>
              <a:rPr lang="da-DK"/>
              <a:t>Dash til “bullet1”</a:t>
            </a:r>
          </a:p>
          <a:p>
            <a:pPr lvl="3"/>
            <a:r>
              <a:rPr lang="da-DK"/>
              <a:t>Bullet 2</a:t>
            </a:r>
          </a:p>
          <a:p>
            <a:pPr lvl="4"/>
            <a:r>
              <a:rPr lang="da-DK"/>
              <a:t>Dash til “bullet2”</a:t>
            </a:r>
          </a:p>
        </p:txBody>
      </p:sp>
    </p:spTree>
    <p:extLst>
      <p:ext uri="{BB962C8B-B14F-4D97-AF65-F5344CB8AC3E}">
        <p14:creationId xmlns:p14="http://schemas.microsoft.com/office/powerpoint/2010/main" val="308914629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2FAA613-2912-544B-8C5A-8052A87E69EA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57701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47D6D0-103E-8295-89D9-10032540A0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E6BCD-F967-E310-F398-C32E84447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9D3B9-83C9-4FF9-82E3-3F433A67E736}" type="datetime1">
              <a:rPr lang="da-DK" smtClean="0"/>
              <a:t>22-09-2026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9C08A-76F1-C8FF-BB02-51F8CA06D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A7759-5896-B6F1-0C37-59C847084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375B8A8-C72F-43C8-21A3-E4DA5EE2A6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4338" y="1538288"/>
            <a:ext cx="831850" cy="41910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71A3FCE1-ADBF-CC2C-0B1B-34C37AF1AEA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46188" y="1538288"/>
            <a:ext cx="4710112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1014131A-1908-499C-25E8-082C282559A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4338" y="1956753"/>
            <a:ext cx="5541962" cy="421323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lIns="144000" tIns="86400" anchor="t" anchorCtr="0"/>
          <a:lstStyle>
            <a:lvl1pPr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2A7BC332-2FA7-F1A3-09E3-C341D87456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32525" y="1538288"/>
            <a:ext cx="831850" cy="41910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42AF2EC7-B01A-38A9-8C46-D34E8D9D867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64375" y="1538288"/>
            <a:ext cx="4710112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696D7500-DA7D-A834-AF45-1DB4737C8A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32525" y="1956753"/>
            <a:ext cx="5541962" cy="421323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lIns="144000" tIns="86400" anchor="t" anchorCtr="0"/>
          <a:lstStyle>
            <a:lvl1pPr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CD198459-CA3D-F1B9-857A-FE2CBFD17E9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4338" y="2517775"/>
            <a:ext cx="831850" cy="41910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552CA2D2-3D50-84DB-50BF-020B1295E05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46188" y="2517775"/>
            <a:ext cx="4710112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81C2CE5B-E309-F041-C31C-98F18DA2E6D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4338" y="2936240"/>
            <a:ext cx="5541962" cy="421323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lIns="144000" tIns="86400" anchor="t" anchorCtr="0"/>
          <a:lstStyle>
            <a:lvl1pPr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A913D01E-430B-9F11-9C5A-55450E37BE1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32525" y="2517775"/>
            <a:ext cx="831850" cy="41910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5333B725-90CA-25E3-32F5-0EECCDA6FB7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064375" y="2517775"/>
            <a:ext cx="4710112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C1B2ED87-62C7-4F16-6B8A-03759F72F44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32525" y="2936240"/>
            <a:ext cx="5541962" cy="421323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lIns="144000" tIns="86400" anchor="t" anchorCtr="0"/>
          <a:lstStyle>
            <a:lvl1pPr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05B34670-3E45-AE0B-5342-CA165683CD1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14338" y="3498850"/>
            <a:ext cx="831850" cy="41910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4213B1FA-7DEF-F70C-FCBA-E74F51E9AB2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246188" y="3498850"/>
            <a:ext cx="4710112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72CA03C1-E0FE-0E41-9C6D-21E2FF617A1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14338" y="3917315"/>
            <a:ext cx="5541962" cy="421323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lIns="144000" tIns="86400" anchor="t" anchorCtr="0"/>
          <a:lstStyle>
            <a:lvl1pPr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40" name="Text Placeholder 10">
            <a:extLst>
              <a:ext uri="{FF2B5EF4-FFF2-40B4-BE49-F238E27FC236}">
                <a16:creationId xmlns:a16="http://schemas.microsoft.com/office/drawing/2014/main" id="{AAED3781-A0B6-CE6C-7DC3-3F2D7F549C8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32525" y="3498850"/>
            <a:ext cx="831850" cy="41910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</a:p>
        </p:txBody>
      </p:sp>
      <p:sp>
        <p:nvSpPr>
          <p:cNvPr id="41" name="Text Placeholder 10">
            <a:extLst>
              <a:ext uri="{FF2B5EF4-FFF2-40B4-BE49-F238E27FC236}">
                <a16:creationId xmlns:a16="http://schemas.microsoft.com/office/drawing/2014/main" id="{1EEE46EE-855C-5EE3-E945-D3B737984F3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064375" y="3498850"/>
            <a:ext cx="4710112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42" name="Text Placeholder 10">
            <a:extLst>
              <a:ext uri="{FF2B5EF4-FFF2-40B4-BE49-F238E27FC236}">
                <a16:creationId xmlns:a16="http://schemas.microsoft.com/office/drawing/2014/main" id="{C28B688E-4DE7-8342-DF5C-95265A69B45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32525" y="3917315"/>
            <a:ext cx="5541962" cy="421323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lIns="144000" tIns="86400" anchor="t" anchorCtr="0"/>
          <a:lstStyle>
            <a:lvl1pPr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43" name="Text Placeholder 10">
            <a:extLst>
              <a:ext uri="{FF2B5EF4-FFF2-40B4-BE49-F238E27FC236}">
                <a16:creationId xmlns:a16="http://schemas.microsoft.com/office/drawing/2014/main" id="{A4837B86-41C8-AB5C-2675-FBD75158BA5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14338" y="4478338"/>
            <a:ext cx="831850" cy="41910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</a:p>
        </p:txBody>
      </p:sp>
      <p:sp>
        <p:nvSpPr>
          <p:cNvPr id="44" name="Text Placeholder 10">
            <a:extLst>
              <a:ext uri="{FF2B5EF4-FFF2-40B4-BE49-F238E27FC236}">
                <a16:creationId xmlns:a16="http://schemas.microsoft.com/office/drawing/2014/main" id="{AAF3AAF7-0DAB-24EA-7626-ADAABC4F6EE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246188" y="4478338"/>
            <a:ext cx="4710112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45" name="Text Placeholder 10">
            <a:extLst>
              <a:ext uri="{FF2B5EF4-FFF2-40B4-BE49-F238E27FC236}">
                <a16:creationId xmlns:a16="http://schemas.microsoft.com/office/drawing/2014/main" id="{ACE17940-A783-9C4D-1E41-D345143F94C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14338" y="4896803"/>
            <a:ext cx="5541962" cy="421323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lIns="144000" tIns="86400" anchor="t" anchorCtr="0"/>
          <a:lstStyle>
            <a:lvl1pPr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46" name="Text Placeholder 10">
            <a:extLst>
              <a:ext uri="{FF2B5EF4-FFF2-40B4-BE49-F238E27FC236}">
                <a16:creationId xmlns:a16="http://schemas.microsoft.com/office/drawing/2014/main" id="{79F90DB9-40F3-A4D8-3667-9046C1C323E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32525" y="4478338"/>
            <a:ext cx="831850" cy="41910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</a:p>
        </p:txBody>
      </p:sp>
      <p:sp>
        <p:nvSpPr>
          <p:cNvPr id="47" name="Text Placeholder 10">
            <a:extLst>
              <a:ext uri="{FF2B5EF4-FFF2-40B4-BE49-F238E27FC236}">
                <a16:creationId xmlns:a16="http://schemas.microsoft.com/office/drawing/2014/main" id="{5B1748D5-635C-A876-74ED-5337661C20A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064375" y="4478338"/>
            <a:ext cx="4710112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48" name="Text Placeholder 10">
            <a:extLst>
              <a:ext uri="{FF2B5EF4-FFF2-40B4-BE49-F238E27FC236}">
                <a16:creationId xmlns:a16="http://schemas.microsoft.com/office/drawing/2014/main" id="{F4671A07-6B4A-D052-BF3B-D014DA74698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232525" y="4896803"/>
            <a:ext cx="5541962" cy="421323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lIns="144000" tIns="86400" anchor="t" anchorCtr="0"/>
          <a:lstStyle>
            <a:lvl1pPr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56" name="Text Placeholder 10">
            <a:extLst>
              <a:ext uri="{FF2B5EF4-FFF2-40B4-BE49-F238E27FC236}">
                <a16:creationId xmlns:a16="http://schemas.microsoft.com/office/drawing/2014/main" id="{AA1B1338-7AB2-28B2-CE61-42AB9F6E7E4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14338" y="5457825"/>
            <a:ext cx="831850" cy="41910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</a:p>
        </p:txBody>
      </p:sp>
      <p:sp>
        <p:nvSpPr>
          <p:cNvPr id="57" name="Text Placeholder 10">
            <a:extLst>
              <a:ext uri="{FF2B5EF4-FFF2-40B4-BE49-F238E27FC236}">
                <a16:creationId xmlns:a16="http://schemas.microsoft.com/office/drawing/2014/main" id="{CBC3BA55-9CAE-931A-CA5F-B8556887571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246188" y="5457825"/>
            <a:ext cx="4710112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58" name="Text Placeholder 10">
            <a:extLst>
              <a:ext uri="{FF2B5EF4-FFF2-40B4-BE49-F238E27FC236}">
                <a16:creationId xmlns:a16="http://schemas.microsoft.com/office/drawing/2014/main" id="{CB3C9DA4-E7D8-7A16-640E-32690CDB0991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14338" y="5876290"/>
            <a:ext cx="5541962" cy="421323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lIns="144000" tIns="86400" anchor="t" anchorCtr="0"/>
          <a:lstStyle>
            <a:lvl1pPr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Taler</a:t>
            </a:r>
          </a:p>
        </p:txBody>
      </p:sp>
      <p:sp>
        <p:nvSpPr>
          <p:cNvPr id="59" name="Text Placeholder 10">
            <a:extLst>
              <a:ext uri="{FF2B5EF4-FFF2-40B4-BE49-F238E27FC236}">
                <a16:creationId xmlns:a16="http://schemas.microsoft.com/office/drawing/2014/main" id="{6F706B84-9AA8-DE8D-58A5-66F3DB430B8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232525" y="5457825"/>
            <a:ext cx="831850" cy="41910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44488" b="-44488"/>
            </a:stretch>
          </a:blipFill>
        </p:spPr>
        <p:txBody>
          <a:bodyPr lIns="144000" anchor="ctr"/>
          <a:lstStyle>
            <a:lvl1pPr>
              <a:defRPr>
                <a:solidFill>
                  <a:srgbClr val="AB2026"/>
                </a:solidFill>
              </a:defRPr>
            </a:lvl1pPr>
          </a:lstStyle>
          <a:p>
            <a:pPr lvl="0"/>
            <a:r>
              <a:rPr lang="da-DK"/>
              <a:t>XX:XX</a:t>
            </a:r>
          </a:p>
        </p:txBody>
      </p:sp>
      <p:sp>
        <p:nvSpPr>
          <p:cNvPr id="60" name="Text Placeholder 10">
            <a:extLst>
              <a:ext uri="{FF2B5EF4-FFF2-40B4-BE49-F238E27FC236}">
                <a16:creationId xmlns:a16="http://schemas.microsoft.com/office/drawing/2014/main" id="{8B9A91E2-2BF6-7A4D-450E-C65593E49A0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064375" y="5457825"/>
            <a:ext cx="4710112" cy="419100"/>
          </a:xfrm>
        </p:spPr>
        <p:txBody>
          <a:bodyPr lIns="144000" anchor="ctr"/>
          <a:lstStyle>
            <a:lvl1pPr>
              <a:defRPr b="0">
                <a:solidFill>
                  <a:schemeClr val="tx2"/>
                </a:solidFill>
                <a:latin typeface="IBM Plex Sans Medium" panose="020B060305020300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Indhold, emne</a:t>
            </a:r>
          </a:p>
        </p:txBody>
      </p:sp>
      <p:sp>
        <p:nvSpPr>
          <p:cNvPr id="61" name="Text Placeholder 10">
            <a:extLst>
              <a:ext uri="{FF2B5EF4-FFF2-40B4-BE49-F238E27FC236}">
                <a16:creationId xmlns:a16="http://schemas.microsoft.com/office/drawing/2014/main" id="{EE3C840A-5046-305A-D59A-A81269FDA511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232525" y="5876290"/>
            <a:ext cx="5541962" cy="421323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lIns="144000" tIns="86400" anchor="t" anchorCtr="0"/>
          <a:lstStyle>
            <a:lvl1pPr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>
                <a:solidFill>
                  <a:schemeClr val="tx2"/>
                </a:solidFill>
              </a:rPr>
              <a:t>Taler</a:t>
            </a:r>
          </a:p>
        </p:txBody>
      </p:sp>
    </p:spTree>
    <p:extLst>
      <p:ext uri="{BB962C8B-B14F-4D97-AF65-F5344CB8AC3E}">
        <p14:creationId xmlns:p14="http://schemas.microsoft.com/office/powerpoint/2010/main" val="255359254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slide 2">
    <p:bg>
      <p:bgPr>
        <a:solidFill>
          <a:srgbClr val="A4B2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749C3-084C-BACF-1975-5940175654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677989"/>
            <a:ext cx="8034338" cy="2660649"/>
          </a:xfrm>
        </p:spPr>
        <p:txBody>
          <a:bodyPr anchor="b"/>
          <a:lstStyle>
            <a:lvl1pPr>
              <a:defRPr sz="4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1423DDA-0B17-748A-78BE-08AB5CEDF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A2B88-988D-46F1-926C-C8EC226CB2C1}" type="datetime1">
              <a:rPr lang="da-DK" smtClean="0"/>
              <a:t>22-09-2026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D45AC2B-3291-2312-718D-8A98C4C40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B5BAD8DC-742C-518C-5A53-0D4108FBC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3C825B3-AB94-0172-ECAF-43161A2E67C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671753"/>
            <a:ext cx="8034338" cy="1486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179228452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slide 3">
    <p:bg>
      <p:bgPr>
        <a:solidFill>
          <a:srgbClr val="AB20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749C3-084C-BACF-1975-5940175654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677989"/>
            <a:ext cx="8034338" cy="2660649"/>
          </a:xfrm>
        </p:spPr>
        <p:txBody>
          <a:bodyPr anchor="b"/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1423DDA-0B17-748A-78BE-08AB5CEDF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7814C-EE9E-4709-8760-62D5B6D0350B}" type="datetime1">
              <a:rPr lang="da-DK" smtClean="0"/>
              <a:t>22-09-2026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D45AC2B-3291-2312-718D-8A98C4C40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B5BAD8DC-742C-518C-5A53-0D4108FBC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5201C48-4BC4-18E7-1327-7D4595164E7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671753"/>
            <a:ext cx="8034338" cy="1486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279746769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ÆS_logo_POS_CMYK.pdf">
            <a:extLst>
              <a:ext uri="{FF2B5EF4-FFF2-40B4-BE49-F238E27FC236}">
                <a16:creationId xmlns:a16="http://schemas.microsoft.com/office/drawing/2014/main" id="{8279718C-33AA-1D63-F4AE-507BFFAAA5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" r="152"/>
          <a:stretch/>
        </p:blipFill>
        <p:spPr>
          <a:xfrm>
            <a:off x="4198901" y="3001824"/>
            <a:ext cx="3794197" cy="65467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83846663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rugerdefineret layout">
    <p:bg>
      <p:bgPr>
        <a:solidFill>
          <a:srgbClr val="E0B3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>
            <a:extLst>
              <a:ext uri="{FF2B5EF4-FFF2-40B4-BE49-F238E27FC236}">
                <a16:creationId xmlns:a16="http://schemas.microsoft.com/office/drawing/2014/main" id="{E6E6FBE5-FD89-5517-7C26-F9DBB9ADF36A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477837" y="1958975"/>
            <a:ext cx="11234737" cy="2431435"/>
          </a:xfrm>
          <a:prstGeom prst="rect">
            <a:avLst/>
          </a:prstGeom>
          <a:noFill/>
          <a:ln w="12700">
            <a:miter lim="400000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4800" kern="1200">
                <a:solidFill>
                  <a:srgbClr val="192B37"/>
                </a:solidFill>
                <a:latin typeface="+mj-lt"/>
                <a:ea typeface="IBM Plex Sans" panose="020B0503050203000203" pitchFamily="34" charset="0"/>
                <a:cs typeface="+mj-cs"/>
              </a:rPr>
              <a:t>Brug ikke masterlayouts, </a:t>
            </a:r>
            <a:br>
              <a:rPr lang="da-DK" sz="4800" kern="1200">
                <a:solidFill>
                  <a:srgbClr val="192B37"/>
                </a:solidFill>
                <a:latin typeface="+mj-lt"/>
                <a:ea typeface="IBM Plex Sans" panose="020B0503050203000203" pitchFamily="34" charset="0"/>
                <a:cs typeface="+mj-cs"/>
              </a:rPr>
            </a:br>
            <a:r>
              <a:rPr lang="da-DK" sz="4800" kern="1200">
                <a:solidFill>
                  <a:srgbClr val="192B37"/>
                </a:solidFill>
                <a:latin typeface="+mj-lt"/>
                <a:ea typeface="IBM Plex Sans" panose="020B0503050203000203" pitchFamily="34" charset="0"/>
                <a:cs typeface="+mj-cs"/>
              </a:rPr>
              <a:t>der ligger efter dette</a:t>
            </a:r>
          </a:p>
          <a:p>
            <a:pPr algn="ctr"/>
            <a:endParaRPr lang="da-DK" sz="1100" b="1">
              <a:solidFill>
                <a:srgbClr val="192B37"/>
              </a:solidFill>
            </a:endParaRPr>
          </a:p>
          <a:p>
            <a:pPr algn="ctr">
              <a:spcBef>
                <a:spcPts val="1800"/>
              </a:spcBef>
            </a:pPr>
            <a:r>
              <a:rPr lang="da-DK" sz="1800">
                <a:solidFill>
                  <a:srgbClr val="192B37"/>
                </a:solidFill>
              </a:rPr>
              <a:t>Slides i præsentationen efter denne er fra den præsentation, du har kopieret slides fra </a:t>
            </a:r>
            <a:br>
              <a:rPr lang="da-DK" sz="1800">
                <a:solidFill>
                  <a:schemeClr val="bg1"/>
                </a:solidFill>
              </a:rPr>
            </a:br>
            <a:r>
              <a:rPr lang="da-DK" sz="1800">
                <a:solidFill>
                  <a:srgbClr val="B94335"/>
                </a:solidFill>
              </a:rPr>
              <a:t>Slet layout fra masteren og brug et af de eksisterende layouts (før dette slide)</a:t>
            </a:r>
          </a:p>
        </p:txBody>
      </p:sp>
    </p:spTree>
    <p:extLst>
      <p:ext uri="{BB962C8B-B14F-4D97-AF65-F5344CB8AC3E}">
        <p14:creationId xmlns:p14="http://schemas.microsoft.com/office/powerpoint/2010/main" val="204873275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7D6D0-103E-8295-89D9-10032540A0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E6BCD-F967-E310-F398-C32E84447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F4D5A-4651-4B9C-924F-A1DBD1BE844D}" type="datetime1">
              <a:rPr lang="da-DK" smtClean="0"/>
              <a:t>22-09-2026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9C08A-76F1-C8FF-BB02-51F8CA06D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A7759-5896-B6F1-0C37-59C847084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8B728F68-58A8-0EBB-3E16-8B45F08CFC4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/>
        <p:txBody>
          <a:bodyPr/>
          <a:lstStyle/>
          <a:p>
            <a:pPr lvl="0"/>
            <a:r>
              <a:rPr lang="da-DK"/>
              <a:t>Normal tekst (bold for mellemrubrik, forøg </a:t>
            </a:r>
            <a:r>
              <a:rPr lang="da-DK" err="1"/>
              <a:t>nivau</a:t>
            </a:r>
            <a:r>
              <a:rPr lang="da-DK"/>
              <a:t> for bullet)</a:t>
            </a:r>
          </a:p>
          <a:p>
            <a:pPr lvl="1"/>
            <a:r>
              <a:rPr lang="da-DK"/>
              <a:t>Bullet 1</a:t>
            </a:r>
          </a:p>
          <a:p>
            <a:pPr lvl="2"/>
            <a:r>
              <a:rPr lang="da-DK"/>
              <a:t>Dash til “bullet1”</a:t>
            </a:r>
          </a:p>
          <a:p>
            <a:pPr lvl="3"/>
            <a:r>
              <a:rPr lang="da-DK"/>
              <a:t>Bullet 2</a:t>
            </a:r>
          </a:p>
          <a:p>
            <a:pPr lvl="4"/>
            <a:r>
              <a:rPr lang="da-DK"/>
              <a:t>Dash til “bullet2”</a:t>
            </a:r>
          </a:p>
        </p:txBody>
      </p:sp>
    </p:spTree>
    <p:extLst>
      <p:ext uri="{BB962C8B-B14F-4D97-AF65-F5344CB8AC3E}">
        <p14:creationId xmlns:p14="http://schemas.microsoft.com/office/powerpoint/2010/main" val="686638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26" Type="http://schemas.openxmlformats.org/officeDocument/2006/relationships/slideLayout" Target="../slideLayouts/slideLayout42.xml"/><Relationship Id="rId39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37.xml"/><Relationship Id="rId34" Type="http://schemas.openxmlformats.org/officeDocument/2006/relationships/slideLayout" Target="../slideLayouts/slideLayout50.xml"/><Relationship Id="rId42" Type="http://schemas.openxmlformats.org/officeDocument/2006/relationships/slideLayout" Target="../slideLayouts/slideLayout58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9" Type="http://schemas.openxmlformats.org/officeDocument/2006/relationships/slideLayout" Target="../slideLayouts/slideLayout45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slideLayout" Target="../slideLayouts/slideLayout40.xml"/><Relationship Id="rId32" Type="http://schemas.openxmlformats.org/officeDocument/2006/relationships/slideLayout" Target="../slideLayouts/slideLayout48.xml"/><Relationship Id="rId37" Type="http://schemas.openxmlformats.org/officeDocument/2006/relationships/slideLayout" Target="../slideLayouts/slideLayout53.xml"/><Relationship Id="rId40" Type="http://schemas.openxmlformats.org/officeDocument/2006/relationships/slideLayout" Target="../slideLayouts/slideLayout56.xml"/><Relationship Id="rId45" Type="http://schemas.openxmlformats.org/officeDocument/2006/relationships/theme" Target="../theme/theme2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slideLayout" Target="../slideLayouts/slideLayout39.xml"/><Relationship Id="rId28" Type="http://schemas.openxmlformats.org/officeDocument/2006/relationships/slideLayout" Target="../slideLayouts/slideLayout44.xml"/><Relationship Id="rId36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31" Type="http://schemas.openxmlformats.org/officeDocument/2006/relationships/slideLayout" Target="../slideLayouts/slideLayout47.xml"/><Relationship Id="rId44" Type="http://schemas.openxmlformats.org/officeDocument/2006/relationships/slideLayout" Target="../slideLayouts/slideLayout60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Relationship Id="rId27" Type="http://schemas.openxmlformats.org/officeDocument/2006/relationships/slideLayout" Target="../slideLayouts/slideLayout43.xml"/><Relationship Id="rId30" Type="http://schemas.openxmlformats.org/officeDocument/2006/relationships/slideLayout" Target="../slideLayouts/slideLayout46.xml"/><Relationship Id="rId35" Type="http://schemas.openxmlformats.org/officeDocument/2006/relationships/slideLayout" Target="../slideLayouts/slideLayout51.xml"/><Relationship Id="rId43" Type="http://schemas.openxmlformats.org/officeDocument/2006/relationships/slideLayout" Target="../slideLayouts/slideLayout59.xml"/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slideLayout" Target="../slideLayouts/slideLayout41.xml"/><Relationship Id="rId33" Type="http://schemas.openxmlformats.org/officeDocument/2006/relationships/slideLayout" Target="../slideLayouts/slideLayout49.xml"/><Relationship Id="rId38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36.xml"/><Relationship Id="rId41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476250" y="1305719"/>
            <a:ext cx="11247461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321457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/>
          </a:p>
        </p:txBody>
      </p:sp>
      <p:sp>
        <p:nvSpPr>
          <p:cNvPr id="3" name="Shape 3"/>
          <p:cNvSpPr/>
          <p:nvPr/>
        </p:nvSpPr>
        <p:spPr>
          <a:xfrm>
            <a:off x="476250" y="225226"/>
            <a:ext cx="11247461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321457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/>
          </a:p>
        </p:txBody>
      </p:sp>
      <p:sp>
        <p:nvSpPr>
          <p:cNvPr id="4" name="Shape 4"/>
          <p:cNvSpPr>
            <a:spLocks noGrp="1"/>
          </p:cNvSpPr>
          <p:nvPr>
            <p:ph type="title"/>
          </p:nvPr>
        </p:nvSpPr>
        <p:spPr>
          <a:xfrm>
            <a:off x="484211" y="233406"/>
            <a:ext cx="11239500" cy="9651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da-DK" sz="4900">
                <a:solidFill>
                  <a:srgbClr val="B3242A"/>
                </a:solidFill>
              </a:rPr>
              <a:t>Titeltekst</a:t>
            </a:r>
            <a:endParaRPr sz="4900">
              <a:solidFill>
                <a:srgbClr val="B3242A"/>
              </a:solidFill>
            </a:endParaRPr>
          </a:p>
        </p:txBody>
      </p:sp>
      <p:sp>
        <p:nvSpPr>
          <p:cNvPr id="5" name="Shape 5"/>
          <p:cNvSpPr>
            <a:spLocks noGrp="1"/>
          </p:cNvSpPr>
          <p:nvPr>
            <p:ph type="body" idx="1"/>
          </p:nvPr>
        </p:nvSpPr>
        <p:spPr>
          <a:xfrm>
            <a:off x="1032573" y="1493490"/>
            <a:ext cx="10683177" cy="47123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200">
                <a:solidFill>
                  <a:srgbClr val="414141"/>
                </a:solidFill>
              </a:rPr>
              <a:t>Brødtekst, niveau et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200">
                <a:solidFill>
                  <a:srgbClr val="414141"/>
                </a:solidFill>
              </a:rPr>
              <a:t>Brødtekst, niveau to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200">
                <a:solidFill>
                  <a:srgbClr val="414141"/>
                </a:solidFill>
              </a:rPr>
              <a:t>Brødtekst, niveau tre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200">
                <a:solidFill>
                  <a:srgbClr val="414141"/>
                </a:solidFill>
              </a:rPr>
              <a:t>Brødtekst, niveau fire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200">
                <a:solidFill>
                  <a:srgbClr val="414141"/>
                </a:solidFill>
              </a:rPr>
              <a:t>Brødtekst, niveau fem</a:t>
            </a:r>
          </a:p>
        </p:txBody>
      </p:sp>
      <p:pic>
        <p:nvPicPr>
          <p:cNvPr id="7" name="ÆS_logo_POS_CMYK.pdf"/>
          <p:cNvPicPr/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9775" y="6426141"/>
            <a:ext cx="1356844" cy="233263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402493" y="634599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638CB2-EA0C-44E4-A91A-4D7146E346C5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94862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700" r:id="rId16"/>
  </p:sldLayoutIdLst>
  <p:transition spd="med"/>
  <p:txStyles>
    <p:titleStyle>
      <a:lvl1pPr algn="ctr" defTabSz="410751" eaLnBrk="1" hangingPunct="1">
        <a:lnSpc>
          <a:spcPct val="100000"/>
        </a:lnSpc>
        <a:spcBef>
          <a:spcPts val="1125"/>
        </a:spcBef>
        <a:defRPr sz="4000" baseline="0">
          <a:solidFill>
            <a:schemeClr val="tx2"/>
          </a:solidFill>
          <a:latin typeface="Arial"/>
          <a:ea typeface="Arial"/>
          <a:cs typeface="Arial"/>
          <a:sym typeface="Arial"/>
        </a:defRPr>
      </a:lvl1pPr>
      <a:lvl2pPr indent="160729" algn="ctr" defTabSz="410751" eaLnBrk="1" hangingPunct="1">
        <a:lnSpc>
          <a:spcPct val="90000"/>
        </a:lnSpc>
        <a:spcBef>
          <a:spcPts val="1125"/>
        </a:spcBef>
        <a:defRPr sz="4900">
          <a:solidFill>
            <a:srgbClr val="B3242A"/>
          </a:solidFill>
          <a:latin typeface="Arial"/>
          <a:ea typeface="Arial"/>
          <a:cs typeface="Arial"/>
          <a:sym typeface="Arial"/>
        </a:defRPr>
      </a:lvl2pPr>
      <a:lvl3pPr indent="321457" algn="ctr" defTabSz="410751" eaLnBrk="1" hangingPunct="1">
        <a:lnSpc>
          <a:spcPct val="90000"/>
        </a:lnSpc>
        <a:spcBef>
          <a:spcPts val="1125"/>
        </a:spcBef>
        <a:defRPr sz="4900">
          <a:solidFill>
            <a:srgbClr val="B3242A"/>
          </a:solidFill>
          <a:latin typeface="Arial"/>
          <a:ea typeface="Arial"/>
          <a:cs typeface="Arial"/>
          <a:sym typeface="Arial"/>
        </a:defRPr>
      </a:lvl3pPr>
      <a:lvl4pPr indent="482186" algn="ctr" defTabSz="410751" eaLnBrk="1" hangingPunct="1">
        <a:lnSpc>
          <a:spcPct val="90000"/>
        </a:lnSpc>
        <a:spcBef>
          <a:spcPts val="1125"/>
        </a:spcBef>
        <a:defRPr sz="4900">
          <a:solidFill>
            <a:srgbClr val="B3242A"/>
          </a:solidFill>
          <a:latin typeface="Arial"/>
          <a:ea typeface="Arial"/>
          <a:cs typeface="Arial"/>
          <a:sym typeface="Arial"/>
        </a:defRPr>
      </a:lvl4pPr>
      <a:lvl5pPr indent="642915" algn="ctr" defTabSz="410751" eaLnBrk="1" hangingPunct="1">
        <a:lnSpc>
          <a:spcPct val="90000"/>
        </a:lnSpc>
        <a:spcBef>
          <a:spcPts val="1125"/>
        </a:spcBef>
        <a:defRPr sz="4900">
          <a:solidFill>
            <a:srgbClr val="B3242A"/>
          </a:solidFill>
          <a:latin typeface="Arial"/>
          <a:ea typeface="Arial"/>
          <a:cs typeface="Arial"/>
          <a:sym typeface="Arial"/>
        </a:defRPr>
      </a:lvl5pPr>
      <a:lvl6pPr indent="803643" algn="ctr" defTabSz="410751" eaLnBrk="1" hangingPunct="1">
        <a:lnSpc>
          <a:spcPct val="90000"/>
        </a:lnSpc>
        <a:spcBef>
          <a:spcPts val="1125"/>
        </a:spcBef>
        <a:defRPr sz="4900">
          <a:solidFill>
            <a:srgbClr val="B3242A"/>
          </a:solidFill>
          <a:latin typeface="Arial"/>
          <a:ea typeface="Arial"/>
          <a:cs typeface="Arial"/>
          <a:sym typeface="Arial"/>
        </a:defRPr>
      </a:lvl6pPr>
      <a:lvl7pPr indent="964372" algn="ctr" defTabSz="410751" eaLnBrk="1" hangingPunct="1">
        <a:lnSpc>
          <a:spcPct val="90000"/>
        </a:lnSpc>
        <a:spcBef>
          <a:spcPts val="1125"/>
        </a:spcBef>
        <a:defRPr sz="4900">
          <a:solidFill>
            <a:srgbClr val="B3242A"/>
          </a:solidFill>
          <a:latin typeface="Arial"/>
          <a:ea typeface="Arial"/>
          <a:cs typeface="Arial"/>
          <a:sym typeface="Arial"/>
        </a:defRPr>
      </a:lvl7pPr>
      <a:lvl8pPr indent="1125101" algn="ctr" defTabSz="410751" eaLnBrk="1" hangingPunct="1">
        <a:lnSpc>
          <a:spcPct val="90000"/>
        </a:lnSpc>
        <a:spcBef>
          <a:spcPts val="1125"/>
        </a:spcBef>
        <a:defRPr sz="4900">
          <a:solidFill>
            <a:srgbClr val="B3242A"/>
          </a:solidFill>
          <a:latin typeface="Arial"/>
          <a:ea typeface="Arial"/>
          <a:cs typeface="Arial"/>
          <a:sym typeface="Arial"/>
        </a:defRPr>
      </a:lvl8pPr>
      <a:lvl9pPr indent="1285829" algn="ctr" defTabSz="410751" eaLnBrk="1" hangingPunct="1">
        <a:lnSpc>
          <a:spcPct val="90000"/>
        </a:lnSpc>
        <a:spcBef>
          <a:spcPts val="1125"/>
        </a:spcBef>
        <a:defRPr sz="4900">
          <a:solidFill>
            <a:srgbClr val="B3242A"/>
          </a:solidFill>
          <a:latin typeface="Arial"/>
          <a:ea typeface="Arial"/>
          <a:cs typeface="Arial"/>
          <a:sym typeface="Arial"/>
        </a:defRPr>
      </a:lvl9pPr>
    </p:titleStyle>
    <p:bodyStyle>
      <a:lvl1pPr marL="240460" indent="-240460" algn="l" defTabSz="410751" eaLnBrk="1" hangingPunct="1">
        <a:lnSpc>
          <a:spcPct val="100000"/>
        </a:lnSpc>
        <a:spcBef>
          <a:spcPts val="1000"/>
        </a:spcBef>
        <a:buSzPct val="75000"/>
        <a:buFont typeface="Arial"/>
        <a:buChar char="•"/>
        <a:defRPr sz="2200" b="0" i="0">
          <a:solidFill>
            <a:schemeClr val="tx1">
              <a:lumMod val="75000"/>
              <a:lumOff val="25000"/>
            </a:schemeClr>
          </a:solidFill>
          <a:latin typeface="+mn-lt"/>
          <a:ea typeface="Georgia"/>
          <a:cs typeface="Arial"/>
          <a:sym typeface="Georgia"/>
        </a:defRPr>
      </a:lvl1pPr>
      <a:lvl2pPr marL="480920" indent="-240460" algn="l" defTabSz="410751" eaLnBrk="1" hangingPunct="1">
        <a:lnSpc>
          <a:spcPct val="100000"/>
        </a:lnSpc>
        <a:spcBef>
          <a:spcPts val="1000"/>
        </a:spcBef>
        <a:buSzPct val="75000"/>
        <a:buChar char="•"/>
        <a:defRPr sz="2200" b="0" i="0">
          <a:solidFill>
            <a:schemeClr val="tx1">
              <a:lumMod val="75000"/>
              <a:lumOff val="25000"/>
            </a:schemeClr>
          </a:solidFill>
          <a:latin typeface="+mn-lt"/>
          <a:ea typeface="Georgia"/>
          <a:cs typeface="Arial"/>
          <a:sym typeface="Georgia"/>
        </a:defRPr>
      </a:lvl2pPr>
      <a:lvl3pPr marL="721381" indent="-240460" algn="l" defTabSz="410751" eaLnBrk="1" hangingPunct="1">
        <a:lnSpc>
          <a:spcPct val="100000"/>
        </a:lnSpc>
        <a:spcBef>
          <a:spcPts val="1000"/>
        </a:spcBef>
        <a:buSzPct val="75000"/>
        <a:buChar char="•"/>
        <a:defRPr sz="2200" b="0" i="0">
          <a:solidFill>
            <a:schemeClr val="tx1">
              <a:lumMod val="75000"/>
              <a:lumOff val="25000"/>
            </a:schemeClr>
          </a:solidFill>
          <a:latin typeface="+mn-lt"/>
          <a:ea typeface="Georgia"/>
          <a:cs typeface="Arial"/>
          <a:sym typeface="Georgia"/>
        </a:defRPr>
      </a:lvl3pPr>
      <a:lvl4pPr marL="961841" indent="-240460" defTabSz="410751" eaLnBrk="1" hangingPunct="1">
        <a:lnSpc>
          <a:spcPct val="100000"/>
        </a:lnSpc>
        <a:spcBef>
          <a:spcPts val="1000"/>
        </a:spcBef>
        <a:buSzPct val="75000"/>
        <a:buChar char="•"/>
        <a:defRPr sz="2200" b="0" i="0">
          <a:solidFill>
            <a:schemeClr val="tx1">
              <a:lumMod val="75000"/>
              <a:lumOff val="25000"/>
            </a:schemeClr>
          </a:solidFill>
          <a:latin typeface="+mn-lt"/>
          <a:ea typeface="Georgia"/>
          <a:cs typeface="Arial"/>
          <a:sym typeface="Georgia"/>
        </a:defRPr>
      </a:lvl4pPr>
      <a:lvl5pPr marL="1202301" indent="-240460" defTabSz="410751" eaLnBrk="1" hangingPunct="1">
        <a:lnSpc>
          <a:spcPct val="100000"/>
        </a:lnSpc>
        <a:spcBef>
          <a:spcPts val="1000"/>
        </a:spcBef>
        <a:buSzPct val="75000"/>
        <a:buChar char="•"/>
        <a:defRPr sz="2200" b="0" i="0">
          <a:solidFill>
            <a:schemeClr val="tx1">
              <a:lumMod val="75000"/>
              <a:lumOff val="25000"/>
            </a:schemeClr>
          </a:solidFill>
          <a:latin typeface="+mn-lt"/>
          <a:ea typeface="Georgia"/>
          <a:cs typeface="Arial"/>
          <a:sym typeface="Georgia"/>
        </a:defRPr>
      </a:lvl5pPr>
      <a:lvl6pPr marL="1945610" indent="-293676" defTabSz="410751" eaLnBrk="1" hangingPunct="1">
        <a:spcBef>
          <a:spcPts val="1687"/>
        </a:spcBef>
        <a:buSzPct val="75000"/>
        <a:buChar char="•"/>
        <a:defRPr sz="2200">
          <a:solidFill>
            <a:srgbClr val="414141"/>
          </a:solidFill>
          <a:latin typeface="Georgia"/>
          <a:ea typeface="Georgia"/>
          <a:cs typeface="Georgia"/>
          <a:sym typeface="Georgia"/>
        </a:defRPr>
      </a:lvl6pPr>
      <a:lvl7pPr marL="2275997" indent="-293676" defTabSz="410751" eaLnBrk="1" hangingPunct="1">
        <a:spcBef>
          <a:spcPts val="1687"/>
        </a:spcBef>
        <a:buSzPct val="75000"/>
        <a:buChar char="•"/>
        <a:defRPr sz="2200">
          <a:solidFill>
            <a:srgbClr val="414141"/>
          </a:solidFill>
          <a:latin typeface="Georgia"/>
          <a:ea typeface="Georgia"/>
          <a:cs typeface="Georgia"/>
          <a:sym typeface="Georgia"/>
        </a:defRPr>
      </a:lvl7pPr>
      <a:lvl8pPr marL="2606383" indent="-293676" defTabSz="410751" eaLnBrk="1" hangingPunct="1">
        <a:spcBef>
          <a:spcPts val="1687"/>
        </a:spcBef>
        <a:buSzPct val="75000"/>
        <a:buChar char="•"/>
        <a:defRPr sz="2200">
          <a:solidFill>
            <a:srgbClr val="414141"/>
          </a:solidFill>
          <a:latin typeface="Georgia"/>
          <a:ea typeface="Georgia"/>
          <a:cs typeface="Georgia"/>
          <a:sym typeface="Georgia"/>
        </a:defRPr>
      </a:lvl8pPr>
      <a:lvl9pPr marL="2936770" indent="-293676" defTabSz="410751" eaLnBrk="1" hangingPunct="1">
        <a:spcBef>
          <a:spcPts val="1687"/>
        </a:spcBef>
        <a:buSzPct val="75000"/>
        <a:buChar char="•"/>
        <a:defRPr sz="2200">
          <a:solidFill>
            <a:srgbClr val="414141"/>
          </a:solidFill>
          <a:latin typeface="Georgia"/>
          <a:ea typeface="Georgia"/>
          <a:cs typeface="Georgia"/>
          <a:sym typeface="Georgia"/>
        </a:defRPr>
      </a:lvl9pPr>
    </p:bodyStyle>
    <p:otherStyle>
      <a:lvl1pPr algn="ctr" defTabSz="410751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1pPr>
      <a:lvl2pPr indent="160729" algn="ctr" defTabSz="410751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2pPr>
      <a:lvl3pPr indent="321457" algn="ctr" defTabSz="410751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3pPr>
      <a:lvl4pPr indent="482186" algn="ctr" defTabSz="410751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4pPr>
      <a:lvl5pPr indent="642915" algn="ctr" defTabSz="410751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5pPr>
      <a:lvl6pPr indent="803643" algn="ctr" defTabSz="410751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6pPr>
      <a:lvl7pPr indent="964372" algn="ctr" defTabSz="410751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7pPr>
      <a:lvl8pPr indent="1125101" algn="ctr" defTabSz="410751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8pPr>
      <a:lvl9pPr indent="1285829" algn="ctr" defTabSz="410751" eaLnBrk="1" hangingPunct="1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63">
          <p15:clr>
            <a:srgbClr val="F26B43"/>
          </p15:clr>
        </p15:guide>
        <p15:guide id="2" pos="2880">
          <p15:clr>
            <a:srgbClr val="F26B43"/>
          </p15:clr>
        </p15:guide>
        <p15:guide id="3" orient="horz" pos="890">
          <p15:clr>
            <a:srgbClr val="F26B43"/>
          </p15:clr>
        </p15:guide>
        <p15:guide id="4" pos="480">
          <p15:clr>
            <a:srgbClr val="F26B43"/>
          </p15:clr>
        </p15:guide>
        <p15:guide id="5" pos="5534">
          <p15:clr>
            <a:srgbClr val="F26B43"/>
          </p15:clr>
        </p15:guide>
        <p15:guide id="6" orient="horz" pos="3915">
          <p15:clr>
            <a:srgbClr val="F26B43"/>
          </p15:clr>
        </p15:guide>
        <p15:guide id="7" orient="horz" pos="210">
          <p15:clr>
            <a:srgbClr val="F26B43"/>
          </p15:clr>
        </p15:guide>
        <p15:guide id="8" orient="horz" pos="1185">
          <p15:clr>
            <a:srgbClr val="F26B43"/>
          </p15:clr>
        </p15:guide>
        <p15:guide id="9" orient="horz" pos="1040">
          <p15:clr>
            <a:srgbClr val="F26B43"/>
          </p15:clr>
        </p15:guide>
        <p15:guide id="10" pos="226">
          <p15:clr>
            <a:srgbClr val="F26B43"/>
          </p15:clr>
        </p15:guide>
        <p15:guide id="11" orient="horz" pos="935">
          <p15:clr>
            <a:srgbClr val="F26B43"/>
          </p15:clr>
        </p15:guide>
        <p15:guide id="12" orient="horz" pos="216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BD60AF8D-80F5-3E27-0229-FA24AA7FB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ACE85D7-F9E8-1B51-1E04-D547792D46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9B1E167-E8CE-38E0-7275-B2140F2E6E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F42EBC-60BC-473A-AA96-19EF5EFCCF21}" type="datetimeFigureOut">
              <a:rPr lang="da-DK" smtClean="0"/>
              <a:t>22-09-2026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4779F56-7ECB-9839-7A24-DDD15D30D3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0B03A09-43ED-007F-FB75-9537B810C9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638CB2-EA0C-44E4-A91A-4D7146E346C5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24D8E293-0829-CCA5-7416-ADD916D6DC1C}"/>
              </a:ext>
            </a:extLst>
          </p:cNvPr>
          <p:cNvSpPr/>
          <p:nvPr userDrawn="1"/>
        </p:nvSpPr>
        <p:spPr>
          <a:xfrm>
            <a:off x="0" y="6576219"/>
            <a:ext cx="12192000" cy="28178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800"/>
          </a:p>
        </p:txBody>
      </p:sp>
      <p:grpSp>
        <p:nvGrpSpPr>
          <p:cNvPr id="8" name="Gruppe 7">
            <a:extLst>
              <a:ext uri="{FF2B5EF4-FFF2-40B4-BE49-F238E27FC236}">
                <a16:creationId xmlns:a16="http://schemas.microsoft.com/office/drawing/2014/main" id="{2BF50BB1-D641-509E-2F74-08132983F147}"/>
              </a:ext>
            </a:extLst>
          </p:cNvPr>
          <p:cNvGrpSpPr/>
          <p:nvPr userDrawn="1"/>
        </p:nvGrpSpPr>
        <p:grpSpPr>
          <a:xfrm>
            <a:off x="414338" y="6667500"/>
            <a:ext cx="627122" cy="108207"/>
            <a:chOff x="-3222625" y="8053388"/>
            <a:chExt cx="1665288" cy="28733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83B0A0BE-49E2-C80D-CBB6-531B0891F46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232025" y="8085138"/>
              <a:ext cx="119063" cy="188913"/>
            </a:xfrm>
            <a:custGeom>
              <a:avLst/>
              <a:gdLst>
                <a:gd name="T0" fmla="*/ 195 w 724"/>
                <a:gd name="T1" fmla="*/ 316 h 1151"/>
                <a:gd name="T2" fmla="*/ 195 w 724"/>
                <a:gd name="T3" fmla="*/ 316 h 1151"/>
                <a:gd name="T4" fmla="*/ 420 w 724"/>
                <a:gd name="T5" fmla="*/ 149 h 1151"/>
                <a:gd name="T6" fmla="*/ 622 w 724"/>
                <a:gd name="T7" fmla="*/ 180 h 1151"/>
                <a:gd name="T8" fmla="*/ 632 w 724"/>
                <a:gd name="T9" fmla="*/ 20 h 1151"/>
                <a:gd name="T10" fmla="*/ 430 w 724"/>
                <a:gd name="T11" fmla="*/ 0 h 1151"/>
                <a:gd name="T12" fmla="*/ 9 w 724"/>
                <a:gd name="T13" fmla="*/ 332 h 1151"/>
                <a:gd name="T14" fmla="*/ 522 w 724"/>
                <a:gd name="T15" fmla="*/ 787 h 1151"/>
                <a:gd name="T16" fmla="*/ 286 w 724"/>
                <a:gd name="T17" fmla="*/ 995 h 1151"/>
                <a:gd name="T18" fmla="*/ 47 w 724"/>
                <a:gd name="T19" fmla="*/ 947 h 1151"/>
                <a:gd name="T20" fmla="*/ 44 w 724"/>
                <a:gd name="T21" fmla="*/ 1112 h 1151"/>
                <a:gd name="T22" fmla="*/ 269 w 724"/>
                <a:gd name="T23" fmla="*/ 1151 h 1151"/>
                <a:gd name="T24" fmla="*/ 715 w 724"/>
                <a:gd name="T25" fmla="*/ 767 h 1151"/>
                <a:gd name="T26" fmla="*/ 195 w 724"/>
                <a:gd name="T27" fmla="*/ 316 h 1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4" h="1151">
                  <a:moveTo>
                    <a:pt x="195" y="316"/>
                  </a:moveTo>
                  <a:lnTo>
                    <a:pt x="195" y="316"/>
                  </a:lnTo>
                  <a:cubicBezTo>
                    <a:pt x="195" y="212"/>
                    <a:pt x="281" y="149"/>
                    <a:pt x="420" y="149"/>
                  </a:cubicBezTo>
                  <a:cubicBezTo>
                    <a:pt x="486" y="149"/>
                    <a:pt x="557" y="160"/>
                    <a:pt x="622" y="180"/>
                  </a:cubicBezTo>
                  <a:lnTo>
                    <a:pt x="632" y="20"/>
                  </a:lnTo>
                  <a:cubicBezTo>
                    <a:pt x="564" y="8"/>
                    <a:pt x="496" y="0"/>
                    <a:pt x="430" y="0"/>
                  </a:cubicBezTo>
                  <a:cubicBezTo>
                    <a:pt x="170" y="0"/>
                    <a:pt x="0" y="140"/>
                    <a:pt x="9" y="332"/>
                  </a:cubicBezTo>
                  <a:cubicBezTo>
                    <a:pt x="25" y="692"/>
                    <a:pt x="494" y="537"/>
                    <a:pt x="522" y="787"/>
                  </a:cubicBezTo>
                  <a:cubicBezTo>
                    <a:pt x="536" y="917"/>
                    <a:pt x="408" y="995"/>
                    <a:pt x="286" y="995"/>
                  </a:cubicBezTo>
                  <a:cubicBezTo>
                    <a:pt x="205" y="995"/>
                    <a:pt x="110" y="970"/>
                    <a:pt x="47" y="947"/>
                  </a:cubicBezTo>
                  <a:lnTo>
                    <a:pt x="44" y="1112"/>
                  </a:lnTo>
                  <a:cubicBezTo>
                    <a:pt x="109" y="1129"/>
                    <a:pt x="188" y="1151"/>
                    <a:pt x="269" y="1151"/>
                  </a:cubicBezTo>
                  <a:cubicBezTo>
                    <a:pt x="536" y="1151"/>
                    <a:pt x="724" y="972"/>
                    <a:pt x="715" y="767"/>
                  </a:cubicBezTo>
                  <a:cubicBezTo>
                    <a:pt x="699" y="418"/>
                    <a:pt x="195" y="539"/>
                    <a:pt x="195" y="31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DE427C5D-82FF-059A-B219-5A3A4FF7020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1806575" y="8128001"/>
              <a:ext cx="112713" cy="144463"/>
            </a:xfrm>
            <a:custGeom>
              <a:avLst/>
              <a:gdLst>
                <a:gd name="T0" fmla="*/ 154 w 686"/>
                <a:gd name="T1" fmla="*/ 387 h 881"/>
                <a:gd name="T2" fmla="*/ 154 w 686"/>
                <a:gd name="T3" fmla="*/ 387 h 881"/>
                <a:gd name="T4" fmla="*/ 154 w 686"/>
                <a:gd name="T5" fmla="*/ 303 h 881"/>
                <a:gd name="T6" fmla="*/ 354 w 686"/>
                <a:gd name="T7" fmla="*/ 145 h 881"/>
                <a:gd name="T8" fmla="*/ 525 w 686"/>
                <a:gd name="T9" fmla="*/ 218 h 881"/>
                <a:gd name="T10" fmla="*/ 531 w 686"/>
                <a:gd name="T11" fmla="*/ 263 h 881"/>
                <a:gd name="T12" fmla="*/ 365 w 686"/>
                <a:gd name="T13" fmla="*/ 387 h 881"/>
                <a:gd name="T14" fmla="*/ 154 w 686"/>
                <a:gd name="T15" fmla="*/ 387 h 881"/>
                <a:gd name="T16" fmla="*/ 154 w 686"/>
                <a:gd name="T17" fmla="*/ 387 h 881"/>
                <a:gd name="T18" fmla="*/ 546 w 686"/>
                <a:gd name="T19" fmla="*/ 664 h 881"/>
                <a:gd name="T20" fmla="*/ 546 w 686"/>
                <a:gd name="T21" fmla="*/ 664 h 881"/>
                <a:gd name="T22" fmla="*/ 342 w 686"/>
                <a:gd name="T23" fmla="*/ 737 h 881"/>
                <a:gd name="T24" fmla="*/ 154 w 686"/>
                <a:gd name="T25" fmla="*/ 578 h 881"/>
                <a:gd name="T26" fmla="*/ 154 w 686"/>
                <a:gd name="T27" fmla="*/ 525 h 881"/>
                <a:gd name="T28" fmla="*/ 375 w 686"/>
                <a:gd name="T29" fmla="*/ 525 h 881"/>
                <a:gd name="T30" fmla="*/ 686 w 686"/>
                <a:gd name="T31" fmla="*/ 262 h 881"/>
                <a:gd name="T32" fmla="*/ 618 w 686"/>
                <a:gd name="T33" fmla="*/ 83 h 881"/>
                <a:gd name="T34" fmla="*/ 351 w 686"/>
                <a:gd name="T35" fmla="*/ 0 h 881"/>
                <a:gd name="T36" fmla="*/ 254 w 686"/>
                <a:gd name="T37" fmla="*/ 6 h 881"/>
                <a:gd name="T38" fmla="*/ 120 w 686"/>
                <a:gd name="T39" fmla="*/ 52 h 881"/>
                <a:gd name="T40" fmla="*/ 19 w 686"/>
                <a:gd name="T41" fmla="*/ 175 h 881"/>
                <a:gd name="T42" fmla="*/ 0 w 686"/>
                <a:gd name="T43" fmla="*/ 295 h 881"/>
                <a:gd name="T44" fmla="*/ 0 w 686"/>
                <a:gd name="T45" fmla="*/ 587 h 881"/>
                <a:gd name="T46" fmla="*/ 342 w 686"/>
                <a:gd name="T47" fmla="*/ 881 h 881"/>
                <a:gd name="T48" fmla="*/ 656 w 686"/>
                <a:gd name="T49" fmla="*/ 753 h 881"/>
                <a:gd name="T50" fmla="*/ 546 w 686"/>
                <a:gd name="T51" fmla="*/ 664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6" h="881">
                  <a:moveTo>
                    <a:pt x="154" y="387"/>
                  </a:moveTo>
                  <a:lnTo>
                    <a:pt x="154" y="387"/>
                  </a:lnTo>
                  <a:lnTo>
                    <a:pt x="154" y="303"/>
                  </a:lnTo>
                  <a:cubicBezTo>
                    <a:pt x="154" y="189"/>
                    <a:pt x="202" y="145"/>
                    <a:pt x="354" y="145"/>
                  </a:cubicBezTo>
                  <a:cubicBezTo>
                    <a:pt x="506" y="145"/>
                    <a:pt x="519" y="198"/>
                    <a:pt x="525" y="218"/>
                  </a:cubicBezTo>
                  <a:cubicBezTo>
                    <a:pt x="529" y="231"/>
                    <a:pt x="531" y="247"/>
                    <a:pt x="531" y="263"/>
                  </a:cubicBezTo>
                  <a:cubicBezTo>
                    <a:pt x="531" y="372"/>
                    <a:pt x="447" y="387"/>
                    <a:pt x="365" y="387"/>
                  </a:cubicBezTo>
                  <a:lnTo>
                    <a:pt x="154" y="387"/>
                  </a:lnTo>
                  <a:lnTo>
                    <a:pt x="154" y="387"/>
                  </a:lnTo>
                  <a:close/>
                  <a:moveTo>
                    <a:pt x="546" y="664"/>
                  </a:moveTo>
                  <a:lnTo>
                    <a:pt x="546" y="664"/>
                  </a:lnTo>
                  <a:cubicBezTo>
                    <a:pt x="493" y="720"/>
                    <a:pt x="440" y="737"/>
                    <a:pt x="342" y="737"/>
                  </a:cubicBezTo>
                  <a:cubicBezTo>
                    <a:pt x="207" y="737"/>
                    <a:pt x="154" y="692"/>
                    <a:pt x="154" y="578"/>
                  </a:cubicBezTo>
                  <a:lnTo>
                    <a:pt x="154" y="525"/>
                  </a:lnTo>
                  <a:lnTo>
                    <a:pt x="375" y="525"/>
                  </a:lnTo>
                  <a:cubicBezTo>
                    <a:pt x="569" y="525"/>
                    <a:pt x="686" y="427"/>
                    <a:pt x="686" y="262"/>
                  </a:cubicBezTo>
                  <a:cubicBezTo>
                    <a:pt x="686" y="191"/>
                    <a:pt x="661" y="126"/>
                    <a:pt x="618" y="83"/>
                  </a:cubicBezTo>
                  <a:cubicBezTo>
                    <a:pt x="561" y="23"/>
                    <a:pt x="493" y="0"/>
                    <a:pt x="351" y="0"/>
                  </a:cubicBezTo>
                  <a:cubicBezTo>
                    <a:pt x="308" y="0"/>
                    <a:pt x="282" y="2"/>
                    <a:pt x="254" y="6"/>
                  </a:cubicBezTo>
                  <a:cubicBezTo>
                    <a:pt x="196" y="14"/>
                    <a:pt x="152" y="29"/>
                    <a:pt x="120" y="52"/>
                  </a:cubicBezTo>
                  <a:cubicBezTo>
                    <a:pt x="72" y="81"/>
                    <a:pt x="38" y="123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587"/>
                  </a:lnTo>
                  <a:cubicBezTo>
                    <a:pt x="0" y="843"/>
                    <a:pt x="214" y="881"/>
                    <a:pt x="342" y="881"/>
                  </a:cubicBezTo>
                  <a:cubicBezTo>
                    <a:pt x="468" y="881"/>
                    <a:pt x="558" y="865"/>
                    <a:pt x="656" y="753"/>
                  </a:cubicBezTo>
                  <a:lnTo>
                    <a:pt x="546" y="6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0AF2A144-27F2-DA8D-F2D0-57C8FEE4D73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2665413" y="8128001"/>
              <a:ext cx="111125" cy="144463"/>
            </a:xfrm>
            <a:custGeom>
              <a:avLst/>
              <a:gdLst>
                <a:gd name="T0" fmla="*/ 154 w 686"/>
                <a:gd name="T1" fmla="*/ 387 h 881"/>
                <a:gd name="T2" fmla="*/ 154 w 686"/>
                <a:gd name="T3" fmla="*/ 387 h 881"/>
                <a:gd name="T4" fmla="*/ 154 w 686"/>
                <a:gd name="T5" fmla="*/ 303 h 881"/>
                <a:gd name="T6" fmla="*/ 354 w 686"/>
                <a:gd name="T7" fmla="*/ 145 h 881"/>
                <a:gd name="T8" fmla="*/ 525 w 686"/>
                <a:gd name="T9" fmla="*/ 218 h 881"/>
                <a:gd name="T10" fmla="*/ 531 w 686"/>
                <a:gd name="T11" fmla="*/ 263 h 881"/>
                <a:gd name="T12" fmla="*/ 365 w 686"/>
                <a:gd name="T13" fmla="*/ 387 h 881"/>
                <a:gd name="T14" fmla="*/ 154 w 686"/>
                <a:gd name="T15" fmla="*/ 387 h 881"/>
                <a:gd name="T16" fmla="*/ 154 w 686"/>
                <a:gd name="T17" fmla="*/ 387 h 881"/>
                <a:gd name="T18" fmla="*/ 546 w 686"/>
                <a:gd name="T19" fmla="*/ 664 h 881"/>
                <a:gd name="T20" fmla="*/ 546 w 686"/>
                <a:gd name="T21" fmla="*/ 664 h 881"/>
                <a:gd name="T22" fmla="*/ 342 w 686"/>
                <a:gd name="T23" fmla="*/ 737 h 881"/>
                <a:gd name="T24" fmla="*/ 154 w 686"/>
                <a:gd name="T25" fmla="*/ 578 h 881"/>
                <a:gd name="T26" fmla="*/ 154 w 686"/>
                <a:gd name="T27" fmla="*/ 525 h 881"/>
                <a:gd name="T28" fmla="*/ 375 w 686"/>
                <a:gd name="T29" fmla="*/ 525 h 881"/>
                <a:gd name="T30" fmla="*/ 686 w 686"/>
                <a:gd name="T31" fmla="*/ 262 h 881"/>
                <a:gd name="T32" fmla="*/ 618 w 686"/>
                <a:gd name="T33" fmla="*/ 83 h 881"/>
                <a:gd name="T34" fmla="*/ 351 w 686"/>
                <a:gd name="T35" fmla="*/ 0 h 881"/>
                <a:gd name="T36" fmla="*/ 254 w 686"/>
                <a:gd name="T37" fmla="*/ 6 h 881"/>
                <a:gd name="T38" fmla="*/ 120 w 686"/>
                <a:gd name="T39" fmla="*/ 52 h 881"/>
                <a:gd name="T40" fmla="*/ 19 w 686"/>
                <a:gd name="T41" fmla="*/ 175 h 881"/>
                <a:gd name="T42" fmla="*/ 0 w 686"/>
                <a:gd name="T43" fmla="*/ 295 h 881"/>
                <a:gd name="T44" fmla="*/ 0 w 686"/>
                <a:gd name="T45" fmla="*/ 587 h 881"/>
                <a:gd name="T46" fmla="*/ 342 w 686"/>
                <a:gd name="T47" fmla="*/ 881 h 881"/>
                <a:gd name="T48" fmla="*/ 656 w 686"/>
                <a:gd name="T49" fmla="*/ 753 h 881"/>
                <a:gd name="T50" fmla="*/ 546 w 686"/>
                <a:gd name="T51" fmla="*/ 664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6" h="881">
                  <a:moveTo>
                    <a:pt x="154" y="387"/>
                  </a:moveTo>
                  <a:lnTo>
                    <a:pt x="154" y="387"/>
                  </a:lnTo>
                  <a:lnTo>
                    <a:pt x="154" y="303"/>
                  </a:lnTo>
                  <a:cubicBezTo>
                    <a:pt x="154" y="189"/>
                    <a:pt x="202" y="145"/>
                    <a:pt x="354" y="145"/>
                  </a:cubicBezTo>
                  <a:cubicBezTo>
                    <a:pt x="506" y="145"/>
                    <a:pt x="519" y="198"/>
                    <a:pt x="525" y="218"/>
                  </a:cubicBezTo>
                  <a:cubicBezTo>
                    <a:pt x="529" y="231"/>
                    <a:pt x="531" y="247"/>
                    <a:pt x="531" y="263"/>
                  </a:cubicBezTo>
                  <a:cubicBezTo>
                    <a:pt x="531" y="372"/>
                    <a:pt x="447" y="387"/>
                    <a:pt x="365" y="387"/>
                  </a:cubicBezTo>
                  <a:lnTo>
                    <a:pt x="154" y="387"/>
                  </a:lnTo>
                  <a:lnTo>
                    <a:pt x="154" y="387"/>
                  </a:lnTo>
                  <a:close/>
                  <a:moveTo>
                    <a:pt x="546" y="664"/>
                  </a:moveTo>
                  <a:lnTo>
                    <a:pt x="546" y="664"/>
                  </a:lnTo>
                  <a:cubicBezTo>
                    <a:pt x="493" y="720"/>
                    <a:pt x="440" y="737"/>
                    <a:pt x="342" y="737"/>
                  </a:cubicBezTo>
                  <a:cubicBezTo>
                    <a:pt x="207" y="737"/>
                    <a:pt x="154" y="692"/>
                    <a:pt x="154" y="578"/>
                  </a:cubicBezTo>
                  <a:lnTo>
                    <a:pt x="154" y="525"/>
                  </a:lnTo>
                  <a:lnTo>
                    <a:pt x="375" y="525"/>
                  </a:lnTo>
                  <a:cubicBezTo>
                    <a:pt x="569" y="525"/>
                    <a:pt x="686" y="427"/>
                    <a:pt x="686" y="262"/>
                  </a:cubicBezTo>
                  <a:cubicBezTo>
                    <a:pt x="686" y="191"/>
                    <a:pt x="661" y="126"/>
                    <a:pt x="618" y="83"/>
                  </a:cubicBezTo>
                  <a:cubicBezTo>
                    <a:pt x="561" y="23"/>
                    <a:pt x="493" y="0"/>
                    <a:pt x="351" y="0"/>
                  </a:cubicBezTo>
                  <a:cubicBezTo>
                    <a:pt x="308" y="0"/>
                    <a:pt x="282" y="2"/>
                    <a:pt x="254" y="6"/>
                  </a:cubicBezTo>
                  <a:cubicBezTo>
                    <a:pt x="196" y="14"/>
                    <a:pt x="151" y="29"/>
                    <a:pt x="120" y="52"/>
                  </a:cubicBezTo>
                  <a:cubicBezTo>
                    <a:pt x="72" y="81"/>
                    <a:pt x="38" y="123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587"/>
                  </a:lnTo>
                  <a:cubicBezTo>
                    <a:pt x="0" y="843"/>
                    <a:pt x="214" y="881"/>
                    <a:pt x="342" y="881"/>
                  </a:cubicBezTo>
                  <a:cubicBezTo>
                    <a:pt x="468" y="881"/>
                    <a:pt x="558" y="865"/>
                    <a:pt x="656" y="753"/>
                  </a:cubicBezTo>
                  <a:lnTo>
                    <a:pt x="546" y="6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E77CF074-19CB-2F59-EA57-E98DC916C42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2097088" y="8128001"/>
              <a:ext cx="112713" cy="144463"/>
            </a:xfrm>
            <a:custGeom>
              <a:avLst/>
              <a:gdLst>
                <a:gd name="T0" fmla="*/ 532 w 687"/>
                <a:gd name="T1" fmla="*/ 494 h 881"/>
                <a:gd name="T2" fmla="*/ 532 w 687"/>
                <a:gd name="T3" fmla="*/ 494 h 881"/>
                <a:gd name="T4" fmla="*/ 532 w 687"/>
                <a:gd name="T5" fmla="*/ 578 h 881"/>
                <a:gd name="T6" fmla="*/ 332 w 687"/>
                <a:gd name="T7" fmla="*/ 737 h 881"/>
                <a:gd name="T8" fmla="*/ 161 w 687"/>
                <a:gd name="T9" fmla="*/ 663 h 881"/>
                <a:gd name="T10" fmla="*/ 155 w 687"/>
                <a:gd name="T11" fmla="*/ 618 h 881"/>
                <a:gd name="T12" fmla="*/ 321 w 687"/>
                <a:gd name="T13" fmla="*/ 494 h 881"/>
                <a:gd name="T14" fmla="*/ 532 w 687"/>
                <a:gd name="T15" fmla="*/ 494 h 881"/>
                <a:gd name="T16" fmla="*/ 532 w 687"/>
                <a:gd name="T17" fmla="*/ 494 h 881"/>
                <a:gd name="T18" fmla="*/ 140 w 687"/>
                <a:gd name="T19" fmla="*/ 218 h 881"/>
                <a:gd name="T20" fmla="*/ 140 w 687"/>
                <a:gd name="T21" fmla="*/ 218 h 881"/>
                <a:gd name="T22" fmla="*/ 344 w 687"/>
                <a:gd name="T23" fmla="*/ 145 h 881"/>
                <a:gd name="T24" fmla="*/ 532 w 687"/>
                <a:gd name="T25" fmla="*/ 303 h 881"/>
                <a:gd name="T26" fmla="*/ 532 w 687"/>
                <a:gd name="T27" fmla="*/ 356 h 881"/>
                <a:gd name="T28" fmla="*/ 312 w 687"/>
                <a:gd name="T29" fmla="*/ 356 h 881"/>
                <a:gd name="T30" fmla="*/ 0 w 687"/>
                <a:gd name="T31" fmla="*/ 620 h 881"/>
                <a:gd name="T32" fmla="*/ 68 w 687"/>
                <a:gd name="T33" fmla="*/ 798 h 881"/>
                <a:gd name="T34" fmla="*/ 336 w 687"/>
                <a:gd name="T35" fmla="*/ 881 h 881"/>
                <a:gd name="T36" fmla="*/ 433 w 687"/>
                <a:gd name="T37" fmla="*/ 875 h 881"/>
                <a:gd name="T38" fmla="*/ 566 w 687"/>
                <a:gd name="T39" fmla="*/ 829 h 881"/>
                <a:gd name="T40" fmla="*/ 667 w 687"/>
                <a:gd name="T41" fmla="*/ 706 h 881"/>
                <a:gd name="T42" fmla="*/ 687 w 687"/>
                <a:gd name="T43" fmla="*/ 587 h 881"/>
                <a:gd name="T44" fmla="*/ 687 w 687"/>
                <a:gd name="T45" fmla="*/ 295 h 881"/>
                <a:gd name="T46" fmla="*/ 344 w 687"/>
                <a:gd name="T47" fmla="*/ 0 h 881"/>
                <a:gd name="T48" fmla="*/ 31 w 687"/>
                <a:gd name="T49" fmla="*/ 129 h 881"/>
                <a:gd name="T50" fmla="*/ 140 w 687"/>
                <a:gd name="T51" fmla="*/ 218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7" h="881">
                  <a:moveTo>
                    <a:pt x="532" y="494"/>
                  </a:moveTo>
                  <a:lnTo>
                    <a:pt x="532" y="494"/>
                  </a:lnTo>
                  <a:lnTo>
                    <a:pt x="532" y="578"/>
                  </a:lnTo>
                  <a:cubicBezTo>
                    <a:pt x="532" y="692"/>
                    <a:pt x="484" y="737"/>
                    <a:pt x="332" y="737"/>
                  </a:cubicBezTo>
                  <a:cubicBezTo>
                    <a:pt x="181" y="737"/>
                    <a:pt x="167" y="683"/>
                    <a:pt x="161" y="663"/>
                  </a:cubicBezTo>
                  <a:cubicBezTo>
                    <a:pt x="157" y="650"/>
                    <a:pt x="155" y="635"/>
                    <a:pt x="155" y="618"/>
                  </a:cubicBezTo>
                  <a:cubicBezTo>
                    <a:pt x="155" y="509"/>
                    <a:pt x="239" y="494"/>
                    <a:pt x="321" y="494"/>
                  </a:cubicBezTo>
                  <a:lnTo>
                    <a:pt x="532" y="494"/>
                  </a:lnTo>
                  <a:lnTo>
                    <a:pt x="532" y="494"/>
                  </a:lnTo>
                  <a:close/>
                  <a:moveTo>
                    <a:pt x="140" y="218"/>
                  </a:moveTo>
                  <a:lnTo>
                    <a:pt x="140" y="218"/>
                  </a:lnTo>
                  <a:cubicBezTo>
                    <a:pt x="193" y="161"/>
                    <a:pt x="247" y="145"/>
                    <a:pt x="344" y="145"/>
                  </a:cubicBezTo>
                  <a:cubicBezTo>
                    <a:pt x="479" y="145"/>
                    <a:pt x="532" y="189"/>
                    <a:pt x="532" y="303"/>
                  </a:cubicBezTo>
                  <a:lnTo>
                    <a:pt x="532" y="356"/>
                  </a:lnTo>
                  <a:lnTo>
                    <a:pt x="312" y="356"/>
                  </a:lnTo>
                  <a:cubicBezTo>
                    <a:pt x="117" y="356"/>
                    <a:pt x="0" y="454"/>
                    <a:pt x="0" y="620"/>
                  </a:cubicBezTo>
                  <a:cubicBezTo>
                    <a:pt x="0" y="690"/>
                    <a:pt x="25" y="756"/>
                    <a:pt x="68" y="798"/>
                  </a:cubicBezTo>
                  <a:cubicBezTo>
                    <a:pt x="126" y="858"/>
                    <a:pt x="193" y="881"/>
                    <a:pt x="336" y="881"/>
                  </a:cubicBezTo>
                  <a:cubicBezTo>
                    <a:pt x="378" y="881"/>
                    <a:pt x="404" y="879"/>
                    <a:pt x="433" y="875"/>
                  </a:cubicBezTo>
                  <a:cubicBezTo>
                    <a:pt x="491" y="867"/>
                    <a:pt x="535" y="852"/>
                    <a:pt x="566" y="829"/>
                  </a:cubicBezTo>
                  <a:cubicBezTo>
                    <a:pt x="614" y="800"/>
                    <a:pt x="648" y="758"/>
                    <a:pt x="667" y="706"/>
                  </a:cubicBezTo>
                  <a:cubicBezTo>
                    <a:pt x="680" y="671"/>
                    <a:pt x="687" y="631"/>
                    <a:pt x="687" y="587"/>
                  </a:cubicBezTo>
                  <a:lnTo>
                    <a:pt x="687" y="295"/>
                  </a:lnTo>
                  <a:cubicBezTo>
                    <a:pt x="687" y="38"/>
                    <a:pt x="472" y="0"/>
                    <a:pt x="344" y="0"/>
                  </a:cubicBezTo>
                  <a:cubicBezTo>
                    <a:pt x="219" y="0"/>
                    <a:pt x="129" y="17"/>
                    <a:pt x="31" y="129"/>
                  </a:cubicBezTo>
                  <a:lnTo>
                    <a:pt x="140" y="218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C14CE86B-AC85-088D-5D4D-F8B4167D0A7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954338" y="8086726"/>
              <a:ext cx="28575" cy="184150"/>
            </a:xfrm>
            <a:custGeom>
              <a:avLst/>
              <a:gdLst>
                <a:gd name="T0" fmla="*/ 0 w 177"/>
                <a:gd name="T1" fmla="*/ 0 h 1118"/>
                <a:gd name="T2" fmla="*/ 0 w 177"/>
                <a:gd name="T3" fmla="*/ 0 h 1118"/>
                <a:gd name="T4" fmla="*/ 177 w 177"/>
                <a:gd name="T5" fmla="*/ 0 h 1118"/>
                <a:gd name="T6" fmla="*/ 177 w 177"/>
                <a:gd name="T7" fmla="*/ 1118 h 1118"/>
                <a:gd name="T8" fmla="*/ 0 w 177"/>
                <a:gd name="T9" fmla="*/ 1118 h 1118"/>
                <a:gd name="T10" fmla="*/ 0 w 177"/>
                <a:gd name="T11" fmla="*/ 0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7" h="1118">
                  <a:moveTo>
                    <a:pt x="0" y="0"/>
                  </a:moveTo>
                  <a:lnTo>
                    <a:pt x="0" y="0"/>
                  </a:lnTo>
                  <a:lnTo>
                    <a:pt x="177" y="0"/>
                  </a:lnTo>
                  <a:lnTo>
                    <a:pt x="177" y="1118"/>
                  </a:lnTo>
                  <a:lnTo>
                    <a:pt x="0" y="1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/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E7550825-7AF2-544B-1E87-2EE7B4E6EC6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1958975" y="8128001"/>
              <a:ext cx="133350" cy="212725"/>
            </a:xfrm>
            <a:custGeom>
              <a:avLst/>
              <a:gdLst>
                <a:gd name="T0" fmla="*/ 367 w 816"/>
                <a:gd name="T1" fmla="*/ 133 h 1290"/>
                <a:gd name="T2" fmla="*/ 367 w 816"/>
                <a:gd name="T3" fmla="*/ 133 h 1290"/>
                <a:gd name="T4" fmla="*/ 552 w 816"/>
                <a:gd name="T5" fmla="*/ 310 h 1290"/>
                <a:gd name="T6" fmla="*/ 365 w 816"/>
                <a:gd name="T7" fmla="*/ 483 h 1290"/>
                <a:gd name="T8" fmla="*/ 176 w 816"/>
                <a:gd name="T9" fmla="*/ 309 h 1290"/>
                <a:gd name="T10" fmla="*/ 367 w 816"/>
                <a:gd name="T11" fmla="*/ 133 h 1290"/>
                <a:gd name="T12" fmla="*/ 367 w 816"/>
                <a:gd name="T13" fmla="*/ 133 h 1290"/>
                <a:gd name="T14" fmla="*/ 501 w 816"/>
                <a:gd name="T15" fmla="*/ 714 h 1290"/>
                <a:gd name="T16" fmla="*/ 501 w 816"/>
                <a:gd name="T17" fmla="*/ 714 h 1290"/>
                <a:gd name="T18" fmla="*/ 358 w 816"/>
                <a:gd name="T19" fmla="*/ 725 h 1290"/>
                <a:gd name="T20" fmla="*/ 218 w 816"/>
                <a:gd name="T21" fmla="*/ 663 h 1290"/>
                <a:gd name="T22" fmla="*/ 267 w 816"/>
                <a:gd name="T23" fmla="*/ 601 h 1290"/>
                <a:gd name="T24" fmla="*/ 363 w 816"/>
                <a:gd name="T25" fmla="*/ 609 h 1290"/>
                <a:gd name="T26" fmla="*/ 726 w 816"/>
                <a:gd name="T27" fmla="*/ 299 h 1290"/>
                <a:gd name="T28" fmla="*/ 683 w 816"/>
                <a:gd name="T29" fmla="*/ 148 h 1290"/>
                <a:gd name="T30" fmla="*/ 805 w 816"/>
                <a:gd name="T31" fmla="*/ 147 h 1290"/>
                <a:gd name="T32" fmla="*/ 805 w 816"/>
                <a:gd name="T33" fmla="*/ 1 h 1290"/>
                <a:gd name="T34" fmla="*/ 754 w 816"/>
                <a:gd name="T35" fmla="*/ 0 h 1290"/>
                <a:gd name="T36" fmla="*/ 748 w 816"/>
                <a:gd name="T37" fmla="*/ 0 h 1290"/>
                <a:gd name="T38" fmla="*/ 736 w 816"/>
                <a:gd name="T39" fmla="*/ 0 h 1290"/>
                <a:gd name="T40" fmla="*/ 648 w 816"/>
                <a:gd name="T41" fmla="*/ 6 h 1290"/>
                <a:gd name="T42" fmla="*/ 568 w 816"/>
                <a:gd name="T43" fmla="*/ 39 h 1290"/>
                <a:gd name="T44" fmla="*/ 519 w 816"/>
                <a:gd name="T45" fmla="*/ 20 h 1290"/>
                <a:gd name="T46" fmla="*/ 375 w 816"/>
                <a:gd name="T47" fmla="*/ 0 h 1290"/>
                <a:gd name="T48" fmla="*/ 0 w 816"/>
                <a:gd name="T49" fmla="*/ 326 h 1290"/>
                <a:gd name="T50" fmla="*/ 125 w 816"/>
                <a:gd name="T51" fmla="*/ 562 h 1290"/>
                <a:gd name="T52" fmla="*/ 24 w 816"/>
                <a:gd name="T53" fmla="*/ 707 h 1290"/>
                <a:gd name="T54" fmla="*/ 115 w 816"/>
                <a:gd name="T55" fmla="*/ 860 h 1290"/>
                <a:gd name="T56" fmla="*/ 315 w 816"/>
                <a:gd name="T57" fmla="*/ 874 h 1290"/>
                <a:gd name="T58" fmla="*/ 459 w 816"/>
                <a:gd name="T59" fmla="*/ 856 h 1290"/>
                <a:gd name="T60" fmla="*/ 633 w 816"/>
                <a:gd name="T61" fmla="*/ 976 h 1290"/>
                <a:gd name="T62" fmla="*/ 381 w 816"/>
                <a:gd name="T63" fmla="*/ 1152 h 1290"/>
                <a:gd name="T64" fmla="*/ 150 w 816"/>
                <a:gd name="T65" fmla="*/ 1021 h 1290"/>
                <a:gd name="T66" fmla="*/ 149 w 816"/>
                <a:gd name="T67" fmla="*/ 999 h 1290"/>
                <a:gd name="T68" fmla="*/ 13 w 816"/>
                <a:gd name="T69" fmla="*/ 999 h 1290"/>
                <a:gd name="T70" fmla="*/ 15 w 816"/>
                <a:gd name="T71" fmla="*/ 1048 h 1290"/>
                <a:gd name="T72" fmla="*/ 369 w 816"/>
                <a:gd name="T73" fmla="*/ 1283 h 1290"/>
                <a:gd name="T74" fmla="*/ 811 w 816"/>
                <a:gd name="T75" fmla="*/ 947 h 1290"/>
                <a:gd name="T76" fmla="*/ 501 w 816"/>
                <a:gd name="T77" fmla="*/ 714 h 1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16" h="1290">
                  <a:moveTo>
                    <a:pt x="367" y="133"/>
                  </a:moveTo>
                  <a:lnTo>
                    <a:pt x="367" y="133"/>
                  </a:lnTo>
                  <a:cubicBezTo>
                    <a:pt x="483" y="133"/>
                    <a:pt x="552" y="175"/>
                    <a:pt x="552" y="310"/>
                  </a:cubicBezTo>
                  <a:cubicBezTo>
                    <a:pt x="552" y="437"/>
                    <a:pt x="478" y="483"/>
                    <a:pt x="365" y="483"/>
                  </a:cubicBezTo>
                  <a:cubicBezTo>
                    <a:pt x="227" y="483"/>
                    <a:pt x="176" y="437"/>
                    <a:pt x="176" y="309"/>
                  </a:cubicBezTo>
                  <a:cubicBezTo>
                    <a:pt x="176" y="193"/>
                    <a:pt x="231" y="133"/>
                    <a:pt x="367" y="133"/>
                  </a:cubicBezTo>
                  <a:lnTo>
                    <a:pt x="367" y="133"/>
                  </a:lnTo>
                  <a:close/>
                  <a:moveTo>
                    <a:pt x="501" y="714"/>
                  </a:moveTo>
                  <a:lnTo>
                    <a:pt x="501" y="714"/>
                  </a:lnTo>
                  <a:lnTo>
                    <a:pt x="358" y="725"/>
                  </a:lnTo>
                  <a:cubicBezTo>
                    <a:pt x="252" y="741"/>
                    <a:pt x="216" y="730"/>
                    <a:pt x="218" y="663"/>
                  </a:cubicBezTo>
                  <a:cubicBezTo>
                    <a:pt x="219" y="639"/>
                    <a:pt x="233" y="614"/>
                    <a:pt x="267" y="601"/>
                  </a:cubicBezTo>
                  <a:cubicBezTo>
                    <a:pt x="292" y="606"/>
                    <a:pt x="331" y="609"/>
                    <a:pt x="363" y="609"/>
                  </a:cubicBezTo>
                  <a:cubicBezTo>
                    <a:pt x="599" y="609"/>
                    <a:pt x="726" y="481"/>
                    <a:pt x="726" y="299"/>
                  </a:cubicBezTo>
                  <a:cubicBezTo>
                    <a:pt x="726" y="250"/>
                    <a:pt x="711" y="196"/>
                    <a:pt x="683" y="148"/>
                  </a:cubicBezTo>
                  <a:cubicBezTo>
                    <a:pt x="712" y="143"/>
                    <a:pt x="755" y="141"/>
                    <a:pt x="805" y="147"/>
                  </a:cubicBezTo>
                  <a:lnTo>
                    <a:pt x="805" y="1"/>
                  </a:lnTo>
                  <a:cubicBezTo>
                    <a:pt x="789" y="0"/>
                    <a:pt x="772" y="0"/>
                    <a:pt x="754" y="0"/>
                  </a:cubicBezTo>
                  <a:lnTo>
                    <a:pt x="748" y="0"/>
                  </a:lnTo>
                  <a:lnTo>
                    <a:pt x="736" y="0"/>
                  </a:lnTo>
                  <a:cubicBezTo>
                    <a:pt x="706" y="0"/>
                    <a:pt x="677" y="2"/>
                    <a:pt x="648" y="6"/>
                  </a:cubicBezTo>
                  <a:cubicBezTo>
                    <a:pt x="610" y="11"/>
                    <a:pt x="588" y="21"/>
                    <a:pt x="568" y="39"/>
                  </a:cubicBezTo>
                  <a:cubicBezTo>
                    <a:pt x="557" y="33"/>
                    <a:pt x="531" y="23"/>
                    <a:pt x="519" y="20"/>
                  </a:cubicBezTo>
                  <a:cubicBezTo>
                    <a:pt x="491" y="15"/>
                    <a:pt x="426" y="0"/>
                    <a:pt x="375" y="0"/>
                  </a:cubicBezTo>
                  <a:cubicBezTo>
                    <a:pt x="135" y="0"/>
                    <a:pt x="0" y="148"/>
                    <a:pt x="0" y="326"/>
                  </a:cubicBezTo>
                  <a:cubicBezTo>
                    <a:pt x="0" y="430"/>
                    <a:pt x="43" y="516"/>
                    <a:pt x="125" y="562"/>
                  </a:cubicBezTo>
                  <a:cubicBezTo>
                    <a:pt x="66" y="587"/>
                    <a:pt x="24" y="646"/>
                    <a:pt x="24" y="707"/>
                  </a:cubicBezTo>
                  <a:cubicBezTo>
                    <a:pt x="24" y="778"/>
                    <a:pt x="63" y="836"/>
                    <a:pt x="115" y="860"/>
                  </a:cubicBezTo>
                  <a:cubicBezTo>
                    <a:pt x="192" y="895"/>
                    <a:pt x="315" y="874"/>
                    <a:pt x="315" y="874"/>
                  </a:cubicBezTo>
                  <a:lnTo>
                    <a:pt x="459" y="856"/>
                  </a:lnTo>
                  <a:cubicBezTo>
                    <a:pt x="554" y="844"/>
                    <a:pt x="631" y="904"/>
                    <a:pt x="633" y="976"/>
                  </a:cubicBezTo>
                  <a:cubicBezTo>
                    <a:pt x="636" y="1067"/>
                    <a:pt x="538" y="1152"/>
                    <a:pt x="381" y="1152"/>
                  </a:cubicBezTo>
                  <a:cubicBezTo>
                    <a:pt x="176" y="1152"/>
                    <a:pt x="152" y="1110"/>
                    <a:pt x="150" y="1021"/>
                  </a:cubicBezTo>
                  <a:cubicBezTo>
                    <a:pt x="149" y="1016"/>
                    <a:pt x="149" y="1004"/>
                    <a:pt x="149" y="999"/>
                  </a:cubicBezTo>
                  <a:lnTo>
                    <a:pt x="13" y="999"/>
                  </a:lnTo>
                  <a:cubicBezTo>
                    <a:pt x="13" y="999"/>
                    <a:pt x="14" y="1031"/>
                    <a:pt x="15" y="1048"/>
                  </a:cubicBezTo>
                  <a:cubicBezTo>
                    <a:pt x="20" y="1210"/>
                    <a:pt x="149" y="1290"/>
                    <a:pt x="369" y="1283"/>
                  </a:cubicBezTo>
                  <a:cubicBezTo>
                    <a:pt x="638" y="1275"/>
                    <a:pt x="816" y="1126"/>
                    <a:pt x="811" y="947"/>
                  </a:cubicBezTo>
                  <a:cubicBezTo>
                    <a:pt x="806" y="790"/>
                    <a:pt x="684" y="708"/>
                    <a:pt x="501" y="71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/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A1319795-06A3-C41C-77CA-B216FF76821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754313" y="8128001"/>
              <a:ext cx="69850" cy="142875"/>
            </a:xfrm>
            <a:custGeom>
              <a:avLst/>
              <a:gdLst>
                <a:gd name="T0" fmla="*/ 355 w 426"/>
                <a:gd name="T1" fmla="*/ 1 h 870"/>
                <a:gd name="T2" fmla="*/ 355 w 426"/>
                <a:gd name="T3" fmla="*/ 1 h 870"/>
                <a:gd name="T4" fmla="*/ 263 w 426"/>
                <a:gd name="T5" fmla="*/ 7 h 870"/>
                <a:gd name="T6" fmla="*/ 125 w 426"/>
                <a:gd name="T7" fmla="*/ 54 h 870"/>
                <a:gd name="T8" fmla="*/ 21 w 426"/>
                <a:gd name="T9" fmla="*/ 182 h 870"/>
                <a:gd name="T10" fmla="*/ 0 w 426"/>
                <a:gd name="T11" fmla="*/ 306 h 870"/>
                <a:gd name="T12" fmla="*/ 0 w 426"/>
                <a:gd name="T13" fmla="*/ 870 h 870"/>
                <a:gd name="T14" fmla="*/ 160 w 426"/>
                <a:gd name="T15" fmla="*/ 870 h 870"/>
                <a:gd name="T16" fmla="*/ 160 w 426"/>
                <a:gd name="T17" fmla="*/ 314 h 870"/>
                <a:gd name="T18" fmla="*/ 354 w 426"/>
                <a:gd name="T19" fmla="*/ 151 h 870"/>
                <a:gd name="T20" fmla="*/ 426 w 426"/>
                <a:gd name="T21" fmla="*/ 153 h 870"/>
                <a:gd name="T22" fmla="*/ 426 w 426"/>
                <a:gd name="T23" fmla="*/ 2 h 870"/>
                <a:gd name="T24" fmla="*/ 355 w 426"/>
                <a:gd name="T25" fmla="*/ 1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6" h="870">
                  <a:moveTo>
                    <a:pt x="355" y="1"/>
                  </a:moveTo>
                  <a:lnTo>
                    <a:pt x="355" y="1"/>
                  </a:lnTo>
                  <a:cubicBezTo>
                    <a:pt x="323" y="1"/>
                    <a:pt x="293" y="3"/>
                    <a:pt x="263" y="7"/>
                  </a:cubicBezTo>
                  <a:cubicBezTo>
                    <a:pt x="203" y="15"/>
                    <a:pt x="158" y="31"/>
                    <a:pt x="125" y="54"/>
                  </a:cubicBezTo>
                  <a:cubicBezTo>
                    <a:pt x="76" y="85"/>
                    <a:pt x="40" y="128"/>
                    <a:pt x="21" y="182"/>
                  </a:cubicBezTo>
                  <a:cubicBezTo>
                    <a:pt x="7" y="218"/>
                    <a:pt x="0" y="260"/>
                    <a:pt x="0" y="306"/>
                  </a:cubicBezTo>
                  <a:lnTo>
                    <a:pt x="0" y="870"/>
                  </a:lnTo>
                  <a:lnTo>
                    <a:pt x="160" y="870"/>
                  </a:lnTo>
                  <a:lnTo>
                    <a:pt x="160" y="314"/>
                  </a:lnTo>
                  <a:cubicBezTo>
                    <a:pt x="160" y="196"/>
                    <a:pt x="215" y="151"/>
                    <a:pt x="354" y="151"/>
                  </a:cubicBezTo>
                  <a:cubicBezTo>
                    <a:pt x="354" y="151"/>
                    <a:pt x="393" y="149"/>
                    <a:pt x="426" y="153"/>
                  </a:cubicBezTo>
                  <a:lnTo>
                    <a:pt x="426" y="2"/>
                  </a:lnTo>
                  <a:cubicBezTo>
                    <a:pt x="401" y="0"/>
                    <a:pt x="355" y="1"/>
                    <a:pt x="355" y="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9D88457D-3F0A-E9CD-6C31-4EBDFA4BAE9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2895600" y="8086726"/>
              <a:ext cx="112713" cy="185738"/>
            </a:xfrm>
            <a:custGeom>
              <a:avLst/>
              <a:gdLst>
                <a:gd name="T0" fmla="*/ 499 w 686"/>
                <a:gd name="T1" fmla="*/ 440 h 1129"/>
                <a:gd name="T2" fmla="*/ 499 w 686"/>
                <a:gd name="T3" fmla="*/ 440 h 1129"/>
                <a:gd name="T4" fmla="*/ 514 w 686"/>
                <a:gd name="T5" fmla="*/ 462 h 1129"/>
                <a:gd name="T6" fmla="*/ 532 w 686"/>
                <a:gd name="T7" fmla="*/ 551 h 1129"/>
                <a:gd name="T8" fmla="*/ 532 w 686"/>
                <a:gd name="T9" fmla="*/ 826 h 1129"/>
                <a:gd name="T10" fmla="*/ 343 w 686"/>
                <a:gd name="T11" fmla="*/ 984 h 1129"/>
                <a:gd name="T12" fmla="*/ 155 w 686"/>
                <a:gd name="T13" fmla="*/ 826 h 1129"/>
                <a:gd name="T14" fmla="*/ 155 w 686"/>
                <a:gd name="T15" fmla="*/ 551 h 1129"/>
                <a:gd name="T16" fmla="*/ 186 w 686"/>
                <a:gd name="T17" fmla="*/ 440 h 1129"/>
                <a:gd name="T18" fmla="*/ 499 w 686"/>
                <a:gd name="T19" fmla="*/ 440 h 1129"/>
                <a:gd name="T20" fmla="*/ 499 w 686"/>
                <a:gd name="T21" fmla="*/ 440 h 1129"/>
                <a:gd name="T22" fmla="*/ 514 w 686"/>
                <a:gd name="T23" fmla="*/ 0 h 1129"/>
                <a:gd name="T24" fmla="*/ 514 w 686"/>
                <a:gd name="T25" fmla="*/ 0 h 1129"/>
                <a:gd name="T26" fmla="*/ 514 w 686"/>
                <a:gd name="T27" fmla="*/ 274 h 1129"/>
                <a:gd name="T28" fmla="*/ 342 w 686"/>
                <a:gd name="T29" fmla="*/ 248 h 1129"/>
                <a:gd name="T30" fmla="*/ 0 w 686"/>
                <a:gd name="T31" fmla="*/ 543 h 1129"/>
                <a:gd name="T32" fmla="*/ 0 w 686"/>
                <a:gd name="T33" fmla="*/ 855 h 1129"/>
                <a:gd name="T34" fmla="*/ 74 w 686"/>
                <a:gd name="T35" fmla="*/ 1040 h 1129"/>
                <a:gd name="T36" fmla="*/ 353 w 686"/>
                <a:gd name="T37" fmla="*/ 1129 h 1129"/>
                <a:gd name="T38" fmla="*/ 686 w 686"/>
                <a:gd name="T39" fmla="*/ 835 h 1129"/>
                <a:gd name="T40" fmla="*/ 686 w 686"/>
                <a:gd name="T41" fmla="*/ 0 h 1129"/>
                <a:gd name="T42" fmla="*/ 514 w 686"/>
                <a:gd name="T43" fmla="*/ 0 h 1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86" h="1129">
                  <a:moveTo>
                    <a:pt x="499" y="440"/>
                  </a:moveTo>
                  <a:lnTo>
                    <a:pt x="499" y="440"/>
                  </a:lnTo>
                  <a:cubicBezTo>
                    <a:pt x="505" y="447"/>
                    <a:pt x="510" y="454"/>
                    <a:pt x="514" y="462"/>
                  </a:cubicBezTo>
                  <a:cubicBezTo>
                    <a:pt x="526" y="485"/>
                    <a:pt x="532" y="514"/>
                    <a:pt x="532" y="551"/>
                  </a:cubicBezTo>
                  <a:lnTo>
                    <a:pt x="532" y="826"/>
                  </a:lnTo>
                  <a:cubicBezTo>
                    <a:pt x="532" y="939"/>
                    <a:pt x="480" y="984"/>
                    <a:pt x="343" y="984"/>
                  </a:cubicBezTo>
                  <a:cubicBezTo>
                    <a:pt x="206" y="984"/>
                    <a:pt x="159" y="937"/>
                    <a:pt x="155" y="826"/>
                  </a:cubicBezTo>
                  <a:cubicBezTo>
                    <a:pt x="150" y="704"/>
                    <a:pt x="152" y="605"/>
                    <a:pt x="155" y="551"/>
                  </a:cubicBezTo>
                  <a:cubicBezTo>
                    <a:pt x="157" y="502"/>
                    <a:pt x="164" y="466"/>
                    <a:pt x="186" y="440"/>
                  </a:cubicBezTo>
                  <a:cubicBezTo>
                    <a:pt x="236" y="381"/>
                    <a:pt x="430" y="371"/>
                    <a:pt x="499" y="440"/>
                  </a:cubicBezTo>
                  <a:lnTo>
                    <a:pt x="499" y="440"/>
                  </a:lnTo>
                  <a:close/>
                  <a:moveTo>
                    <a:pt x="514" y="0"/>
                  </a:moveTo>
                  <a:lnTo>
                    <a:pt x="514" y="0"/>
                  </a:lnTo>
                  <a:lnTo>
                    <a:pt x="514" y="274"/>
                  </a:lnTo>
                  <a:cubicBezTo>
                    <a:pt x="463" y="254"/>
                    <a:pt x="406" y="248"/>
                    <a:pt x="342" y="248"/>
                  </a:cubicBezTo>
                  <a:cubicBezTo>
                    <a:pt x="214" y="248"/>
                    <a:pt x="0" y="286"/>
                    <a:pt x="0" y="543"/>
                  </a:cubicBezTo>
                  <a:cubicBezTo>
                    <a:pt x="0" y="543"/>
                    <a:pt x="0" y="852"/>
                    <a:pt x="0" y="855"/>
                  </a:cubicBezTo>
                  <a:cubicBezTo>
                    <a:pt x="0" y="926"/>
                    <a:pt x="31" y="997"/>
                    <a:pt x="74" y="1040"/>
                  </a:cubicBezTo>
                  <a:cubicBezTo>
                    <a:pt x="122" y="1088"/>
                    <a:pt x="192" y="1129"/>
                    <a:pt x="353" y="1129"/>
                  </a:cubicBezTo>
                  <a:cubicBezTo>
                    <a:pt x="515" y="1129"/>
                    <a:pt x="686" y="1060"/>
                    <a:pt x="686" y="835"/>
                  </a:cubicBezTo>
                  <a:cubicBezTo>
                    <a:pt x="686" y="829"/>
                    <a:pt x="686" y="0"/>
                    <a:pt x="686" y="0"/>
                  </a:cubicBezTo>
                  <a:lnTo>
                    <a:pt x="514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D775E6FF-E095-F1BA-D9EB-6D619F97AB2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3222625" y="8086726"/>
              <a:ext cx="234950" cy="184150"/>
            </a:xfrm>
            <a:custGeom>
              <a:avLst/>
              <a:gdLst>
                <a:gd name="T0" fmla="*/ 512 w 1431"/>
                <a:gd name="T1" fmla="*/ 483 h 1118"/>
                <a:gd name="T2" fmla="*/ 512 w 1431"/>
                <a:gd name="T3" fmla="*/ 483 h 1118"/>
                <a:gd name="T4" fmla="*/ 594 w 1431"/>
                <a:gd name="T5" fmla="*/ 321 h 1118"/>
                <a:gd name="T6" fmla="*/ 796 w 1431"/>
                <a:gd name="T7" fmla="*/ 152 h 1118"/>
                <a:gd name="T8" fmla="*/ 842 w 1431"/>
                <a:gd name="T9" fmla="*/ 152 h 1118"/>
                <a:gd name="T10" fmla="*/ 842 w 1431"/>
                <a:gd name="T11" fmla="*/ 483 h 1118"/>
                <a:gd name="T12" fmla="*/ 512 w 1431"/>
                <a:gd name="T13" fmla="*/ 483 h 1118"/>
                <a:gd name="T14" fmla="*/ 512 w 1431"/>
                <a:gd name="T15" fmla="*/ 483 h 1118"/>
                <a:gd name="T16" fmla="*/ 1189 w 1431"/>
                <a:gd name="T17" fmla="*/ 964 h 1118"/>
                <a:gd name="T18" fmla="*/ 1189 w 1431"/>
                <a:gd name="T19" fmla="*/ 964 h 1118"/>
                <a:gd name="T20" fmla="*/ 1017 w 1431"/>
                <a:gd name="T21" fmla="*/ 829 h 1118"/>
                <a:gd name="T22" fmla="*/ 1017 w 1431"/>
                <a:gd name="T23" fmla="*/ 631 h 1118"/>
                <a:gd name="T24" fmla="*/ 1403 w 1431"/>
                <a:gd name="T25" fmla="*/ 631 h 1118"/>
                <a:gd name="T26" fmla="*/ 1403 w 1431"/>
                <a:gd name="T27" fmla="*/ 483 h 1118"/>
                <a:gd name="T28" fmla="*/ 1017 w 1431"/>
                <a:gd name="T29" fmla="*/ 483 h 1118"/>
                <a:gd name="T30" fmla="*/ 1017 w 1431"/>
                <a:gd name="T31" fmla="*/ 151 h 1118"/>
                <a:gd name="T32" fmla="*/ 1403 w 1431"/>
                <a:gd name="T33" fmla="*/ 151 h 1118"/>
                <a:gd name="T34" fmla="*/ 1403 w 1431"/>
                <a:gd name="T35" fmla="*/ 0 h 1118"/>
                <a:gd name="T36" fmla="*/ 803 w 1431"/>
                <a:gd name="T37" fmla="*/ 0 h 1118"/>
                <a:gd name="T38" fmla="*/ 443 w 1431"/>
                <a:gd name="T39" fmla="*/ 263 h 1118"/>
                <a:gd name="T40" fmla="*/ 0 w 1431"/>
                <a:gd name="T41" fmla="*/ 1118 h 1118"/>
                <a:gd name="T42" fmla="*/ 192 w 1431"/>
                <a:gd name="T43" fmla="*/ 1118 h 1118"/>
                <a:gd name="T44" fmla="*/ 440 w 1431"/>
                <a:gd name="T45" fmla="*/ 625 h 1118"/>
                <a:gd name="T46" fmla="*/ 842 w 1431"/>
                <a:gd name="T47" fmla="*/ 625 h 1118"/>
                <a:gd name="T48" fmla="*/ 842 w 1431"/>
                <a:gd name="T49" fmla="*/ 856 h 1118"/>
                <a:gd name="T50" fmla="*/ 909 w 1431"/>
                <a:gd name="T51" fmla="*/ 1035 h 1118"/>
                <a:gd name="T52" fmla="*/ 1107 w 1431"/>
                <a:gd name="T53" fmla="*/ 1118 h 1118"/>
                <a:gd name="T54" fmla="*/ 1431 w 1431"/>
                <a:gd name="T55" fmla="*/ 1118 h 1118"/>
                <a:gd name="T56" fmla="*/ 1431 w 1431"/>
                <a:gd name="T57" fmla="*/ 964 h 1118"/>
                <a:gd name="T58" fmla="*/ 1189 w 1431"/>
                <a:gd name="T59" fmla="*/ 964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31" h="1118">
                  <a:moveTo>
                    <a:pt x="512" y="483"/>
                  </a:moveTo>
                  <a:lnTo>
                    <a:pt x="512" y="483"/>
                  </a:lnTo>
                  <a:lnTo>
                    <a:pt x="594" y="321"/>
                  </a:lnTo>
                  <a:cubicBezTo>
                    <a:pt x="654" y="201"/>
                    <a:pt x="722" y="152"/>
                    <a:pt x="796" y="152"/>
                  </a:cubicBezTo>
                  <a:lnTo>
                    <a:pt x="842" y="152"/>
                  </a:lnTo>
                  <a:lnTo>
                    <a:pt x="842" y="483"/>
                  </a:lnTo>
                  <a:lnTo>
                    <a:pt x="512" y="483"/>
                  </a:lnTo>
                  <a:lnTo>
                    <a:pt x="512" y="483"/>
                  </a:lnTo>
                  <a:close/>
                  <a:moveTo>
                    <a:pt x="1189" y="964"/>
                  </a:moveTo>
                  <a:lnTo>
                    <a:pt x="1189" y="964"/>
                  </a:lnTo>
                  <a:cubicBezTo>
                    <a:pt x="1065" y="960"/>
                    <a:pt x="1022" y="922"/>
                    <a:pt x="1017" y="829"/>
                  </a:cubicBezTo>
                  <a:lnTo>
                    <a:pt x="1017" y="631"/>
                  </a:lnTo>
                  <a:lnTo>
                    <a:pt x="1403" y="631"/>
                  </a:lnTo>
                  <a:lnTo>
                    <a:pt x="1403" y="483"/>
                  </a:lnTo>
                  <a:lnTo>
                    <a:pt x="1017" y="483"/>
                  </a:lnTo>
                  <a:lnTo>
                    <a:pt x="1017" y="151"/>
                  </a:lnTo>
                  <a:lnTo>
                    <a:pt x="1403" y="151"/>
                  </a:lnTo>
                  <a:lnTo>
                    <a:pt x="1403" y="0"/>
                  </a:lnTo>
                  <a:lnTo>
                    <a:pt x="803" y="0"/>
                  </a:lnTo>
                  <a:cubicBezTo>
                    <a:pt x="628" y="3"/>
                    <a:pt x="544" y="68"/>
                    <a:pt x="443" y="263"/>
                  </a:cubicBezTo>
                  <a:lnTo>
                    <a:pt x="0" y="1118"/>
                  </a:lnTo>
                  <a:lnTo>
                    <a:pt x="192" y="1118"/>
                  </a:lnTo>
                  <a:lnTo>
                    <a:pt x="440" y="625"/>
                  </a:lnTo>
                  <a:lnTo>
                    <a:pt x="842" y="625"/>
                  </a:lnTo>
                  <a:lnTo>
                    <a:pt x="842" y="856"/>
                  </a:lnTo>
                  <a:cubicBezTo>
                    <a:pt x="842" y="927"/>
                    <a:pt x="866" y="992"/>
                    <a:pt x="909" y="1035"/>
                  </a:cubicBezTo>
                  <a:cubicBezTo>
                    <a:pt x="957" y="1084"/>
                    <a:pt x="1036" y="1118"/>
                    <a:pt x="1107" y="1118"/>
                  </a:cubicBezTo>
                  <a:lnTo>
                    <a:pt x="1431" y="1118"/>
                  </a:lnTo>
                  <a:lnTo>
                    <a:pt x="1431" y="964"/>
                  </a:lnTo>
                  <a:lnTo>
                    <a:pt x="1189" y="96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/>
            </a:p>
          </p:txBody>
        </p:sp>
        <p:sp>
          <p:nvSpPr>
            <p:cNvPr id="18" name="Kombinationstegning: figur 17">
              <a:extLst>
                <a:ext uri="{FF2B5EF4-FFF2-40B4-BE49-F238E27FC236}">
                  <a16:creationId xmlns:a16="http://schemas.microsoft.com/office/drawing/2014/main" id="{7CB5DA1F-4796-BDB0-045F-5A1B3EB668F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516188" y="8053388"/>
              <a:ext cx="252413" cy="252413"/>
            </a:xfrm>
            <a:custGeom>
              <a:avLst/>
              <a:gdLst>
                <a:gd name="connsiteX0" fmla="*/ 129802 w 252413"/>
                <a:gd name="connsiteY0" fmla="*/ 32470 h 252413"/>
                <a:gd name="connsiteX1" fmla="*/ 127677 w 252413"/>
                <a:gd name="connsiteY1" fmla="*/ 32800 h 252413"/>
                <a:gd name="connsiteX2" fmla="*/ 125390 w 252413"/>
                <a:gd name="connsiteY2" fmla="*/ 32965 h 252413"/>
                <a:gd name="connsiteX3" fmla="*/ 124409 w 252413"/>
                <a:gd name="connsiteY3" fmla="*/ 33130 h 252413"/>
                <a:gd name="connsiteX4" fmla="*/ 121467 w 252413"/>
                <a:gd name="connsiteY4" fmla="*/ 33624 h 252413"/>
                <a:gd name="connsiteX5" fmla="*/ 117055 w 252413"/>
                <a:gd name="connsiteY5" fmla="*/ 34777 h 252413"/>
                <a:gd name="connsiteX6" fmla="*/ 115421 w 252413"/>
                <a:gd name="connsiteY6" fmla="*/ 35272 h 252413"/>
                <a:gd name="connsiteX7" fmla="*/ 114440 w 252413"/>
                <a:gd name="connsiteY7" fmla="*/ 36590 h 252413"/>
                <a:gd name="connsiteX8" fmla="*/ 116075 w 252413"/>
                <a:gd name="connsiteY8" fmla="*/ 38238 h 252413"/>
                <a:gd name="connsiteX9" fmla="*/ 117382 w 252413"/>
                <a:gd name="connsiteY9" fmla="*/ 38403 h 252413"/>
                <a:gd name="connsiteX10" fmla="*/ 125390 w 252413"/>
                <a:gd name="connsiteY10" fmla="*/ 40051 h 252413"/>
                <a:gd name="connsiteX11" fmla="*/ 127677 w 252413"/>
                <a:gd name="connsiteY11" fmla="*/ 40545 h 252413"/>
                <a:gd name="connsiteX12" fmla="*/ 154315 w 252413"/>
                <a:gd name="connsiteY12" fmla="*/ 52081 h 252413"/>
                <a:gd name="connsiteX13" fmla="*/ 180625 w 252413"/>
                <a:gd name="connsiteY13" fmla="*/ 122447 h 252413"/>
                <a:gd name="connsiteX14" fmla="*/ 148268 w 252413"/>
                <a:gd name="connsiteY14" fmla="*/ 154087 h 252413"/>
                <a:gd name="connsiteX15" fmla="*/ 120814 w 252413"/>
                <a:gd name="connsiteY15" fmla="*/ 134147 h 252413"/>
                <a:gd name="connsiteX16" fmla="*/ 121141 w 252413"/>
                <a:gd name="connsiteY16" fmla="*/ 133323 h 252413"/>
                <a:gd name="connsiteX17" fmla="*/ 121304 w 252413"/>
                <a:gd name="connsiteY17" fmla="*/ 133158 h 252413"/>
                <a:gd name="connsiteX18" fmla="*/ 121467 w 252413"/>
                <a:gd name="connsiteY18" fmla="*/ 132994 h 252413"/>
                <a:gd name="connsiteX19" fmla="*/ 122121 w 252413"/>
                <a:gd name="connsiteY19" fmla="*/ 133488 h 252413"/>
                <a:gd name="connsiteX20" fmla="*/ 123102 w 252413"/>
                <a:gd name="connsiteY20" fmla="*/ 136784 h 252413"/>
                <a:gd name="connsiteX21" fmla="*/ 136992 w 252413"/>
                <a:gd name="connsiteY21" fmla="*/ 144364 h 252413"/>
                <a:gd name="connsiteX22" fmla="*/ 139280 w 252413"/>
                <a:gd name="connsiteY22" fmla="*/ 144035 h 252413"/>
                <a:gd name="connsiteX23" fmla="*/ 152517 w 252413"/>
                <a:gd name="connsiteY23" fmla="*/ 71691 h 252413"/>
                <a:gd name="connsiteX24" fmla="*/ 37306 w 252413"/>
                <a:gd name="connsiteY24" fmla="*/ 107945 h 252413"/>
                <a:gd name="connsiteX25" fmla="*/ 42863 w 252413"/>
                <a:gd name="connsiteY25" fmla="*/ 170731 h 252413"/>
                <a:gd name="connsiteX26" fmla="*/ 121631 w 252413"/>
                <a:gd name="connsiteY26" fmla="*/ 218356 h 252413"/>
                <a:gd name="connsiteX27" fmla="*/ 124736 w 252413"/>
                <a:gd name="connsiteY27" fmla="*/ 218191 h 252413"/>
                <a:gd name="connsiteX28" fmla="*/ 127024 w 252413"/>
                <a:gd name="connsiteY28" fmla="*/ 217862 h 252413"/>
                <a:gd name="connsiteX29" fmla="*/ 131109 w 252413"/>
                <a:gd name="connsiteY29" fmla="*/ 217203 h 252413"/>
                <a:gd name="connsiteX30" fmla="*/ 135522 w 252413"/>
                <a:gd name="connsiteY30" fmla="*/ 216049 h 252413"/>
                <a:gd name="connsiteX31" fmla="*/ 136992 w 252413"/>
                <a:gd name="connsiteY31" fmla="*/ 215555 h 252413"/>
                <a:gd name="connsiteX32" fmla="*/ 137973 w 252413"/>
                <a:gd name="connsiteY32" fmla="*/ 214236 h 252413"/>
                <a:gd name="connsiteX33" fmla="*/ 136339 w 252413"/>
                <a:gd name="connsiteY33" fmla="*/ 212753 h 252413"/>
                <a:gd name="connsiteX34" fmla="*/ 135031 w 252413"/>
                <a:gd name="connsiteY34" fmla="*/ 212424 h 252413"/>
                <a:gd name="connsiteX35" fmla="*/ 127187 w 252413"/>
                <a:gd name="connsiteY35" fmla="*/ 210776 h 252413"/>
                <a:gd name="connsiteX36" fmla="*/ 124899 w 252413"/>
                <a:gd name="connsiteY36" fmla="*/ 210281 h 252413"/>
                <a:gd name="connsiteX37" fmla="*/ 98098 w 252413"/>
                <a:gd name="connsiteY37" fmla="*/ 198746 h 252413"/>
                <a:gd name="connsiteX38" fmla="*/ 71788 w 252413"/>
                <a:gd name="connsiteY38" fmla="*/ 128380 h 252413"/>
                <a:gd name="connsiteX39" fmla="*/ 104145 w 252413"/>
                <a:gd name="connsiteY39" fmla="*/ 96739 h 252413"/>
                <a:gd name="connsiteX40" fmla="*/ 131763 w 252413"/>
                <a:gd name="connsiteY40" fmla="*/ 116844 h 252413"/>
                <a:gd name="connsiteX41" fmla="*/ 131109 w 252413"/>
                <a:gd name="connsiteY41" fmla="*/ 117833 h 252413"/>
                <a:gd name="connsiteX42" fmla="*/ 130456 w 252413"/>
                <a:gd name="connsiteY42" fmla="*/ 117338 h 252413"/>
                <a:gd name="connsiteX43" fmla="*/ 129312 w 252413"/>
                <a:gd name="connsiteY43" fmla="*/ 114043 h 252413"/>
                <a:gd name="connsiteX44" fmla="*/ 115584 w 252413"/>
                <a:gd name="connsiteY44" fmla="*/ 106627 h 252413"/>
                <a:gd name="connsiteX45" fmla="*/ 113133 w 252413"/>
                <a:gd name="connsiteY45" fmla="*/ 106792 h 252413"/>
                <a:gd name="connsiteX46" fmla="*/ 99896 w 252413"/>
                <a:gd name="connsiteY46" fmla="*/ 179136 h 252413"/>
                <a:gd name="connsiteX47" fmla="*/ 215270 w 252413"/>
                <a:gd name="connsiteY47" fmla="*/ 142881 h 252413"/>
                <a:gd name="connsiteX48" fmla="*/ 209551 w 252413"/>
                <a:gd name="connsiteY48" fmla="*/ 80095 h 252413"/>
                <a:gd name="connsiteX49" fmla="*/ 130782 w 252413"/>
                <a:gd name="connsiteY49" fmla="*/ 32470 h 252413"/>
                <a:gd name="connsiteX50" fmla="*/ 129802 w 252413"/>
                <a:gd name="connsiteY50" fmla="*/ 32470 h 252413"/>
                <a:gd name="connsiteX51" fmla="*/ 126125 w 252413"/>
                <a:gd name="connsiteY51" fmla="*/ 0 h 252413"/>
                <a:gd name="connsiteX52" fmla="*/ 252413 w 252413"/>
                <a:gd name="connsiteY52" fmla="*/ 126207 h 252413"/>
                <a:gd name="connsiteX53" fmla="*/ 126125 w 252413"/>
                <a:gd name="connsiteY53" fmla="*/ 252413 h 252413"/>
                <a:gd name="connsiteX54" fmla="*/ 0 w 252413"/>
                <a:gd name="connsiteY54" fmla="*/ 126207 h 252413"/>
                <a:gd name="connsiteX55" fmla="*/ 126125 w 252413"/>
                <a:gd name="connsiteY55" fmla="*/ 0 h 25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52413" h="252413">
                  <a:moveTo>
                    <a:pt x="129802" y="32470"/>
                  </a:moveTo>
                  <a:cubicBezTo>
                    <a:pt x="129148" y="32635"/>
                    <a:pt x="128331" y="32635"/>
                    <a:pt x="127677" y="32800"/>
                  </a:cubicBezTo>
                  <a:cubicBezTo>
                    <a:pt x="126860" y="32800"/>
                    <a:pt x="126207" y="32965"/>
                    <a:pt x="125390" y="32965"/>
                  </a:cubicBezTo>
                  <a:cubicBezTo>
                    <a:pt x="125063" y="33130"/>
                    <a:pt x="124736" y="33130"/>
                    <a:pt x="124409" y="33130"/>
                  </a:cubicBezTo>
                  <a:cubicBezTo>
                    <a:pt x="123428" y="33294"/>
                    <a:pt x="122448" y="33459"/>
                    <a:pt x="121467" y="33624"/>
                  </a:cubicBezTo>
                  <a:cubicBezTo>
                    <a:pt x="121304" y="33789"/>
                    <a:pt x="117382" y="34613"/>
                    <a:pt x="117055" y="34777"/>
                  </a:cubicBezTo>
                  <a:cubicBezTo>
                    <a:pt x="116728" y="34777"/>
                    <a:pt x="115584" y="35107"/>
                    <a:pt x="115421" y="35272"/>
                  </a:cubicBezTo>
                  <a:cubicBezTo>
                    <a:pt x="114931" y="35601"/>
                    <a:pt x="114440" y="36096"/>
                    <a:pt x="114440" y="36590"/>
                  </a:cubicBezTo>
                  <a:cubicBezTo>
                    <a:pt x="114440" y="37414"/>
                    <a:pt x="115094" y="37908"/>
                    <a:pt x="116075" y="38238"/>
                  </a:cubicBezTo>
                  <a:cubicBezTo>
                    <a:pt x="116075" y="38238"/>
                    <a:pt x="117055" y="38403"/>
                    <a:pt x="117382" y="38403"/>
                  </a:cubicBezTo>
                  <a:cubicBezTo>
                    <a:pt x="119180" y="38897"/>
                    <a:pt x="122775" y="39556"/>
                    <a:pt x="125390" y="40051"/>
                  </a:cubicBezTo>
                  <a:cubicBezTo>
                    <a:pt x="126207" y="40216"/>
                    <a:pt x="127024" y="40545"/>
                    <a:pt x="127677" y="40545"/>
                  </a:cubicBezTo>
                  <a:cubicBezTo>
                    <a:pt x="137156" y="42687"/>
                    <a:pt x="146307" y="46313"/>
                    <a:pt x="154315" y="52081"/>
                  </a:cubicBezTo>
                  <a:cubicBezTo>
                    <a:pt x="176213" y="67736"/>
                    <a:pt x="189287" y="94762"/>
                    <a:pt x="180625" y="122447"/>
                  </a:cubicBezTo>
                  <a:cubicBezTo>
                    <a:pt x="174579" y="142057"/>
                    <a:pt x="161015" y="151780"/>
                    <a:pt x="148268" y="154087"/>
                  </a:cubicBezTo>
                  <a:cubicBezTo>
                    <a:pt x="131926" y="157383"/>
                    <a:pt x="117055" y="148649"/>
                    <a:pt x="120814" y="134147"/>
                  </a:cubicBezTo>
                  <a:cubicBezTo>
                    <a:pt x="120814" y="133818"/>
                    <a:pt x="120977" y="133488"/>
                    <a:pt x="121141" y="133323"/>
                  </a:cubicBezTo>
                  <a:cubicBezTo>
                    <a:pt x="121141" y="133323"/>
                    <a:pt x="121141" y="133158"/>
                    <a:pt x="121304" y="133158"/>
                  </a:cubicBezTo>
                  <a:cubicBezTo>
                    <a:pt x="121304" y="132994"/>
                    <a:pt x="121467" y="132994"/>
                    <a:pt x="121467" y="132994"/>
                  </a:cubicBezTo>
                  <a:cubicBezTo>
                    <a:pt x="121794" y="132994"/>
                    <a:pt x="121958" y="133158"/>
                    <a:pt x="122121" y="133488"/>
                  </a:cubicBezTo>
                  <a:cubicBezTo>
                    <a:pt x="122121" y="133488"/>
                    <a:pt x="122611" y="135466"/>
                    <a:pt x="123102" y="136784"/>
                  </a:cubicBezTo>
                  <a:cubicBezTo>
                    <a:pt x="125880" y="142222"/>
                    <a:pt x="131273" y="144364"/>
                    <a:pt x="136992" y="144364"/>
                  </a:cubicBezTo>
                  <a:cubicBezTo>
                    <a:pt x="137809" y="144200"/>
                    <a:pt x="138463" y="144200"/>
                    <a:pt x="139280" y="144035"/>
                  </a:cubicBezTo>
                  <a:cubicBezTo>
                    <a:pt x="173435" y="139750"/>
                    <a:pt x="175723" y="93114"/>
                    <a:pt x="152517" y="71691"/>
                  </a:cubicBezTo>
                  <a:cubicBezTo>
                    <a:pt x="113460" y="35272"/>
                    <a:pt x="50217" y="56860"/>
                    <a:pt x="37306" y="107945"/>
                  </a:cubicBezTo>
                  <a:cubicBezTo>
                    <a:pt x="31750" y="125908"/>
                    <a:pt x="32567" y="147331"/>
                    <a:pt x="42863" y="170731"/>
                  </a:cubicBezTo>
                  <a:cubicBezTo>
                    <a:pt x="55609" y="199075"/>
                    <a:pt x="88130" y="220663"/>
                    <a:pt x="121631" y="218356"/>
                  </a:cubicBezTo>
                  <a:cubicBezTo>
                    <a:pt x="121958" y="218356"/>
                    <a:pt x="124082" y="218191"/>
                    <a:pt x="124736" y="218191"/>
                  </a:cubicBezTo>
                  <a:cubicBezTo>
                    <a:pt x="125553" y="218027"/>
                    <a:pt x="126370" y="217862"/>
                    <a:pt x="127024" y="217862"/>
                  </a:cubicBezTo>
                  <a:cubicBezTo>
                    <a:pt x="127351" y="217862"/>
                    <a:pt x="129965" y="217367"/>
                    <a:pt x="131109" y="217203"/>
                  </a:cubicBezTo>
                  <a:cubicBezTo>
                    <a:pt x="131109" y="217203"/>
                    <a:pt x="135195" y="216214"/>
                    <a:pt x="135522" y="216049"/>
                  </a:cubicBezTo>
                  <a:cubicBezTo>
                    <a:pt x="135848" y="216049"/>
                    <a:pt x="136829" y="215719"/>
                    <a:pt x="136992" y="215555"/>
                  </a:cubicBezTo>
                  <a:cubicBezTo>
                    <a:pt x="137483" y="215225"/>
                    <a:pt x="137973" y="214896"/>
                    <a:pt x="137973" y="214236"/>
                  </a:cubicBezTo>
                  <a:cubicBezTo>
                    <a:pt x="137973" y="213412"/>
                    <a:pt x="137319" y="212918"/>
                    <a:pt x="136339" y="212753"/>
                  </a:cubicBezTo>
                  <a:cubicBezTo>
                    <a:pt x="136339" y="212753"/>
                    <a:pt x="135522" y="212424"/>
                    <a:pt x="135031" y="212424"/>
                  </a:cubicBezTo>
                  <a:cubicBezTo>
                    <a:pt x="133234" y="212094"/>
                    <a:pt x="129638" y="211270"/>
                    <a:pt x="127187" y="210776"/>
                  </a:cubicBezTo>
                  <a:cubicBezTo>
                    <a:pt x="126207" y="210611"/>
                    <a:pt x="125553" y="210446"/>
                    <a:pt x="124899" y="210281"/>
                  </a:cubicBezTo>
                  <a:cubicBezTo>
                    <a:pt x="115421" y="208139"/>
                    <a:pt x="106269" y="204514"/>
                    <a:pt x="98098" y="198746"/>
                  </a:cubicBezTo>
                  <a:cubicBezTo>
                    <a:pt x="76200" y="183091"/>
                    <a:pt x="63127" y="156065"/>
                    <a:pt x="71788" y="128380"/>
                  </a:cubicBezTo>
                  <a:cubicBezTo>
                    <a:pt x="77998" y="108769"/>
                    <a:pt x="91398" y="99211"/>
                    <a:pt x="104145" y="96739"/>
                  </a:cubicBezTo>
                  <a:cubicBezTo>
                    <a:pt x="120487" y="93608"/>
                    <a:pt x="135522" y="102178"/>
                    <a:pt x="131763" y="116844"/>
                  </a:cubicBezTo>
                  <a:cubicBezTo>
                    <a:pt x="131599" y="117503"/>
                    <a:pt x="131273" y="117833"/>
                    <a:pt x="131109" y="117833"/>
                  </a:cubicBezTo>
                  <a:cubicBezTo>
                    <a:pt x="130782" y="117833"/>
                    <a:pt x="130456" y="117338"/>
                    <a:pt x="130456" y="117338"/>
                  </a:cubicBezTo>
                  <a:cubicBezTo>
                    <a:pt x="130456" y="117338"/>
                    <a:pt x="129965" y="115361"/>
                    <a:pt x="129312" y="114043"/>
                  </a:cubicBezTo>
                  <a:cubicBezTo>
                    <a:pt x="126533" y="108604"/>
                    <a:pt x="121141" y="106462"/>
                    <a:pt x="115584" y="106627"/>
                  </a:cubicBezTo>
                  <a:cubicBezTo>
                    <a:pt x="114767" y="106627"/>
                    <a:pt x="113950" y="106627"/>
                    <a:pt x="113133" y="106792"/>
                  </a:cubicBezTo>
                  <a:cubicBezTo>
                    <a:pt x="78978" y="111076"/>
                    <a:pt x="76854" y="157877"/>
                    <a:pt x="99896" y="179136"/>
                  </a:cubicBezTo>
                  <a:cubicBezTo>
                    <a:pt x="139117" y="215555"/>
                    <a:pt x="202360" y="194132"/>
                    <a:pt x="215270" y="142881"/>
                  </a:cubicBezTo>
                  <a:cubicBezTo>
                    <a:pt x="220663" y="124919"/>
                    <a:pt x="220009" y="103496"/>
                    <a:pt x="209551" y="80095"/>
                  </a:cubicBezTo>
                  <a:cubicBezTo>
                    <a:pt x="196967" y="51916"/>
                    <a:pt x="164447" y="30163"/>
                    <a:pt x="130782" y="32470"/>
                  </a:cubicBezTo>
                  <a:cubicBezTo>
                    <a:pt x="130456" y="32470"/>
                    <a:pt x="130129" y="32470"/>
                    <a:pt x="129802" y="32470"/>
                  </a:cubicBezTo>
                  <a:close/>
                  <a:moveTo>
                    <a:pt x="126125" y="0"/>
                  </a:moveTo>
                  <a:cubicBezTo>
                    <a:pt x="195829" y="0"/>
                    <a:pt x="252413" y="56457"/>
                    <a:pt x="252413" y="126207"/>
                  </a:cubicBezTo>
                  <a:cubicBezTo>
                    <a:pt x="252413" y="195957"/>
                    <a:pt x="195829" y="252413"/>
                    <a:pt x="126125" y="252413"/>
                  </a:cubicBezTo>
                  <a:cubicBezTo>
                    <a:pt x="56420" y="252413"/>
                    <a:pt x="0" y="195957"/>
                    <a:pt x="0" y="126207"/>
                  </a:cubicBezTo>
                  <a:cubicBezTo>
                    <a:pt x="0" y="56457"/>
                    <a:pt x="56420" y="0"/>
                    <a:pt x="126125" y="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da-DK" sz="800"/>
            </a:p>
          </p:txBody>
        </p:sp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C8590BF3-127B-CFC5-57C8-F6B57FF2381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670050" y="8128001"/>
              <a:ext cx="112713" cy="142875"/>
            </a:xfrm>
            <a:custGeom>
              <a:avLst/>
              <a:gdLst>
                <a:gd name="T0" fmla="*/ 666 w 686"/>
                <a:gd name="T1" fmla="*/ 176 h 871"/>
                <a:gd name="T2" fmla="*/ 666 w 686"/>
                <a:gd name="T3" fmla="*/ 176 h 871"/>
                <a:gd name="T4" fmla="*/ 647 w 686"/>
                <a:gd name="T5" fmla="*/ 136 h 871"/>
                <a:gd name="T6" fmla="*/ 647 w 686"/>
                <a:gd name="T7" fmla="*/ 136 h 871"/>
                <a:gd name="T8" fmla="*/ 346 w 686"/>
                <a:gd name="T9" fmla="*/ 0 h 871"/>
                <a:gd name="T10" fmla="*/ 253 w 686"/>
                <a:gd name="T11" fmla="*/ 7 h 871"/>
                <a:gd name="T12" fmla="*/ 120 w 686"/>
                <a:gd name="T13" fmla="*/ 52 h 871"/>
                <a:gd name="T14" fmla="*/ 37 w 686"/>
                <a:gd name="T15" fmla="*/ 136 h 871"/>
                <a:gd name="T16" fmla="*/ 38 w 686"/>
                <a:gd name="T17" fmla="*/ 136 h 871"/>
                <a:gd name="T18" fmla="*/ 19 w 686"/>
                <a:gd name="T19" fmla="*/ 175 h 871"/>
                <a:gd name="T20" fmla="*/ 0 w 686"/>
                <a:gd name="T21" fmla="*/ 295 h 871"/>
                <a:gd name="T22" fmla="*/ 0 w 686"/>
                <a:gd name="T23" fmla="*/ 871 h 871"/>
                <a:gd name="T24" fmla="*/ 154 w 686"/>
                <a:gd name="T25" fmla="*/ 871 h 871"/>
                <a:gd name="T26" fmla="*/ 154 w 686"/>
                <a:gd name="T27" fmla="*/ 303 h 871"/>
                <a:gd name="T28" fmla="*/ 327 w 686"/>
                <a:gd name="T29" fmla="*/ 145 h 871"/>
                <a:gd name="T30" fmla="*/ 338 w 686"/>
                <a:gd name="T31" fmla="*/ 145 h 871"/>
                <a:gd name="T32" fmla="*/ 498 w 686"/>
                <a:gd name="T33" fmla="*/ 191 h 871"/>
                <a:gd name="T34" fmla="*/ 501 w 686"/>
                <a:gd name="T35" fmla="*/ 194 h 871"/>
                <a:gd name="T36" fmla="*/ 504 w 686"/>
                <a:gd name="T37" fmla="*/ 199 h 871"/>
                <a:gd name="T38" fmla="*/ 530 w 686"/>
                <a:gd name="T39" fmla="*/ 275 h 871"/>
                <a:gd name="T40" fmla="*/ 531 w 686"/>
                <a:gd name="T41" fmla="*/ 303 h 871"/>
                <a:gd name="T42" fmla="*/ 531 w 686"/>
                <a:gd name="T43" fmla="*/ 871 h 871"/>
                <a:gd name="T44" fmla="*/ 686 w 686"/>
                <a:gd name="T45" fmla="*/ 871 h 871"/>
                <a:gd name="T46" fmla="*/ 686 w 686"/>
                <a:gd name="T47" fmla="*/ 295 h 871"/>
                <a:gd name="T48" fmla="*/ 666 w 686"/>
                <a:gd name="T49" fmla="*/ 176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6" h="871">
                  <a:moveTo>
                    <a:pt x="666" y="176"/>
                  </a:moveTo>
                  <a:lnTo>
                    <a:pt x="666" y="176"/>
                  </a:lnTo>
                  <a:cubicBezTo>
                    <a:pt x="661" y="162"/>
                    <a:pt x="655" y="148"/>
                    <a:pt x="647" y="136"/>
                  </a:cubicBezTo>
                  <a:lnTo>
                    <a:pt x="647" y="136"/>
                  </a:lnTo>
                  <a:cubicBezTo>
                    <a:pt x="580" y="23"/>
                    <a:pt x="440" y="1"/>
                    <a:pt x="346" y="0"/>
                  </a:cubicBezTo>
                  <a:cubicBezTo>
                    <a:pt x="306" y="0"/>
                    <a:pt x="281" y="3"/>
                    <a:pt x="253" y="7"/>
                  </a:cubicBezTo>
                  <a:cubicBezTo>
                    <a:pt x="195" y="14"/>
                    <a:pt x="151" y="30"/>
                    <a:pt x="120" y="52"/>
                  </a:cubicBezTo>
                  <a:cubicBezTo>
                    <a:pt x="85" y="74"/>
                    <a:pt x="57" y="102"/>
                    <a:pt x="37" y="136"/>
                  </a:cubicBezTo>
                  <a:lnTo>
                    <a:pt x="38" y="136"/>
                  </a:lnTo>
                  <a:cubicBezTo>
                    <a:pt x="30" y="148"/>
                    <a:pt x="24" y="161"/>
                    <a:pt x="19" y="175"/>
                  </a:cubicBezTo>
                  <a:cubicBezTo>
                    <a:pt x="6" y="210"/>
                    <a:pt x="0" y="250"/>
                    <a:pt x="0" y="295"/>
                  </a:cubicBezTo>
                  <a:lnTo>
                    <a:pt x="0" y="871"/>
                  </a:lnTo>
                  <a:lnTo>
                    <a:pt x="154" y="871"/>
                  </a:lnTo>
                  <a:lnTo>
                    <a:pt x="154" y="303"/>
                  </a:lnTo>
                  <a:cubicBezTo>
                    <a:pt x="154" y="196"/>
                    <a:pt x="197" y="151"/>
                    <a:pt x="327" y="145"/>
                  </a:cubicBezTo>
                  <a:cubicBezTo>
                    <a:pt x="332" y="145"/>
                    <a:pt x="339" y="145"/>
                    <a:pt x="338" y="145"/>
                  </a:cubicBezTo>
                  <a:cubicBezTo>
                    <a:pt x="419" y="146"/>
                    <a:pt x="469" y="160"/>
                    <a:pt x="498" y="191"/>
                  </a:cubicBezTo>
                  <a:cubicBezTo>
                    <a:pt x="499" y="192"/>
                    <a:pt x="500" y="193"/>
                    <a:pt x="501" y="194"/>
                  </a:cubicBezTo>
                  <a:cubicBezTo>
                    <a:pt x="502" y="196"/>
                    <a:pt x="503" y="197"/>
                    <a:pt x="504" y="199"/>
                  </a:cubicBezTo>
                  <a:cubicBezTo>
                    <a:pt x="519" y="218"/>
                    <a:pt x="527" y="243"/>
                    <a:pt x="530" y="275"/>
                  </a:cubicBezTo>
                  <a:cubicBezTo>
                    <a:pt x="531" y="284"/>
                    <a:pt x="531" y="293"/>
                    <a:pt x="531" y="303"/>
                  </a:cubicBezTo>
                  <a:lnTo>
                    <a:pt x="531" y="871"/>
                  </a:lnTo>
                  <a:lnTo>
                    <a:pt x="686" y="871"/>
                  </a:lnTo>
                  <a:lnTo>
                    <a:pt x="686" y="295"/>
                  </a:lnTo>
                  <a:cubicBezTo>
                    <a:pt x="686" y="251"/>
                    <a:pt x="679" y="211"/>
                    <a:pt x="666" y="176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800"/>
            </a:p>
          </p:txBody>
        </p:sp>
      </p:grpSp>
    </p:spTree>
    <p:extLst>
      <p:ext uri="{BB962C8B-B14F-4D97-AF65-F5344CB8AC3E}">
        <p14:creationId xmlns:p14="http://schemas.microsoft.com/office/powerpoint/2010/main" val="749886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5" r:id="rId3"/>
    <p:sldLayoutId id="2147484066" r:id="rId4"/>
    <p:sldLayoutId id="2147484067" r:id="rId5"/>
    <p:sldLayoutId id="2147484068" r:id="rId6"/>
    <p:sldLayoutId id="2147484069" r:id="rId7"/>
    <p:sldLayoutId id="2147484070" r:id="rId8"/>
    <p:sldLayoutId id="2147484071" r:id="rId9"/>
    <p:sldLayoutId id="2147484072" r:id="rId10"/>
    <p:sldLayoutId id="2147484073" r:id="rId11"/>
    <p:sldLayoutId id="2147484074" r:id="rId12"/>
    <p:sldLayoutId id="2147484075" r:id="rId13"/>
    <p:sldLayoutId id="2147484078" r:id="rId14"/>
    <p:sldLayoutId id="2147484079" r:id="rId15"/>
    <p:sldLayoutId id="2147484080" r:id="rId16"/>
    <p:sldLayoutId id="2147484081" r:id="rId17"/>
    <p:sldLayoutId id="2147484082" r:id="rId18"/>
    <p:sldLayoutId id="2147484084" r:id="rId19"/>
    <p:sldLayoutId id="2147484083" r:id="rId20"/>
    <p:sldLayoutId id="2147484086" r:id="rId21"/>
    <p:sldLayoutId id="2147483843" r:id="rId22"/>
    <p:sldLayoutId id="2147483844" r:id="rId23"/>
    <p:sldLayoutId id="2147483845" r:id="rId24"/>
    <p:sldLayoutId id="2147483846" r:id="rId25"/>
    <p:sldLayoutId id="2147483849" r:id="rId26"/>
    <p:sldLayoutId id="2147483852" r:id="rId27"/>
    <p:sldLayoutId id="2147483854" r:id="rId28"/>
    <p:sldLayoutId id="2147483855" r:id="rId29"/>
    <p:sldLayoutId id="2147483856" r:id="rId30"/>
    <p:sldLayoutId id="2147483857" r:id="rId31"/>
    <p:sldLayoutId id="2147483858" r:id="rId32"/>
    <p:sldLayoutId id="2147483859" r:id="rId33"/>
    <p:sldLayoutId id="2147483860" r:id="rId34"/>
    <p:sldLayoutId id="2147483861" r:id="rId35"/>
    <p:sldLayoutId id="2147483862" r:id="rId36"/>
    <p:sldLayoutId id="2147483863" r:id="rId37"/>
    <p:sldLayoutId id="2147483838" r:id="rId38"/>
    <p:sldLayoutId id="2147483682" r:id="rId39"/>
    <p:sldLayoutId id="2147483684" r:id="rId40"/>
    <p:sldLayoutId id="2147483685" r:id="rId41"/>
    <p:sldLayoutId id="2147483695" r:id="rId42"/>
    <p:sldLayoutId id="2147483696" r:id="rId43"/>
    <p:sldLayoutId id="2147483702" r:id="rId4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7.svg"/><Relationship Id="rId4" Type="http://schemas.openxmlformats.org/officeDocument/2006/relationships/image" Target="../media/image1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Friske apples i trækurve">
            <a:extLst>
              <a:ext uri="{FF2B5EF4-FFF2-40B4-BE49-F238E27FC236}">
                <a16:creationId xmlns:a16="http://schemas.microsoft.com/office/drawing/2014/main" id="{9978E7F0-A7E4-6E9A-E9D3-B1AA5A0906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72" y="-656133"/>
            <a:ext cx="12232672" cy="8155114"/>
          </a:xfrm>
          <a:prstGeom prst="rect">
            <a:avLst/>
          </a:prstGeom>
        </p:spPr>
      </p:pic>
      <p:sp>
        <p:nvSpPr>
          <p:cNvPr id="3" name="Pladsholder til teks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a-DK" sz="2800" dirty="0">
                <a:solidFill>
                  <a:schemeClr val="bg1"/>
                </a:solidFill>
              </a:rPr>
              <a:t> </a:t>
            </a:r>
            <a:endParaRPr lang="da-DK" sz="2800" dirty="0">
              <a:solidFill>
                <a:schemeClr val="bg1"/>
              </a:solidFill>
              <a:latin typeface="IBM Plex Sans" panose="020B0503050203000203" pitchFamily="34" charset="0"/>
            </a:endParaRP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591F18FE-AC3B-007A-CAD3-49A57EFD426C}"/>
              </a:ext>
            </a:extLst>
          </p:cNvPr>
          <p:cNvSpPr txBox="1">
            <a:spLocks/>
          </p:cNvSpPr>
          <p:nvPr/>
        </p:nvSpPr>
        <p:spPr>
          <a:xfrm>
            <a:off x="459316" y="2180702"/>
            <a:ext cx="11215711" cy="97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Autofit/>
          </a:bodyPr>
          <a:lstStyle>
            <a:lvl1pPr algn="ctr" defTabSz="410751" eaLnBrk="1" hangingPunct="1">
              <a:lnSpc>
                <a:spcPct val="100000"/>
              </a:lnSpc>
              <a:spcBef>
                <a:spcPts val="1125"/>
              </a:spcBef>
              <a:defRPr sz="4900" baseline="0">
                <a:solidFill>
                  <a:schemeClr val="tx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160729" algn="ctr" defTabSz="410751" eaLnBrk="1" hangingPunct="1">
              <a:lnSpc>
                <a:spcPct val="90000"/>
              </a:lnSpc>
              <a:spcBef>
                <a:spcPts val="1125"/>
              </a:spcBef>
              <a:defRPr sz="4900">
                <a:solidFill>
                  <a:srgbClr val="B3242A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321457" algn="ctr" defTabSz="410751" eaLnBrk="1" hangingPunct="1">
              <a:lnSpc>
                <a:spcPct val="90000"/>
              </a:lnSpc>
              <a:spcBef>
                <a:spcPts val="1125"/>
              </a:spcBef>
              <a:defRPr sz="4900">
                <a:solidFill>
                  <a:srgbClr val="B3242A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482186" algn="ctr" defTabSz="410751" eaLnBrk="1" hangingPunct="1">
              <a:lnSpc>
                <a:spcPct val="90000"/>
              </a:lnSpc>
              <a:spcBef>
                <a:spcPts val="1125"/>
              </a:spcBef>
              <a:defRPr sz="4900">
                <a:solidFill>
                  <a:srgbClr val="B3242A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642915" algn="ctr" defTabSz="410751" eaLnBrk="1" hangingPunct="1">
              <a:lnSpc>
                <a:spcPct val="90000"/>
              </a:lnSpc>
              <a:spcBef>
                <a:spcPts val="1125"/>
              </a:spcBef>
              <a:defRPr sz="4900">
                <a:solidFill>
                  <a:srgbClr val="B3242A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803643" algn="ctr" defTabSz="410751" eaLnBrk="1" hangingPunct="1">
              <a:lnSpc>
                <a:spcPct val="90000"/>
              </a:lnSpc>
              <a:spcBef>
                <a:spcPts val="1125"/>
              </a:spcBef>
              <a:defRPr sz="4900">
                <a:solidFill>
                  <a:srgbClr val="B3242A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964372" algn="ctr" defTabSz="410751" eaLnBrk="1" hangingPunct="1">
              <a:lnSpc>
                <a:spcPct val="90000"/>
              </a:lnSpc>
              <a:spcBef>
                <a:spcPts val="1125"/>
              </a:spcBef>
              <a:defRPr sz="4900">
                <a:solidFill>
                  <a:srgbClr val="B3242A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125101" algn="ctr" defTabSz="410751" eaLnBrk="1" hangingPunct="1">
              <a:lnSpc>
                <a:spcPct val="90000"/>
              </a:lnSpc>
              <a:spcBef>
                <a:spcPts val="1125"/>
              </a:spcBef>
              <a:defRPr sz="4900">
                <a:solidFill>
                  <a:srgbClr val="B3242A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285829" algn="ctr" defTabSz="410751" eaLnBrk="1" hangingPunct="1">
              <a:lnSpc>
                <a:spcPct val="90000"/>
              </a:lnSpc>
              <a:spcBef>
                <a:spcPts val="1125"/>
              </a:spcBef>
              <a:defRPr sz="4900">
                <a:solidFill>
                  <a:srgbClr val="B3242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da-DK" sz="8800" b="1" kern="0">
                <a:solidFill>
                  <a:schemeClr val="bg1"/>
                </a:solidFill>
                <a:latin typeface="IBM Plex Sans" panose="020B0503050203000203" pitchFamily="34" charset="0"/>
              </a:rPr>
              <a:t>Velkommen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E732FBE8-DC85-2844-BCE9-CEFB91108F74}"/>
              </a:ext>
            </a:extLst>
          </p:cNvPr>
          <p:cNvSpPr txBox="1">
            <a:spLocks/>
          </p:cNvSpPr>
          <p:nvPr/>
        </p:nvSpPr>
        <p:spPr>
          <a:xfrm>
            <a:off x="0" y="4218703"/>
            <a:ext cx="12192000" cy="1121249"/>
          </a:xfrm>
          <a:prstGeom prst="rect">
            <a:avLst/>
          </a:prstGeom>
          <a:solidFill>
            <a:srgbClr val="FFFFFF">
              <a:alpha val="74902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algn="ctr" defTabSz="410751" eaLnBrk="1" hangingPunct="1">
              <a:lnSpc>
                <a:spcPct val="100000"/>
              </a:lnSpc>
              <a:spcBef>
                <a:spcPts val="1125"/>
              </a:spcBef>
              <a:defRPr sz="4900" baseline="0">
                <a:solidFill>
                  <a:schemeClr val="tx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160729" algn="ctr" defTabSz="410751" eaLnBrk="1" hangingPunct="1">
              <a:lnSpc>
                <a:spcPct val="90000"/>
              </a:lnSpc>
              <a:spcBef>
                <a:spcPts val="1125"/>
              </a:spcBef>
              <a:defRPr sz="4900">
                <a:solidFill>
                  <a:srgbClr val="B3242A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321457" algn="ctr" defTabSz="410751" eaLnBrk="1" hangingPunct="1">
              <a:lnSpc>
                <a:spcPct val="90000"/>
              </a:lnSpc>
              <a:spcBef>
                <a:spcPts val="1125"/>
              </a:spcBef>
              <a:defRPr sz="4900">
                <a:solidFill>
                  <a:srgbClr val="B3242A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482186" algn="ctr" defTabSz="410751" eaLnBrk="1" hangingPunct="1">
              <a:lnSpc>
                <a:spcPct val="90000"/>
              </a:lnSpc>
              <a:spcBef>
                <a:spcPts val="1125"/>
              </a:spcBef>
              <a:defRPr sz="4900">
                <a:solidFill>
                  <a:srgbClr val="B3242A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642915" algn="ctr" defTabSz="410751" eaLnBrk="1" hangingPunct="1">
              <a:lnSpc>
                <a:spcPct val="90000"/>
              </a:lnSpc>
              <a:spcBef>
                <a:spcPts val="1125"/>
              </a:spcBef>
              <a:defRPr sz="4900">
                <a:solidFill>
                  <a:srgbClr val="B3242A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803643" algn="ctr" defTabSz="410751" eaLnBrk="1" hangingPunct="1">
              <a:lnSpc>
                <a:spcPct val="90000"/>
              </a:lnSpc>
              <a:spcBef>
                <a:spcPts val="1125"/>
              </a:spcBef>
              <a:defRPr sz="4900">
                <a:solidFill>
                  <a:srgbClr val="B3242A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964372" algn="ctr" defTabSz="410751" eaLnBrk="1" hangingPunct="1">
              <a:lnSpc>
                <a:spcPct val="90000"/>
              </a:lnSpc>
              <a:spcBef>
                <a:spcPts val="1125"/>
              </a:spcBef>
              <a:defRPr sz="4900">
                <a:solidFill>
                  <a:srgbClr val="B3242A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125101" algn="ctr" defTabSz="410751" eaLnBrk="1" hangingPunct="1">
              <a:lnSpc>
                <a:spcPct val="90000"/>
              </a:lnSpc>
              <a:spcBef>
                <a:spcPts val="1125"/>
              </a:spcBef>
              <a:defRPr sz="4900">
                <a:solidFill>
                  <a:srgbClr val="B3242A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285829" algn="ctr" defTabSz="410751" eaLnBrk="1" hangingPunct="1">
              <a:lnSpc>
                <a:spcPct val="90000"/>
              </a:lnSpc>
              <a:spcBef>
                <a:spcPts val="1125"/>
              </a:spcBef>
              <a:defRPr sz="4900">
                <a:solidFill>
                  <a:srgbClr val="B3242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da-DK" sz="4800" b="1" kern="0">
                <a:solidFill>
                  <a:schemeClr val="tx2">
                    <a:lumMod val="75000"/>
                  </a:schemeClr>
                </a:solidFill>
                <a:latin typeface="IBM Plex Sans" panose="020B0503050203000203" pitchFamily="34" charset="0"/>
              </a:rPr>
              <a:t>Dialogmøde efterår 2026</a:t>
            </a:r>
          </a:p>
        </p:txBody>
      </p:sp>
    </p:spTree>
    <p:extLst>
      <p:ext uri="{BB962C8B-B14F-4D97-AF65-F5344CB8AC3E}">
        <p14:creationId xmlns:p14="http://schemas.microsoft.com/office/powerpoint/2010/main" val="397519954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2CFF99-3E73-E7E8-DF58-A0ED0B3C2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sz="4400"/>
              <a:t>Program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51B4A64-2A94-631A-184F-FDEDD8EFF5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81949" y="6538912"/>
            <a:ext cx="2743200" cy="365125"/>
          </a:xfrm>
        </p:spPr>
        <p:txBody>
          <a:bodyPr/>
          <a:lstStyle/>
          <a:p>
            <a:fld id="{F3EF4D5A-4651-4B9C-924F-A1DBD1BE844D}" type="datetime1">
              <a:rPr lang="da-DK" smtClean="0"/>
              <a:t>22-09-2026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150EDDD-A177-18D2-F45D-CC161452B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48699" y="6546501"/>
            <a:ext cx="4114800" cy="365125"/>
          </a:xfrm>
        </p:spPr>
        <p:txBody>
          <a:bodyPr/>
          <a:lstStyle/>
          <a:p>
            <a:r>
              <a:rPr lang="da-DK"/>
              <a:t>Dialogmøde september 2026 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038FA23-1A0E-5CCE-4894-49F29F222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2</a:t>
            </a:fld>
            <a:endParaRPr lang="da-DK"/>
          </a:p>
        </p:txBody>
      </p:sp>
      <p:sp>
        <p:nvSpPr>
          <p:cNvPr id="9" name="Pladsholder til indhold 2">
            <a:extLst>
              <a:ext uri="{FF2B5EF4-FFF2-40B4-BE49-F238E27FC236}">
                <a16:creationId xmlns:a16="http://schemas.microsoft.com/office/drawing/2014/main" id="{175F519D-B539-01CB-9F91-30BE82602BE4}"/>
              </a:ext>
            </a:extLst>
          </p:cNvPr>
          <p:cNvSpPr txBox="1">
            <a:spLocks/>
          </p:cNvSpPr>
          <p:nvPr/>
        </p:nvSpPr>
        <p:spPr>
          <a:xfrm>
            <a:off x="6106099" y="1772107"/>
            <a:ext cx="5609651" cy="42862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0" tIns="0" rIns="0" bIns="0" anchor="t">
            <a:noAutofit/>
          </a:bodyPr>
          <a:lstStyle>
            <a:lvl1pPr marL="0" marR="0" indent="0" algn="l" defTabSz="41075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/>
              <a:buNone/>
              <a:tabLst/>
              <a:defRPr lang="da-DK" sz="1800" b="0" i="0">
                <a:solidFill>
                  <a:srgbClr val="000000"/>
                </a:solidFill>
                <a:latin typeface="+mn-lt"/>
                <a:ea typeface="Georgia"/>
                <a:cs typeface="Arial"/>
                <a:sym typeface="Georgia"/>
              </a:defRPr>
            </a:lvl1pPr>
            <a:lvl2pPr marL="482400" indent="-241200" algn="l" defTabSz="410751" eaLnBrk="1" hangingPunct="1">
              <a:lnSpc>
                <a:spcPct val="100000"/>
              </a:lnSpc>
              <a:spcBef>
                <a:spcPts val="1000"/>
              </a:spcBef>
              <a:buSzPct val="75000"/>
              <a:buChar char="•"/>
              <a:defRPr lang="da-DK" sz="2100" b="0" i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Georgia"/>
                <a:cs typeface="Arial"/>
                <a:sym typeface="Georgia"/>
              </a:defRPr>
            </a:lvl2pPr>
            <a:lvl3pPr marL="321457" indent="-321457" algn="l" defTabSz="410751" eaLnBrk="1" hangingPunct="1">
              <a:lnSpc>
                <a:spcPct val="100000"/>
              </a:lnSpc>
              <a:spcBef>
                <a:spcPts val="1266"/>
              </a:spcBef>
              <a:buSzPct val="75000"/>
              <a:buChar char="•"/>
              <a:defRPr lang="da-DK" sz="2100" b="0" i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Georgia"/>
                <a:cs typeface="Arial"/>
                <a:sym typeface="Georgia"/>
              </a:defRPr>
            </a:lvl3pPr>
            <a:lvl4pPr marL="723600" indent="-241200" defTabSz="410751" eaLnBrk="1" hangingPunct="1">
              <a:lnSpc>
                <a:spcPct val="100000"/>
              </a:lnSpc>
              <a:spcBef>
                <a:spcPts val="1000"/>
              </a:spcBef>
              <a:buSzPct val="75000"/>
              <a:buChar char="•"/>
              <a:defRPr lang="da-DK" sz="2100" b="0" i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Georgia"/>
                <a:cs typeface="Arial"/>
                <a:sym typeface="Georgia"/>
              </a:defRPr>
            </a:lvl4pPr>
            <a:lvl5pPr marL="1202301" indent="-240460" defTabSz="410751" eaLnBrk="1" hangingPunct="1">
              <a:lnSpc>
                <a:spcPct val="100000"/>
              </a:lnSpc>
              <a:spcBef>
                <a:spcPts val="1000"/>
              </a:spcBef>
              <a:buSzPct val="75000"/>
              <a:buChar char="•"/>
              <a:defRPr sz="21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Georgia"/>
                <a:cs typeface="Arial"/>
                <a:sym typeface="Georgia"/>
              </a:defRPr>
            </a:lvl5pPr>
            <a:lvl6pPr marL="1945610" indent="-293676" defTabSz="410751" eaLnBrk="1" hangingPunct="1">
              <a:spcBef>
                <a:spcPts val="1687"/>
              </a:spcBef>
              <a:buSzPct val="75000"/>
              <a:buChar char="•"/>
              <a:defRPr sz="2200">
                <a:solidFill>
                  <a:srgbClr val="41414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2275997" indent="-293676" defTabSz="410751" eaLnBrk="1" hangingPunct="1">
              <a:spcBef>
                <a:spcPts val="1687"/>
              </a:spcBef>
              <a:buSzPct val="75000"/>
              <a:buChar char="•"/>
              <a:defRPr sz="2200">
                <a:solidFill>
                  <a:srgbClr val="41414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2606383" indent="-293676" defTabSz="410751" eaLnBrk="1" hangingPunct="1">
              <a:spcBef>
                <a:spcPts val="1687"/>
              </a:spcBef>
              <a:buSzPct val="75000"/>
              <a:buChar char="•"/>
              <a:defRPr sz="2200">
                <a:solidFill>
                  <a:srgbClr val="41414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2936770" indent="-293676" defTabSz="410751" eaLnBrk="1" hangingPunct="1">
              <a:spcBef>
                <a:spcPts val="1687"/>
              </a:spcBef>
              <a:buSzPct val="75000"/>
              <a:buChar char="•"/>
              <a:defRPr sz="2200">
                <a:solidFill>
                  <a:srgbClr val="41414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r>
              <a:rPr kumimoji="0" lang="da-DK" sz="1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Georgia"/>
              </a:rPr>
              <a:t>13:15		</a:t>
            </a:r>
            <a:r>
              <a:rPr kumimoji="0" lang="da-DK" sz="1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eorgia"/>
              </a:rPr>
              <a:t>Præsentation af hovedpunkter i juridisk 			responsum om </a:t>
            </a:r>
            <a:r>
              <a:rPr lang="da-DK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Ældre Sagens brug 				af e-mailadresser </a:t>
            </a:r>
          </a:p>
          <a:p>
            <a:pPr marL="0" marR="0" lvl="0" indent="0" algn="l" defTabSz="41075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/>
              <a:buNone/>
              <a:tabLst/>
              <a:defRPr/>
            </a:pPr>
            <a:endParaRPr lang="da-DK" b="1" kern="0">
              <a:solidFill>
                <a:schemeClr val="tx1"/>
              </a:solidFill>
              <a:latin typeface="Arial"/>
            </a:endParaRPr>
          </a:p>
          <a:p>
            <a:pPr marL="0" marR="0" lvl="0" indent="0" algn="l" defTabSz="41075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/>
              <a:buNone/>
              <a:tabLst/>
              <a:defRPr/>
            </a:pPr>
            <a:r>
              <a:rPr lang="da-DK" b="1" kern="0">
                <a:solidFill>
                  <a:schemeClr val="tx1"/>
                </a:solidFill>
                <a:latin typeface="Arial"/>
              </a:rPr>
              <a:t>14:00</a:t>
            </a:r>
            <a:r>
              <a:rPr kumimoji="0" lang="da-DK" sz="1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Georgia"/>
              </a:rPr>
              <a:t>		</a:t>
            </a:r>
            <a:r>
              <a:rPr lang="da-DK" b="1" kern="0">
                <a:solidFill>
                  <a:schemeClr val="tx1"/>
                </a:solidFill>
                <a:latin typeface="Arial"/>
              </a:rPr>
              <a:t>Pause med k</a:t>
            </a:r>
            <a:r>
              <a:rPr kumimoji="0" lang="da-DK" sz="1800" b="1" i="0" u="none" strike="noStrike" kern="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Georgia"/>
              </a:rPr>
              <a:t>affe</a:t>
            </a:r>
            <a:r>
              <a:rPr kumimoji="0" lang="da-DK" sz="1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Georgia"/>
              </a:rPr>
              <a:t>/te og kage </a:t>
            </a:r>
          </a:p>
          <a:p>
            <a:pPr marL="0" marR="0" lvl="0" indent="0" algn="l" defTabSz="41075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/>
              <a:buNone/>
              <a:tabLst/>
              <a:defRPr/>
            </a:pPr>
            <a:endParaRPr kumimoji="0" lang="da-DK" sz="18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  <a:sym typeface="Georgia"/>
            </a:endParaRPr>
          </a:p>
          <a:p>
            <a:pPr lvl="0">
              <a:spcBef>
                <a:spcPts val="0"/>
              </a:spcBef>
              <a:defRPr/>
            </a:pPr>
            <a:r>
              <a:rPr kumimoji="0" lang="da-DK" sz="1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Georgia"/>
              </a:rPr>
              <a:t>14:20		</a:t>
            </a:r>
            <a:r>
              <a:rPr lang="da-DK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Lokalafdelingernes involvering i 					udarbejdelsen af Strategi 2028-32.</a:t>
            </a:r>
            <a:endParaRPr lang="da-DK" b="1" ker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endParaRPr lang="da-DK" kern="0">
              <a:solidFill>
                <a:schemeClr val="tx1"/>
              </a:solidFill>
              <a:latin typeface="Arial"/>
            </a:endParaRPr>
          </a:p>
          <a:p>
            <a:pPr marL="0" marR="0" lvl="0" indent="0" algn="l" defTabSz="41075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/>
              <a:buNone/>
              <a:tabLst/>
              <a:defRPr/>
            </a:pPr>
            <a:r>
              <a:rPr kumimoji="0" lang="da-DK" sz="1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Georgia"/>
              </a:rPr>
              <a:t>15:20		Opsamling og afrunding</a:t>
            </a:r>
            <a:br>
              <a:rPr kumimoji="0" lang="da-DK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Georgia"/>
              </a:rPr>
            </a:br>
            <a:r>
              <a:rPr kumimoji="0" lang="da-DK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Georgia"/>
              </a:rPr>
              <a:t>			v./ landsformand Birger Rasmussen</a:t>
            </a:r>
          </a:p>
          <a:p>
            <a:pPr marL="0" marR="0" lvl="0" indent="0" algn="l" defTabSz="41075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/>
              <a:buNone/>
              <a:tabLst/>
              <a:defRPr/>
            </a:pPr>
            <a:endParaRPr kumimoji="0" lang="da-DK" sz="180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  <a:sym typeface="Georgia"/>
            </a:endParaRPr>
          </a:p>
          <a:p>
            <a:pPr marL="0" marR="0" lvl="0" indent="0" algn="l" defTabSz="41075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/>
              <a:buNone/>
              <a:tabLst/>
              <a:defRPr/>
            </a:pPr>
            <a:r>
              <a:rPr kumimoji="0" lang="da-DK" sz="1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Georgia"/>
              </a:rPr>
              <a:t>15:30		Tak for i dag</a:t>
            </a:r>
          </a:p>
        </p:txBody>
      </p:sp>
      <p:sp>
        <p:nvSpPr>
          <p:cNvPr id="10" name="Pladsholder til indhold 8">
            <a:extLst>
              <a:ext uri="{FF2B5EF4-FFF2-40B4-BE49-F238E27FC236}">
                <a16:creationId xmlns:a16="http://schemas.microsoft.com/office/drawing/2014/main" id="{83C05B21-D7DA-82C8-53BB-BCC9BAE3C503}"/>
              </a:ext>
            </a:extLst>
          </p:cNvPr>
          <p:cNvSpPr txBox="1">
            <a:spLocks/>
          </p:cNvSpPr>
          <p:nvPr/>
        </p:nvSpPr>
        <p:spPr>
          <a:xfrm>
            <a:off x="476251" y="1772107"/>
            <a:ext cx="5609651" cy="42862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0" tIns="0" rIns="0" bIns="0" anchor="t">
            <a:noAutofit/>
          </a:bodyPr>
          <a:lstStyle>
            <a:lvl1pPr marL="241200" indent="-241200" algn="l" defTabSz="410751" eaLnBrk="1" hangingPunct="1">
              <a:lnSpc>
                <a:spcPct val="100000"/>
              </a:lnSpc>
              <a:spcBef>
                <a:spcPts val="1000"/>
              </a:spcBef>
              <a:buSzPct val="75000"/>
              <a:buFont typeface="Arial"/>
              <a:buChar char="•"/>
              <a:defRPr sz="2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Georgia"/>
                <a:cs typeface="Arial"/>
                <a:sym typeface="Georgia"/>
              </a:defRPr>
            </a:lvl1pPr>
            <a:lvl2pPr marL="482400" indent="-241200" algn="l" defTabSz="410751" eaLnBrk="1" hangingPunct="1">
              <a:lnSpc>
                <a:spcPct val="100000"/>
              </a:lnSpc>
              <a:spcBef>
                <a:spcPts val="1000"/>
              </a:spcBef>
              <a:buSzPct val="75000"/>
              <a:buFont typeface="Arial"/>
              <a:buChar char="•"/>
              <a:defRPr sz="2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Georgia"/>
                <a:cs typeface="Arial"/>
                <a:sym typeface="Georgia"/>
              </a:defRPr>
            </a:lvl2pPr>
            <a:lvl3pPr marL="241200" indent="-241200" algn="l" defTabSz="410751" eaLnBrk="1" hangingPunct="1">
              <a:lnSpc>
                <a:spcPct val="100000"/>
              </a:lnSpc>
              <a:spcBef>
                <a:spcPts val="1000"/>
              </a:spcBef>
              <a:buSzPct val="75000"/>
              <a:buChar char="•"/>
              <a:defRPr sz="2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Georgia"/>
                <a:cs typeface="Arial"/>
                <a:sym typeface="Georgia"/>
              </a:defRPr>
            </a:lvl3pPr>
            <a:lvl4pPr marL="723600" indent="-240460" algn="l" defTabSz="410751" eaLnBrk="1" hangingPunct="1">
              <a:lnSpc>
                <a:spcPct val="100000"/>
              </a:lnSpc>
              <a:spcBef>
                <a:spcPts val="1000"/>
              </a:spcBef>
              <a:buSzPct val="75000"/>
              <a:buChar char="•"/>
              <a:defRPr lang="da-DK" sz="2100" b="0" i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Georgia"/>
                <a:cs typeface="Arial"/>
                <a:sym typeface="Georgia"/>
              </a:defRPr>
            </a:lvl4pPr>
            <a:lvl5pPr marL="1202301" indent="-240460" defTabSz="410751" eaLnBrk="1" hangingPunct="1">
              <a:lnSpc>
                <a:spcPct val="100000"/>
              </a:lnSpc>
              <a:spcBef>
                <a:spcPts val="1000"/>
              </a:spcBef>
              <a:buSzPct val="75000"/>
              <a:buChar char="•"/>
              <a:defRPr sz="21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Georgia"/>
                <a:cs typeface="Arial"/>
                <a:sym typeface="Georgia"/>
              </a:defRPr>
            </a:lvl5pPr>
            <a:lvl6pPr marL="1945610" indent="-293676" defTabSz="410751" eaLnBrk="1" hangingPunct="1">
              <a:spcBef>
                <a:spcPts val="1687"/>
              </a:spcBef>
              <a:buSzPct val="75000"/>
              <a:buChar char="•"/>
              <a:defRPr sz="2200">
                <a:solidFill>
                  <a:srgbClr val="41414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2275997" indent="-293676" defTabSz="410751" eaLnBrk="1" hangingPunct="1">
              <a:spcBef>
                <a:spcPts val="1687"/>
              </a:spcBef>
              <a:buSzPct val="75000"/>
              <a:buChar char="•"/>
              <a:defRPr sz="2200">
                <a:solidFill>
                  <a:srgbClr val="41414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2606383" indent="-293676" defTabSz="410751" eaLnBrk="1" hangingPunct="1">
              <a:spcBef>
                <a:spcPts val="1687"/>
              </a:spcBef>
              <a:buSzPct val="75000"/>
              <a:buChar char="•"/>
              <a:defRPr sz="2200">
                <a:solidFill>
                  <a:srgbClr val="41414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2936770" indent="-293676" defTabSz="410751" eaLnBrk="1" hangingPunct="1">
              <a:spcBef>
                <a:spcPts val="1687"/>
              </a:spcBef>
              <a:buSzPct val="75000"/>
              <a:buChar char="•"/>
              <a:defRPr sz="2200">
                <a:solidFill>
                  <a:srgbClr val="41414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0" marR="0" lvl="0" indent="0" algn="l" defTabSz="41075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Georgia"/>
              </a:rPr>
              <a:t>9:30		</a:t>
            </a:r>
            <a:r>
              <a:rPr kumimoji="0" lang="en-GB" sz="1800" b="1" i="0" u="none" strike="noStrike" kern="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Georgia"/>
              </a:rPr>
              <a:t>Ankomst</a:t>
            </a:r>
            <a:br>
              <a:rPr kumimoji="0" lang="en-GB" sz="1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Georgia"/>
              </a:rPr>
            </a:br>
            <a:r>
              <a:rPr kumimoji="0" lang="en-GB" sz="1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Georgia"/>
              </a:rPr>
              <a:t>			</a:t>
            </a:r>
            <a:r>
              <a:rPr kumimoji="0" lang="en-GB" sz="1800" b="0" i="0" u="none" strike="noStrike" kern="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Georgia"/>
              </a:rPr>
              <a:t>Morgenkaffe</a:t>
            </a: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  <a:sym typeface="Georgia"/>
            </a:endParaRPr>
          </a:p>
          <a:p>
            <a:pPr marL="0" marR="0" lvl="0" indent="0" algn="l" defTabSz="41075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  <a:sym typeface="Georgia"/>
            </a:endParaRPr>
          </a:p>
          <a:p>
            <a:pPr marL="0" marR="0" lvl="0" indent="0" algn="l" defTabSz="41075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Georgia"/>
              </a:rPr>
              <a:t>10:00		</a:t>
            </a:r>
            <a:r>
              <a:rPr kumimoji="0" lang="en-GB" sz="1800" b="1" i="0" u="none" strike="noStrike" kern="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Georgia"/>
              </a:rPr>
              <a:t>Velkomst</a:t>
            </a:r>
            <a:r>
              <a:rPr kumimoji="0" lang="en-GB" sz="1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Georgia"/>
              </a:rPr>
              <a:t> </a:t>
            </a:r>
            <a:br>
              <a:rPr kumimoji="0" lang="en-GB" sz="1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Georgia"/>
              </a:rPr>
            </a:br>
            <a:r>
              <a:rPr kumimoji="0" lang="en-GB" sz="1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Georgia"/>
              </a:rPr>
              <a:t>			</a:t>
            </a:r>
            <a:r>
              <a:rPr kumimoji="0" lang="en-GB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Georgia"/>
              </a:rPr>
              <a:t>v. </a:t>
            </a:r>
            <a:r>
              <a:rPr kumimoji="0" lang="en-GB" sz="1800" b="0" i="0" u="none" strike="noStrike" kern="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Georgia"/>
              </a:rPr>
              <a:t>landsformand</a:t>
            </a:r>
            <a:r>
              <a:rPr kumimoji="0" lang="en-GB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Georgia"/>
              </a:rPr>
              <a:t> Birger Rasmussen</a:t>
            </a:r>
          </a:p>
          <a:p>
            <a:pPr marL="0" marR="0" lvl="0" indent="0" algn="l" defTabSz="41075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  <a:sym typeface="Georgia"/>
            </a:endParaRPr>
          </a:p>
          <a:p>
            <a:pPr marL="0" lvl="0" indent="0">
              <a:buNone/>
              <a:defRPr/>
            </a:pPr>
            <a:r>
              <a:rPr kumimoji="0" lang="en-GB" sz="1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Georgia"/>
              </a:rPr>
              <a:t>10:15		</a:t>
            </a:r>
            <a:r>
              <a:rPr lang="da-DK" sz="1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Aktuel ældre- og sundhedspolitik, 				strategi og handlingspunkter for 2027 </a:t>
            </a:r>
            <a:br>
              <a:rPr kumimoji="0" lang="en-GB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Georgia"/>
              </a:rPr>
            </a:br>
            <a:r>
              <a:rPr kumimoji="0" lang="en-GB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Georgia"/>
              </a:rPr>
              <a:t>			v. </a:t>
            </a:r>
            <a:r>
              <a:rPr kumimoji="0" lang="en-GB" sz="1800" b="0" i="0" u="none" strike="noStrike" kern="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Georgia"/>
              </a:rPr>
              <a:t>direktør</a:t>
            </a:r>
            <a:r>
              <a:rPr kumimoji="0" lang="en-GB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Georgia"/>
              </a:rPr>
              <a:t> Bjarne Hastrup</a:t>
            </a:r>
          </a:p>
          <a:p>
            <a:pPr marL="0" marR="0" lvl="0" indent="0" algn="l" defTabSz="41075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Georgia"/>
              </a:rPr>
              <a:t>			</a:t>
            </a:r>
            <a:r>
              <a:rPr kumimoji="0" lang="en-GB" sz="1800" b="0" i="0" u="none" strike="noStrike" kern="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Georgia"/>
              </a:rPr>
              <a:t>Spørgsmål</a:t>
            </a:r>
            <a:r>
              <a:rPr kumimoji="0" lang="en-GB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Georgia"/>
              </a:rPr>
              <a:t> og </a:t>
            </a:r>
            <a:r>
              <a:rPr kumimoji="0" lang="en-GB" sz="1800" b="0" i="0" u="none" strike="noStrike" kern="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Georgia"/>
              </a:rPr>
              <a:t>debat</a:t>
            </a: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  <a:sym typeface="Georgia"/>
            </a:endParaRPr>
          </a:p>
          <a:p>
            <a:pPr marL="0" marR="0" lvl="0" indent="0" algn="l" defTabSz="41075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/>
              <a:buNone/>
              <a:tabLst/>
              <a:defRPr/>
            </a:pPr>
            <a:endParaRPr kumimoji="0" lang="en-GB" sz="18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  <a:sym typeface="Georgia"/>
            </a:endParaRPr>
          </a:p>
          <a:p>
            <a:pPr marL="0" marR="0" lvl="0" indent="0" algn="l" defTabSz="41075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Georgia"/>
              </a:rPr>
              <a:t>12:15		Frokost</a:t>
            </a:r>
            <a:br>
              <a:rPr kumimoji="0" lang="en-GB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Georgia"/>
              </a:rPr>
            </a:br>
            <a:r>
              <a:rPr kumimoji="0" lang="en-GB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Georgia"/>
              </a:rPr>
              <a:t>			</a:t>
            </a:r>
            <a:r>
              <a:rPr kumimoji="0" lang="en-GB" sz="1800" b="0" i="0" u="none" strike="noStrike" kern="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Georgia"/>
              </a:rPr>
              <a:t>Bytte</a:t>
            </a:r>
            <a:r>
              <a:rPr kumimoji="0" lang="en-GB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Georgia"/>
              </a:rPr>
              <a:t> </a:t>
            </a:r>
            <a:r>
              <a:rPr kumimoji="0" lang="en-GB" sz="1800" b="0" i="0" u="none" strike="noStrike" kern="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Georgia"/>
              </a:rPr>
              <a:t>pladser</a:t>
            </a: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  <a:sym typeface="Georgia"/>
            </a:endParaRPr>
          </a:p>
        </p:txBody>
      </p:sp>
      <p:cxnSp>
        <p:nvCxnSpPr>
          <p:cNvPr id="16" name="Lige forbindelse 15">
            <a:extLst>
              <a:ext uri="{FF2B5EF4-FFF2-40B4-BE49-F238E27FC236}">
                <a16:creationId xmlns:a16="http://schemas.microsoft.com/office/drawing/2014/main" id="{B5D452BE-F3DD-E98F-41D8-B77B6D3C2849}"/>
              </a:ext>
            </a:extLst>
          </p:cNvPr>
          <p:cNvCxnSpPr>
            <a:cxnSpLocks/>
          </p:cNvCxnSpPr>
          <p:nvPr/>
        </p:nvCxnSpPr>
        <p:spPr>
          <a:xfrm>
            <a:off x="5932514" y="1828800"/>
            <a:ext cx="0" cy="4364182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0215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E2880-06ED-E44F-AD98-E0BBABF061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b">
            <a:normAutofit/>
          </a:bodyPr>
          <a:lstStyle/>
          <a:p>
            <a:r>
              <a:rPr lang="da-DK" b="1">
                <a:latin typeface="IBM Plex Sans" panose="020B0503050203000203" pitchFamily="34" charset="0"/>
              </a:rPr>
              <a:t>Aktuel ældre- og sundhedspolitik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27A995-4F99-2BF2-03B2-C3C6D71535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0263" y="4891991"/>
            <a:ext cx="4752390" cy="1051609"/>
          </a:xfrm>
        </p:spPr>
        <p:txBody>
          <a:bodyPr vert="horz" lIns="0" tIns="0" rIns="0" bIns="0" rtlCol="0" anchor="t">
            <a:norm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da-DK" sz="2000">
                <a:latin typeface="IBM Plex Sans Medium"/>
              </a:rPr>
              <a:t>Dialogmøder, september 2026</a:t>
            </a:r>
            <a:endParaRPr lang="da-DK" sz="2000"/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da-DK" sz="2000"/>
              <a:t>Ved Bjarne Hastrup, adm. direktør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111C946B-FE7F-8ABC-EDFE-EED593B0CE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1" b="12248"/>
          <a:stretch>
            <a:fillRect/>
          </a:stretch>
        </p:blipFill>
        <p:spPr>
          <a:xfrm>
            <a:off x="6076524" y="10"/>
            <a:ext cx="6115477" cy="6857990"/>
          </a:xfrm>
          <a:custGeom>
            <a:avLst/>
            <a:gdLst>
              <a:gd name="connsiteX0" fmla="*/ 3097942 w 6115477"/>
              <a:gd name="connsiteY0" fmla="*/ 360991 h 6858000"/>
              <a:gd name="connsiteX1" fmla="*/ 5048086 w 6115477"/>
              <a:gd name="connsiteY1" fmla="*/ 1133487 h 6858000"/>
              <a:gd name="connsiteX2" fmla="*/ 4484764 w 6115477"/>
              <a:gd name="connsiteY2" fmla="*/ 4212194 h 6858000"/>
              <a:gd name="connsiteX3" fmla="*/ 4387400 w 6115477"/>
              <a:gd name="connsiteY3" fmla="*/ 4226220 h 6858000"/>
              <a:gd name="connsiteX4" fmla="*/ 3796261 w 6115477"/>
              <a:gd name="connsiteY4" fmla="*/ 3903622 h 6858000"/>
              <a:gd name="connsiteX5" fmla="*/ 3754534 w 6115477"/>
              <a:gd name="connsiteY5" fmla="*/ 3763362 h 6858000"/>
              <a:gd name="connsiteX6" fmla="*/ 3726715 w 6115477"/>
              <a:gd name="connsiteY6" fmla="*/ 3742323 h 6858000"/>
              <a:gd name="connsiteX7" fmla="*/ 3719760 w 6115477"/>
              <a:gd name="connsiteY7" fmla="*/ 3749336 h 6858000"/>
              <a:gd name="connsiteX8" fmla="*/ 3712806 w 6115477"/>
              <a:gd name="connsiteY8" fmla="*/ 3756349 h 6858000"/>
              <a:gd name="connsiteX9" fmla="*/ 3698897 w 6115477"/>
              <a:gd name="connsiteY9" fmla="*/ 3791414 h 6858000"/>
              <a:gd name="connsiteX10" fmla="*/ 4867266 w 6115477"/>
              <a:gd name="connsiteY10" fmla="*/ 4639987 h 6858000"/>
              <a:gd name="connsiteX11" fmla="*/ 6068128 w 6115477"/>
              <a:gd name="connsiteY11" fmla="*/ 3719238 h 6858000"/>
              <a:gd name="connsiteX12" fmla="*/ 6115477 w 6115477"/>
              <a:gd name="connsiteY12" fmla="*/ 3623370 h 6858000"/>
              <a:gd name="connsiteX13" fmla="*/ 6115477 w 6115477"/>
              <a:gd name="connsiteY13" fmla="*/ 6155481 h 6858000"/>
              <a:gd name="connsiteX14" fmla="*/ 6032540 w 6115477"/>
              <a:gd name="connsiteY14" fmla="*/ 6197000 h 6858000"/>
              <a:gd name="connsiteX15" fmla="*/ 2808711 w 6115477"/>
              <a:gd name="connsiteY15" fmla="*/ 5705963 h 6858000"/>
              <a:gd name="connsiteX16" fmla="*/ 3372032 w 6115477"/>
              <a:gd name="connsiteY16" fmla="*/ 2627256 h 6858000"/>
              <a:gd name="connsiteX17" fmla="*/ 3476350 w 6115477"/>
              <a:gd name="connsiteY17" fmla="*/ 2620243 h 6858000"/>
              <a:gd name="connsiteX18" fmla="*/ 4060535 w 6115477"/>
              <a:gd name="connsiteY18" fmla="*/ 2935828 h 6858000"/>
              <a:gd name="connsiteX19" fmla="*/ 4109217 w 6115477"/>
              <a:gd name="connsiteY19" fmla="*/ 3076088 h 6858000"/>
              <a:gd name="connsiteX20" fmla="*/ 4137036 w 6115477"/>
              <a:gd name="connsiteY20" fmla="*/ 3097127 h 6858000"/>
              <a:gd name="connsiteX21" fmla="*/ 4164854 w 6115477"/>
              <a:gd name="connsiteY21" fmla="*/ 3055049 h 6858000"/>
              <a:gd name="connsiteX22" fmla="*/ 3246265 w 6115477"/>
              <a:gd name="connsiteY22" fmla="*/ 2172370 h 6858000"/>
              <a:gd name="connsiteX23" fmla="*/ 2989530 w 6115477"/>
              <a:gd name="connsiteY23" fmla="*/ 2199463 h 6858000"/>
              <a:gd name="connsiteX24" fmla="*/ 1612523 w 6115477"/>
              <a:gd name="connsiteY24" fmla="*/ 3545959 h 6858000"/>
              <a:gd name="connsiteX25" fmla="*/ 2732210 w 6115477"/>
              <a:gd name="connsiteY25" fmla="*/ 6540510 h 6858000"/>
              <a:gd name="connsiteX26" fmla="*/ 3281622 w 6115477"/>
              <a:gd name="connsiteY26" fmla="*/ 6843823 h 6858000"/>
              <a:gd name="connsiteX27" fmla="*/ 3320286 w 6115477"/>
              <a:gd name="connsiteY27" fmla="*/ 6858000 h 6858000"/>
              <a:gd name="connsiteX28" fmla="*/ 1738891 w 6115477"/>
              <a:gd name="connsiteY28" fmla="*/ 6858000 h 6858000"/>
              <a:gd name="connsiteX29" fmla="*/ 1726405 w 6115477"/>
              <a:gd name="connsiteY29" fmla="*/ 6850836 h 6858000"/>
              <a:gd name="connsiteX30" fmla="*/ 381563 w 6115477"/>
              <a:gd name="connsiteY30" fmla="*/ 5348300 h 6858000"/>
              <a:gd name="connsiteX31" fmla="*/ 145107 w 6115477"/>
              <a:gd name="connsiteY31" fmla="*/ 2676347 h 6858000"/>
              <a:gd name="connsiteX32" fmla="*/ 3097942 w 6115477"/>
              <a:gd name="connsiteY32" fmla="*/ 360991 h 6858000"/>
              <a:gd name="connsiteX33" fmla="*/ 4590885 w 6115477"/>
              <a:gd name="connsiteY33" fmla="*/ 0 h 6858000"/>
              <a:gd name="connsiteX34" fmla="*/ 6115477 w 6115477"/>
              <a:gd name="connsiteY34" fmla="*/ 0 h 6858000"/>
              <a:gd name="connsiteX35" fmla="*/ 6115477 w 6115477"/>
              <a:gd name="connsiteY35" fmla="*/ 1478397 h 6858000"/>
              <a:gd name="connsiteX36" fmla="*/ 6086069 w 6115477"/>
              <a:gd name="connsiteY36" fmla="*/ 1413064 h 6858000"/>
              <a:gd name="connsiteX37" fmla="*/ 5124586 w 6115477"/>
              <a:gd name="connsiteY37" fmla="*/ 298940 h 6858000"/>
              <a:gd name="connsiteX38" fmla="*/ 4722511 w 6115477"/>
              <a:gd name="connsiteY38" fmla="*/ 5978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6115477" h="6858000">
                <a:moveTo>
                  <a:pt x="3097942" y="360991"/>
                </a:moveTo>
                <a:cubicBezTo>
                  <a:pt x="3783738" y="359646"/>
                  <a:pt x="4476724" y="600718"/>
                  <a:pt x="5048086" y="1133487"/>
                </a:cubicBezTo>
                <a:cubicBezTo>
                  <a:pt x="6035636" y="2045177"/>
                  <a:pt x="5938272" y="4029856"/>
                  <a:pt x="4484764" y="4212194"/>
                </a:cubicBezTo>
                <a:cubicBezTo>
                  <a:pt x="4449992" y="4219207"/>
                  <a:pt x="4422173" y="4219207"/>
                  <a:pt x="4387400" y="4226220"/>
                </a:cubicBezTo>
                <a:cubicBezTo>
                  <a:pt x="4143990" y="4226220"/>
                  <a:pt x="3914489" y="4135051"/>
                  <a:pt x="3796261" y="3903622"/>
                </a:cubicBezTo>
                <a:cubicBezTo>
                  <a:pt x="3775397" y="3847518"/>
                  <a:pt x="3754534" y="3763362"/>
                  <a:pt x="3754534" y="3763362"/>
                </a:cubicBezTo>
                <a:cubicBezTo>
                  <a:pt x="3747579" y="3749336"/>
                  <a:pt x="3740624" y="3742323"/>
                  <a:pt x="3726715" y="3742323"/>
                </a:cubicBezTo>
                <a:cubicBezTo>
                  <a:pt x="3726715" y="3742323"/>
                  <a:pt x="3719760" y="3742323"/>
                  <a:pt x="3719760" y="3749336"/>
                </a:cubicBezTo>
                <a:cubicBezTo>
                  <a:pt x="3712806" y="3749336"/>
                  <a:pt x="3712806" y="3756349"/>
                  <a:pt x="3712806" y="3756349"/>
                </a:cubicBezTo>
                <a:cubicBezTo>
                  <a:pt x="3705852" y="3763362"/>
                  <a:pt x="3698897" y="3777388"/>
                  <a:pt x="3698897" y="3791414"/>
                </a:cubicBezTo>
                <a:cubicBezTo>
                  <a:pt x="3538942" y="4408558"/>
                  <a:pt x="4171808" y="4780247"/>
                  <a:pt x="4867266" y="4639987"/>
                </a:cubicBezTo>
                <a:cubicBezTo>
                  <a:pt x="5308013" y="4560214"/>
                  <a:pt x="5771715" y="4272106"/>
                  <a:pt x="6068128" y="3719238"/>
                </a:cubicBezTo>
                <a:lnTo>
                  <a:pt x="6115477" y="3623370"/>
                </a:lnTo>
                <a:lnTo>
                  <a:pt x="6115477" y="6155481"/>
                </a:lnTo>
                <a:lnTo>
                  <a:pt x="6032540" y="6197000"/>
                </a:lnTo>
                <a:cubicBezTo>
                  <a:pt x="5009917" y="6670716"/>
                  <a:pt x="3747579" y="6577767"/>
                  <a:pt x="2808711" y="5705963"/>
                </a:cubicBezTo>
                <a:cubicBezTo>
                  <a:pt x="1828115" y="4801286"/>
                  <a:pt x="1918525" y="2809594"/>
                  <a:pt x="3372032" y="2627256"/>
                </a:cubicBezTo>
                <a:cubicBezTo>
                  <a:pt x="3406804" y="2620243"/>
                  <a:pt x="3441578" y="2620243"/>
                  <a:pt x="3476350" y="2620243"/>
                </a:cubicBezTo>
                <a:cubicBezTo>
                  <a:pt x="3712806" y="2613230"/>
                  <a:pt x="3942307" y="2704399"/>
                  <a:pt x="4060535" y="2935828"/>
                </a:cubicBezTo>
                <a:cubicBezTo>
                  <a:pt x="4088353" y="2991932"/>
                  <a:pt x="4109217" y="3076088"/>
                  <a:pt x="4109217" y="3076088"/>
                </a:cubicBezTo>
                <a:cubicBezTo>
                  <a:pt x="4109217" y="3076088"/>
                  <a:pt x="4123126" y="3097127"/>
                  <a:pt x="4137036" y="3097127"/>
                </a:cubicBezTo>
                <a:cubicBezTo>
                  <a:pt x="4143990" y="3097127"/>
                  <a:pt x="4157899" y="3083101"/>
                  <a:pt x="4164854" y="3055049"/>
                </a:cubicBezTo>
                <a:cubicBezTo>
                  <a:pt x="4304815" y="2508912"/>
                  <a:pt x="3832447" y="2161440"/>
                  <a:pt x="3246265" y="2172370"/>
                </a:cubicBezTo>
                <a:cubicBezTo>
                  <a:pt x="3162525" y="2173932"/>
                  <a:pt x="3076462" y="2182807"/>
                  <a:pt x="2989530" y="2199463"/>
                </a:cubicBezTo>
                <a:cubicBezTo>
                  <a:pt x="2447072" y="2304658"/>
                  <a:pt x="1876797" y="2711412"/>
                  <a:pt x="1612523" y="3545959"/>
                </a:cubicBezTo>
                <a:cubicBezTo>
                  <a:pt x="1243930" y="4724143"/>
                  <a:pt x="1800297" y="5874275"/>
                  <a:pt x="2732210" y="6540510"/>
                </a:cubicBezTo>
                <a:cubicBezTo>
                  <a:pt x="2906075" y="6663238"/>
                  <a:pt x="3090371" y="6763173"/>
                  <a:pt x="3281622" y="6843823"/>
                </a:cubicBezTo>
                <a:lnTo>
                  <a:pt x="3320286" y="6858000"/>
                </a:lnTo>
                <a:lnTo>
                  <a:pt x="1738891" y="6858000"/>
                </a:lnTo>
                <a:lnTo>
                  <a:pt x="1726405" y="6850836"/>
                </a:lnTo>
                <a:cubicBezTo>
                  <a:pt x="1134396" y="6482653"/>
                  <a:pt x="652791" y="5951418"/>
                  <a:pt x="381563" y="5348300"/>
                </a:cubicBezTo>
                <a:cubicBezTo>
                  <a:pt x="-56576" y="4352454"/>
                  <a:pt x="-91349" y="3440764"/>
                  <a:pt x="145107" y="2676347"/>
                </a:cubicBezTo>
                <a:cubicBezTo>
                  <a:pt x="505659" y="1249640"/>
                  <a:pt x="1788697" y="363557"/>
                  <a:pt x="3097942" y="360991"/>
                </a:cubicBezTo>
                <a:close/>
                <a:moveTo>
                  <a:pt x="4590885" y="0"/>
                </a:moveTo>
                <a:lnTo>
                  <a:pt x="6115477" y="0"/>
                </a:lnTo>
                <a:lnTo>
                  <a:pt x="6115477" y="1478397"/>
                </a:lnTo>
                <a:lnTo>
                  <a:pt x="6086069" y="1413064"/>
                </a:lnTo>
                <a:cubicBezTo>
                  <a:pt x="5868129" y="974517"/>
                  <a:pt x="5532298" y="590418"/>
                  <a:pt x="5124586" y="298940"/>
                </a:cubicBezTo>
                <a:cubicBezTo>
                  <a:pt x="4996796" y="206895"/>
                  <a:pt x="4862159" y="127670"/>
                  <a:pt x="4722511" y="59786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175317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82F35EA7-FE30-8B5D-1E47-56BEB6FD0D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4338" y="903250"/>
            <a:ext cx="5681662" cy="5535650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da-DK" sz="2000" b="1"/>
              <a:t>Styrket indsats på demens</a:t>
            </a:r>
          </a:p>
          <a:p>
            <a:pPr>
              <a:lnSpc>
                <a:spcPct val="100000"/>
              </a:lnSpc>
            </a:pPr>
            <a:r>
              <a:rPr lang="da-DK" sz="2000"/>
              <a:t>Langsigtet rekrutteringsplan for ældreplejen</a:t>
            </a:r>
          </a:p>
          <a:p>
            <a:pPr>
              <a:lnSpc>
                <a:spcPct val="100000"/>
              </a:lnSpc>
            </a:pPr>
            <a:r>
              <a:rPr lang="da-DK" sz="2000"/>
              <a:t>Fastholdelse, uddannelse, kompetenceudvikling.</a:t>
            </a:r>
          </a:p>
          <a:p>
            <a:pPr>
              <a:lnSpc>
                <a:spcPct val="100000"/>
              </a:lnSpc>
            </a:pPr>
            <a:r>
              <a:rPr lang="da-DK" sz="2000"/>
              <a:t>Fleksible ordninger til seniorer</a:t>
            </a:r>
          </a:p>
          <a:p>
            <a:pPr>
              <a:lnSpc>
                <a:spcPct val="100000"/>
              </a:lnSpc>
            </a:pPr>
            <a:endParaRPr lang="da-DK" sz="2000" b="1"/>
          </a:p>
          <a:p>
            <a:pPr marL="0" indent="0">
              <a:lnSpc>
                <a:spcPct val="100000"/>
              </a:lnSpc>
              <a:buNone/>
            </a:pPr>
            <a:r>
              <a:rPr lang="da-DK" sz="2000" b="1"/>
              <a:t>Bedre økonomi for folkepensionister</a:t>
            </a:r>
          </a:p>
          <a:p>
            <a:pPr>
              <a:lnSpc>
                <a:spcPct val="100000"/>
              </a:lnSpc>
            </a:pPr>
            <a:r>
              <a:rPr lang="da-DK" sz="2000"/>
              <a:t>1.000 kr. mere om måneden til pensionister med mindst</a:t>
            </a:r>
          </a:p>
          <a:p>
            <a:pPr>
              <a:lnSpc>
                <a:spcPct val="100000"/>
              </a:lnSpc>
            </a:pPr>
            <a:r>
              <a:rPr lang="da-DK" sz="2000"/>
              <a:t>Hurtigere regulering af folkepensionen ved pludselige prisstigninger.</a:t>
            </a:r>
          </a:p>
          <a:p>
            <a:pPr>
              <a:lnSpc>
                <a:spcPct val="100000"/>
              </a:lnSpc>
            </a:pPr>
            <a:r>
              <a:rPr lang="da-DK" sz="2000"/>
              <a:t>Skattereform og lavere moms?</a:t>
            </a:r>
          </a:p>
          <a:p>
            <a:pPr>
              <a:lnSpc>
                <a:spcPct val="100000"/>
              </a:lnSpc>
            </a:pPr>
            <a:endParaRPr lang="da-DK" sz="2000" b="1"/>
          </a:p>
          <a:p>
            <a:pPr marL="0" indent="0">
              <a:lnSpc>
                <a:spcPct val="100000"/>
              </a:lnSpc>
              <a:buNone/>
            </a:pPr>
            <a:r>
              <a:rPr lang="da-DK" sz="2000" b="1"/>
              <a:t>Tandlæge uden brugerbetaling</a:t>
            </a:r>
          </a:p>
          <a:p>
            <a:pPr>
              <a:lnSpc>
                <a:spcPct val="100000"/>
              </a:lnSpc>
            </a:pPr>
            <a:r>
              <a:rPr lang="da-DK" sz="2000"/>
              <a:t>Vi vil have folkepensionisterne med om bord hurtigt  </a:t>
            </a:r>
          </a:p>
          <a:p>
            <a:pPr>
              <a:lnSpc>
                <a:spcPct val="100000"/>
              </a:lnSpc>
            </a:pPr>
            <a:endParaRPr lang="da-DK" sz="2000" b="1"/>
          </a:p>
          <a:p>
            <a:pPr marL="0" indent="0">
              <a:lnSpc>
                <a:spcPct val="100000"/>
              </a:lnSpc>
              <a:buNone/>
            </a:pPr>
            <a:r>
              <a:rPr lang="da-DK" sz="2000" b="1"/>
              <a:t>Folkesundhedslov</a:t>
            </a:r>
          </a:p>
          <a:p>
            <a:pPr>
              <a:lnSpc>
                <a:spcPct val="100000"/>
              </a:lnSpc>
            </a:pPr>
            <a:r>
              <a:rPr lang="da-DK" sz="2000"/>
              <a:t>Vi ønsker forebyggelse også for ældre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endParaRPr lang="da-DK" sz="1400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F99E89BE-91AD-9DE5-260F-6752A88D9C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17341" y="6538912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4571749-1273-4AC7-814C-2DAAF45F35CD}" type="datetime1">
              <a:rPr lang="da-DK" smtClean="0"/>
              <a:pPr>
                <a:spcAft>
                  <a:spcPts val="600"/>
                </a:spcAft>
              </a:pPr>
              <a:t>22-09-2026</a:t>
            </a:fld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7AD1AC3D-5B59-F3E7-3CEB-4804DBF7C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E8862F4-759C-4937-98C7-CDEB1EE77131}" type="slidenum">
              <a:rPr lang="da-DK" smtClean="0"/>
              <a:pPr>
                <a:spcAft>
                  <a:spcPts val="600"/>
                </a:spcAft>
              </a:pPr>
              <a:t>4</a:t>
            </a:fld>
            <a:endParaRPr lang="da-DK"/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A058C1EB-7057-3FEB-FF4A-399FA3B09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337" y="419100"/>
            <a:ext cx="5541963" cy="484149"/>
          </a:xfrm>
        </p:spPr>
        <p:txBody>
          <a:bodyPr>
            <a:normAutofit fontScale="90000"/>
          </a:bodyPr>
          <a:lstStyle/>
          <a:p>
            <a:r>
              <a:rPr lang="en-US" err="1"/>
              <a:t>Nyt</a:t>
            </a:r>
            <a:r>
              <a:rPr lang="en-US"/>
              <a:t> </a:t>
            </a:r>
            <a:r>
              <a:rPr lang="en-US" err="1"/>
              <a:t>regeringsgrundlag</a:t>
            </a:r>
            <a:r>
              <a:rPr lang="en-US"/>
              <a:t> </a:t>
            </a: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A92647B2-46CA-81F9-FD75-C3F0CE3D04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2160" b="1"/>
          <a:stretch>
            <a:fillRect/>
          </a:stretch>
        </p:blipFill>
        <p:spPr>
          <a:xfrm>
            <a:off x="6235702" y="700087"/>
            <a:ext cx="5541962" cy="57388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60392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448F4-61F8-AC54-F682-B417969E1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337" y="369996"/>
            <a:ext cx="10515600" cy="1325563"/>
          </a:xfrm>
        </p:spPr>
        <p:txBody>
          <a:bodyPr/>
          <a:lstStyle/>
          <a:p>
            <a:r>
              <a:rPr lang="en-US" err="1"/>
              <a:t>Politiske</a:t>
            </a:r>
            <a:r>
              <a:rPr lang="en-US"/>
              <a:t> </a:t>
            </a:r>
            <a:r>
              <a:rPr lang="en-US" err="1"/>
              <a:t>møder</a:t>
            </a:r>
            <a:r>
              <a:rPr lang="en-US"/>
              <a:t> er </a:t>
            </a:r>
            <a:r>
              <a:rPr lang="en-US" err="1"/>
              <a:t>i</a:t>
            </a:r>
            <a:r>
              <a:rPr lang="en-US"/>
              <a:t> gang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7C3695-6C62-BF75-29AB-0406103DAF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46544" y="6590155"/>
            <a:ext cx="2743200" cy="365125"/>
          </a:xfrm>
        </p:spPr>
        <p:txBody>
          <a:bodyPr/>
          <a:lstStyle/>
          <a:p>
            <a:fld id="{82F54006-0C7B-433E-B095-0511C4AF021C}" type="datetime1">
              <a:rPr lang="da-DK" smtClean="0"/>
              <a:t>22-09-2026</a:t>
            </a:fld>
            <a:endParaRPr lang="da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8D4A46-7863-4BD5-1CBF-98C86F40D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5</a:t>
            </a:fld>
            <a:endParaRPr lang="da-DK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020321-3A02-E2A7-D7D6-8A1A16DF7ED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78801" y="1594884"/>
            <a:ext cx="6283643" cy="4115933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n-US" sz="2400" b="1" err="1">
                <a:latin typeface="IBM Plex Sans"/>
              </a:rPr>
              <a:t>Møde</a:t>
            </a:r>
            <a:r>
              <a:rPr lang="en-US" sz="2400" b="1">
                <a:latin typeface="IBM Plex Sans"/>
              </a:rPr>
              <a:t> med </a:t>
            </a:r>
            <a:r>
              <a:rPr lang="en-US" sz="2400" b="1" err="1">
                <a:latin typeface="IBM Plex Sans"/>
              </a:rPr>
              <a:t>ældreminister</a:t>
            </a:r>
            <a:r>
              <a:rPr lang="en-US" sz="2400" b="1">
                <a:latin typeface="IBM Plex Sans"/>
              </a:rPr>
              <a:t> Jacob Mark og  </a:t>
            </a:r>
            <a:r>
              <a:rPr lang="en-US" sz="2400" b="1" err="1">
                <a:latin typeface="IBM Plex Sans"/>
              </a:rPr>
              <a:t>sundhedsminister</a:t>
            </a:r>
            <a:r>
              <a:rPr lang="en-US" sz="2400" b="1">
                <a:latin typeface="IBM Plex Sans"/>
              </a:rPr>
              <a:t> Ida Auken, </a:t>
            </a:r>
            <a:r>
              <a:rPr lang="en-US" sz="2400" b="1" err="1">
                <a:latin typeface="IBM Plex Sans"/>
              </a:rPr>
              <a:t>finansminister</a:t>
            </a:r>
            <a:r>
              <a:rPr lang="en-US" sz="2400" b="1">
                <a:latin typeface="IBM Plex Sans"/>
              </a:rPr>
              <a:t> Peter Hummelgaard om: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err="1">
                <a:latin typeface="IBM Plex Sans"/>
              </a:rPr>
              <a:t>Omsorgsgaranti</a:t>
            </a:r>
            <a:r>
              <a:rPr lang="en-US" sz="2400">
                <a:latin typeface="IBM Plex Sans"/>
              </a:rPr>
              <a:t> og </a:t>
            </a:r>
            <a:r>
              <a:rPr lang="en-US" sz="2400" err="1">
                <a:latin typeface="IBM Plex Sans"/>
              </a:rPr>
              <a:t>ældreombudsmand</a:t>
            </a:r>
            <a:r>
              <a:rPr lang="en-US" sz="2400">
                <a:latin typeface="IBM Plex Sans"/>
              </a:rPr>
              <a:t>.</a:t>
            </a:r>
          </a:p>
          <a:p>
            <a:pPr marL="285750" indent="-285750">
              <a:buFont typeface="Arial" panose="020B0503050203000203" pitchFamily="34" charset="0"/>
              <a:buChar char="•"/>
            </a:pPr>
            <a:r>
              <a:rPr lang="en-US" sz="2400" err="1">
                <a:latin typeface="IBM Plex Sans"/>
              </a:rPr>
              <a:t>Demenshandleplan</a:t>
            </a:r>
            <a:r>
              <a:rPr lang="en-US" sz="2400">
                <a:latin typeface="IBM Plex Sans"/>
              </a:rPr>
              <a:t> </a:t>
            </a:r>
          </a:p>
          <a:p>
            <a:pPr marL="285750" indent="-285750">
              <a:buFont typeface="Arial" panose="020B0503050203000203" pitchFamily="34" charset="0"/>
              <a:buChar char="•"/>
            </a:pPr>
            <a:r>
              <a:rPr lang="en-US" sz="2400">
                <a:solidFill>
                  <a:srgbClr val="000000"/>
                </a:solidFill>
                <a:latin typeface="IBM Plex Sans"/>
              </a:rPr>
              <a:t>Og mange </a:t>
            </a:r>
            <a:r>
              <a:rPr lang="en-US" sz="2400" err="1">
                <a:solidFill>
                  <a:srgbClr val="000000"/>
                </a:solidFill>
                <a:latin typeface="IBM Plex Sans"/>
              </a:rPr>
              <a:t>andre</a:t>
            </a:r>
            <a:r>
              <a:rPr lang="en-US" sz="2400">
                <a:solidFill>
                  <a:srgbClr val="000000"/>
                </a:solidFill>
                <a:latin typeface="IBM Plex Sans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IBM Plex Sans"/>
              </a:rPr>
              <a:t>emner</a:t>
            </a:r>
            <a:r>
              <a:rPr lang="en-US" sz="2400">
                <a:solidFill>
                  <a:srgbClr val="000000"/>
                </a:solidFill>
                <a:latin typeface="IBM Plex Sans"/>
              </a:rPr>
              <a:t> </a:t>
            </a:r>
          </a:p>
          <a:p>
            <a:endParaRPr lang="en-US" sz="2400">
              <a:latin typeface="IBM Plex Sans"/>
            </a:endParaRPr>
          </a:p>
          <a:p>
            <a:r>
              <a:rPr lang="en-US" sz="2400" err="1">
                <a:latin typeface="IBM Plex Sans"/>
              </a:rPr>
              <a:t>Møder</a:t>
            </a:r>
            <a:r>
              <a:rPr lang="en-US" sz="2400">
                <a:latin typeface="IBM Plex Sans"/>
              </a:rPr>
              <a:t> med de mange nye </a:t>
            </a:r>
            <a:r>
              <a:rPr lang="en-US" sz="2400" err="1">
                <a:latin typeface="IBM Plex Sans"/>
              </a:rPr>
              <a:t>ordførere</a:t>
            </a:r>
            <a:r>
              <a:rPr lang="en-US" sz="2400">
                <a:latin typeface="IBM Plex Sans"/>
              </a:rPr>
              <a:t> </a:t>
            </a:r>
            <a:r>
              <a:rPr lang="en-US" sz="2400" err="1">
                <a:latin typeface="IBM Plex Sans"/>
              </a:rPr>
              <a:t>ift</a:t>
            </a:r>
            <a:r>
              <a:rPr lang="en-US" sz="2400">
                <a:latin typeface="IBM Plex Sans"/>
              </a:rPr>
              <a:t>. </a:t>
            </a:r>
            <a:r>
              <a:rPr lang="en-US" sz="2400" err="1">
                <a:latin typeface="IBM Plex Sans"/>
              </a:rPr>
              <a:t>sundhed</a:t>
            </a:r>
            <a:r>
              <a:rPr lang="en-US" sz="2400">
                <a:latin typeface="IBM Plex Sans"/>
              </a:rPr>
              <a:t>, </a:t>
            </a:r>
            <a:r>
              <a:rPr lang="en-US" sz="2400" err="1">
                <a:latin typeface="IBM Plex Sans"/>
              </a:rPr>
              <a:t>ældrepleje</a:t>
            </a:r>
            <a:r>
              <a:rPr lang="en-US" sz="2400">
                <a:latin typeface="IBM Plex Sans"/>
              </a:rPr>
              <a:t>, </a:t>
            </a:r>
            <a:r>
              <a:rPr lang="en-US" sz="2400" err="1">
                <a:latin typeface="IBM Plex Sans"/>
              </a:rPr>
              <a:t>arbejdsmarked</a:t>
            </a:r>
            <a:r>
              <a:rPr lang="en-US" sz="2400">
                <a:latin typeface="IBM Plex Sans"/>
              </a:rPr>
              <a:t>, </a:t>
            </a:r>
            <a:r>
              <a:rPr lang="en-US" sz="2400" err="1">
                <a:latin typeface="IBM Plex Sans"/>
              </a:rPr>
              <a:t>digitalisering</a:t>
            </a:r>
            <a:r>
              <a:rPr lang="en-US" sz="2400">
                <a:latin typeface="IBM Plex Sans"/>
              </a:rPr>
              <a:t> mv. – Ældre Sagen er </a:t>
            </a:r>
            <a:r>
              <a:rPr lang="en-US" sz="2400" err="1">
                <a:latin typeface="IBM Plex Sans"/>
              </a:rPr>
              <a:t>på</a:t>
            </a:r>
            <a:r>
              <a:rPr lang="en-US" sz="2400">
                <a:latin typeface="IBM Plex Sans"/>
              </a:rPr>
              <a:t> </a:t>
            </a:r>
            <a:r>
              <a:rPr lang="en-US" sz="2400" err="1">
                <a:latin typeface="IBM Plex Sans"/>
              </a:rPr>
              <a:t>sagen</a:t>
            </a:r>
            <a:r>
              <a:rPr lang="en-US" sz="2400">
                <a:latin typeface="IBM Plex Sans"/>
                <a:sym typeface="Wingdings" panose="05000000000000000000" pitchFamily="2" charset="2"/>
              </a:rPr>
              <a:t>.</a:t>
            </a:r>
          </a:p>
          <a:p>
            <a:endParaRPr lang="en-US" sz="2400">
              <a:latin typeface="IBM Plex Sans"/>
              <a:sym typeface="Wingdings" panose="05000000000000000000" pitchFamily="2" charset="2"/>
            </a:endParaRPr>
          </a:p>
          <a:p>
            <a:pPr marL="914400" indent="-228600"/>
            <a:endParaRPr lang="en-US">
              <a:latin typeface="IBM Plex Sans"/>
            </a:endParaRP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810F77A6-03F9-B3C9-8F68-896807468B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6022" y="801706"/>
            <a:ext cx="2612571" cy="2982623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81775DE6-E7F6-874A-6385-6B29662484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6188" y="4021014"/>
            <a:ext cx="3132262" cy="2417886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6465BE39-D432-8E73-3ECA-94E3C3C8F3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8593" y="333668"/>
            <a:ext cx="2719857" cy="2740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443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F15214-C012-71E5-6263-6C81FAC14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da-DK"/>
            </a:br>
            <a:endParaRPr lang="da-DK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DC021E0-7DAC-CDBA-D098-9D5147C7BB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34749" y="6547625"/>
            <a:ext cx="2743200" cy="365125"/>
          </a:xfrm>
        </p:spPr>
        <p:txBody>
          <a:bodyPr/>
          <a:lstStyle/>
          <a:p>
            <a:fld id="{F3EF4D5A-4651-4B9C-924F-A1DBD1BE844D}" type="datetime1">
              <a:rPr lang="da-DK" smtClean="0"/>
              <a:t>22-09-2026</a:t>
            </a:fld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DA5641C-061B-C015-DF0D-887770331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6</a:t>
            </a:fld>
            <a:endParaRPr lang="da-DK"/>
          </a:p>
        </p:txBody>
      </p:sp>
      <p:pic>
        <p:nvPicPr>
          <p:cNvPr id="8" name="Pladsholder til indhold 7">
            <a:extLst>
              <a:ext uri="{FF2B5EF4-FFF2-40B4-BE49-F238E27FC236}">
                <a16:creationId xmlns:a16="http://schemas.microsoft.com/office/drawing/2014/main" id="{40FA30F5-410A-81BD-9C55-646D5FF1A94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rcRect l="24870" t="14214" r="25389" b="321"/>
          <a:stretch>
            <a:fillRect/>
          </a:stretch>
        </p:blipFill>
        <p:spPr>
          <a:xfrm>
            <a:off x="7635645" y="1409820"/>
            <a:ext cx="4562729" cy="4288866"/>
          </a:xfrm>
          <a:prstGeom prst="rect">
            <a:avLst/>
          </a:prstGeom>
        </p:spPr>
      </p:pic>
      <p:sp>
        <p:nvSpPr>
          <p:cNvPr id="10" name="Pladsholder til indhold 5">
            <a:extLst>
              <a:ext uri="{FF2B5EF4-FFF2-40B4-BE49-F238E27FC236}">
                <a16:creationId xmlns:a16="http://schemas.microsoft.com/office/drawing/2014/main" id="{69D109D1-11D9-C08C-E8FE-479B4525EF41}"/>
              </a:ext>
            </a:extLst>
          </p:cNvPr>
          <p:cNvSpPr txBox="1">
            <a:spLocks/>
          </p:cNvSpPr>
          <p:nvPr/>
        </p:nvSpPr>
        <p:spPr>
          <a:xfrm>
            <a:off x="612476" y="1409820"/>
            <a:ext cx="6530945" cy="445117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IBM Plex Sans" panose="020B0503050203000203" pitchFamily="34" charset="0"/>
              <a:buNone/>
              <a:defRPr sz="1600" kern="120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defRPr sz="1600" kern="120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defRPr>
            </a:lvl2pPr>
            <a:lvl3pPr marL="425450" indent="-23495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IBM Plex Sans" panose="020B0503050203000203" pitchFamily="34" charset="0"/>
              <a:buChar char="–"/>
              <a:defRPr sz="1600" kern="120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defRPr>
            </a:lvl3pPr>
            <a:lvl4pPr marL="609600" indent="-15875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tabLst>
                <a:tab pos="438150" algn="l"/>
              </a:tabLst>
              <a:defRPr sz="1200" kern="120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defRPr>
            </a:lvl4pPr>
            <a:lvl5pPr marL="831850" indent="-2032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IBM Plex Sans" panose="020B0503050203000203" pitchFamily="34" charset="0"/>
              <a:buChar char="–"/>
              <a:defRPr sz="1200" kern="120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2400">
                <a:latin typeface="IBM Plex Sans"/>
              </a:rPr>
              <a:t>En omsorgsgaranti skal sikre:</a:t>
            </a:r>
            <a:endParaRPr lang="da-DK" sz="2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>
                <a:latin typeface="IBM Plex Sans"/>
              </a:rPr>
              <a:t>Tid</a:t>
            </a:r>
            <a:endParaRPr lang="da-DK" sz="2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>
                <a:latin typeface="IBM Plex Sans"/>
              </a:rPr>
              <a:t>Tryghed</a:t>
            </a:r>
            <a:endParaRPr lang="da-DK" sz="2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>
                <a:latin typeface="IBM Plex Sans"/>
              </a:rPr>
              <a:t>Tillid  </a:t>
            </a:r>
            <a:endParaRPr lang="da-DK" sz="2400">
              <a:highlight>
                <a:srgbClr val="FFFF00"/>
              </a:highlight>
            </a:endParaRPr>
          </a:p>
          <a:p>
            <a:pPr marL="285750" indent="-285750">
              <a:buFont typeface="Calibri"/>
              <a:buChar char="-"/>
            </a:pPr>
            <a:endParaRPr lang="da-DK" sz="2400">
              <a:latin typeface="IBM Plex Sans"/>
            </a:endParaRPr>
          </a:p>
          <a:p>
            <a:r>
              <a:rPr lang="da-DK" sz="2400">
                <a:latin typeface="IBM Plex Sans"/>
              </a:rPr>
              <a:t>Ældre Sagen er vagthund ift. ”ældrelov i praksis”! Er der:</a:t>
            </a:r>
            <a:endParaRPr lang="da-DK" sz="2400"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>
                <a:latin typeface="IBM Plex Sans"/>
              </a:rPr>
              <a:t>Øget selvbestemmelse?</a:t>
            </a:r>
            <a:endParaRPr lang="da-DK" sz="2400"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>
                <a:latin typeface="IBM Plex Sans"/>
              </a:rPr>
              <a:t>Tryghed og kontinuitet i plejen?</a:t>
            </a:r>
            <a:endParaRPr lang="da-DK" sz="2400"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>
                <a:latin typeface="IBM Plex Sans"/>
              </a:rPr>
              <a:t>Tættere og bedre samarbejde med pårørende og civilsamfund? </a:t>
            </a:r>
            <a:r>
              <a:rPr lang="da-DK" sz="2200">
                <a:latin typeface="IBM Plex Sans"/>
              </a:rPr>
              <a:t> </a:t>
            </a:r>
            <a:br>
              <a:rPr lang="da-DK">
                <a:latin typeface="IBM Plex Sans"/>
              </a:rPr>
            </a:br>
            <a:endParaRPr lang="da-DK">
              <a:highlight>
                <a:srgbClr val="FFFF00"/>
              </a:highlight>
            </a:endParaRPr>
          </a:p>
          <a:p>
            <a:pPr marL="285750" indent="-285750">
              <a:buFont typeface="Calibri"/>
              <a:buChar char="-"/>
            </a:pPr>
            <a:endParaRPr lang="da-DK" sz="1400">
              <a:latin typeface="IBM Plex Sans"/>
            </a:endParaRPr>
          </a:p>
          <a:p>
            <a:endParaRPr lang="da-DK" sz="1400">
              <a:latin typeface="IBM Plex Sans"/>
            </a:endParaRPr>
          </a:p>
          <a:p>
            <a:pPr marL="285750" indent="-285750">
              <a:buFont typeface="Calibri"/>
              <a:buChar char="-"/>
            </a:pPr>
            <a:endParaRPr lang="da-DK" sz="1800">
              <a:latin typeface="IBM Plex Sans"/>
            </a:endParaRP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F380EA11-D24E-E896-418D-9341F2C8E6F9}"/>
              </a:ext>
            </a:extLst>
          </p:cNvPr>
          <p:cNvSpPr txBox="1">
            <a:spLocks/>
          </p:cNvSpPr>
          <p:nvPr/>
        </p:nvSpPr>
        <p:spPr>
          <a:xfrm>
            <a:off x="566737" y="571500"/>
            <a:ext cx="11361737" cy="83978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7000"/>
              </a:lnSpc>
              <a:spcBef>
                <a:spcPct val="0"/>
              </a:spcBef>
              <a:buNone/>
              <a:defRPr sz="3000" b="1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da-DK"/>
              <a:t>Omsorgssvigt og værdig ældrepleje</a:t>
            </a:r>
          </a:p>
        </p:txBody>
      </p:sp>
    </p:spTree>
    <p:extLst>
      <p:ext uri="{BB962C8B-B14F-4D97-AF65-F5344CB8AC3E}">
        <p14:creationId xmlns:p14="http://schemas.microsoft.com/office/powerpoint/2010/main" val="2855164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E86312-A18F-9588-FCF5-C0AECA29F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855" y="314736"/>
            <a:ext cx="10515600" cy="1325563"/>
          </a:xfrm>
        </p:spPr>
        <p:txBody>
          <a:bodyPr/>
          <a:lstStyle/>
          <a:p>
            <a:r>
              <a:rPr lang="da-DK"/>
              <a:t>Demens som et politisk hovedtema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73C2DC6-C866-9C6E-E254-BA4ACF9507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87605" y="6539067"/>
            <a:ext cx="2743200" cy="365125"/>
          </a:xfrm>
        </p:spPr>
        <p:txBody>
          <a:bodyPr/>
          <a:lstStyle/>
          <a:p>
            <a:fld id="{F3EF4D5A-4651-4B9C-924F-A1DBD1BE844D}" type="datetime1">
              <a:rPr lang="da-DK" smtClean="0"/>
              <a:t>22-09-2026</a:t>
            </a:fld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0626A5AB-9E0D-2D37-3F6B-859B32C5C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7</a:t>
            </a:fld>
            <a:endParaRPr lang="da-DK"/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4691C0BD-F950-8895-CCF6-3268FEF89D7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4337" y="1518330"/>
            <a:ext cx="8451851" cy="4479925"/>
          </a:xfrm>
        </p:spPr>
        <p:txBody>
          <a:bodyPr>
            <a:normAutofit fontScale="92500"/>
          </a:bodyPr>
          <a:lstStyle/>
          <a:p>
            <a:r>
              <a:rPr lang="da-DK" sz="2400" b="1"/>
              <a:t>📈 Mere end 100.000 har demenssygdom i dag </a:t>
            </a:r>
          </a:p>
          <a:p>
            <a:r>
              <a:rPr lang="da-DK" sz="2400" b="1"/>
              <a:t>📈 Op mod 145.000 inden for 10-15 år</a:t>
            </a:r>
          </a:p>
          <a:p>
            <a:endParaRPr lang="da-DK" sz="2400"/>
          </a:p>
          <a:p>
            <a:pPr marL="0" indent="0">
              <a:buNone/>
            </a:pPr>
            <a:r>
              <a:rPr lang="da-DK" sz="2400" b="1"/>
              <a:t>Stigende politisk fokus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/>
              <a:t>Ny national demenshandleplan er på vej – varslet af regeringen.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/>
              <a:t>Prioriteret i regeringsgrundlaget.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/>
              <a:t>Børne-, bolig- og ældreminister, Jacob Mark, er meget aktiv på dagsordenen.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2400"/>
          </a:p>
          <a:p>
            <a:r>
              <a:rPr lang="da-DK" sz="2400"/>
              <a:t>Ældre Sagens udspil: Styrket forebyggelse, kronikerpakke, styrke demenskoordinatorer</a:t>
            </a:r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60DE4BF9-48C7-1CB3-448D-17816FC608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0244"/>
          <a:stretch>
            <a:fillRect/>
          </a:stretch>
        </p:blipFill>
        <p:spPr>
          <a:xfrm>
            <a:off x="9129132" y="365125"/>
            <a:ext cx="3132640" cy="1727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847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D00C10-00A2-C007-F32A-395902FBF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/>
              <a:t>Sundhedsreform fra 2027 – mere nærhed, lighed og sammenhæng  </a:t>
            </a:r>
            <a:endParaRPr lang="da-DK" sz="1200" b="0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239032B-7F30-2497-0962-8FC5A35B97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65303" y="6538912"/>
            <a:ext cx="2743200" cy="365125"/>
          </a:xfrm>
        </p:spPr>
        <p:txBody>
          <a:bodyPr/>
          <a:lstStyle/>
          <a:p>
            <a:fld id="{F3EF4D5A-4651-4B9C-924F-A1DBD1BE844D}" type="datetime1">
              <a:rPr lang="da-DK" smtClean="0"/>
              <a:t>22-09-2026</a:t>
            </a:fld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1BE64A3C-2E83-0B72-8115-15FEBE11A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8</a:t>
            </a:fld>
            <a:endParaRPr lang="da-DK"/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603BA75-0413-6A0D-52F2-3ECD7D5C441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942830"/>
            <a:ext cx="6511926" cy="5069342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da-DK" sz="2400" b="1">
                <a:latin typeface="IBM Plex Sans"/>
              </a:rPr>
              <a:t>Ældre Sagen har påvirket lovforslag</a:t>
            </a:r>
            <a:r>
              <a:rPr lang="da-DK" sz="2400">
                <a:latin typeface="IBM Plex Sans"/>
              </a:rPr>
              <a:t>:</a:t>
            </a:r>
          </a:p>
          <a:p>
            <a:pPr marL="285750" indent="-285750">
              <a:buFont typeface="Arial"/>
              <a:buChar char="•"/>
            </a:pPr>
            <a:r>
              <a:rPr lang="da-DK" sz="2400">
                <a:latin typeface="IBM Plex Sans"/>
              </a:rPr>
              <a:t>Nye pakkeforløb med tidsfrister og ret til samlet behandlingsplan og tilbud om forebyggelse.</a:t>
            </a:r>
          </a:p>
          <a:p>
            <a:pPr marL="285750" indent="-285750">
              <a:buFont typeface="Arial"/>
              <a:buChar char="•"/>
            </a:pPr>
            <a:r>
              <a:rPr lang="da-DK" sz="2400">
                <a:latin typeface="IBM Plex Sans"/>
              </a:rPr>
              <a:t>Pakke for multisygdom fremrykkes</a:t>
            </a:r>
          </a:p>
          <a:p>
            <a:pPr marL="285750" indent="-285750">
              <a:buFont typeface="Arial"/>
              <a:buChar char="•"/>
            </a:pPr>
            <a:r>
              <a:rPr lang="da-DK" sz="2400">
                <a:latin typeface="IBM Plex Sans"/>
                <a:sym typeface="Wingdings" panose="05000000000000000000" pitchFamily="2" charset="2"/>
              </a:rPr>
              <a:t>Befordring t/r til sundheds- og omsorgs-pladser.</a:t>
            </a:r>
          </a:p>
          <a:p>
            <a:pPr marL="285750" indent="-285750">
              <a:buFont typeface="Arial"/>
              <a:buChar char="•"/>
            </a:pPr>
            <a:r>
              <a:rPr lang="da-DK" sz="2400">
                <a:latin typeface="IBM Plex Sans"/>
                <a:sym typeface="Wingdings" panose="05000000000000000000" pitchFamily="2" charset="2"/>
              </a:rPr>
              <a:t>Kvalitetskrav og anbefalinger til sygepleje og palliation – vi kalder på flere krav.</a:t>
            </a:r>
          </a:p>
          <a:p>
            <a:pPr marL="285750" indent="-285750">
              <a:buFont typeface="Arial"/>
              <a:buChar char="•"/>
            </a:pPr>
            <a:endParaRPr lang="da-DK" sz="2400">
              <a:latin typeface="IBM Plex Sans"/>
              <a:sym typeface="Wingdings" panose="05000000000000000000" pitchFamily="2" charset="2"/>
            </a:endParaRPr>
          </a:p>
        </p:txBody>
      </p:sp>
      <p:pic>
        <p:nvPicPr>
          <p:cNvPr id="16" name="Billede 15">
            <a:extLst>
              <a:ext uri="{FF2B5EF4-FFF2-40B4-BE49-F238E27FC236}">
                <a16:creationId xmlns:a16="http://schemas.microsoft.com/office/drawing/2014/main" id="{7F421606-352F-2C10-5047-4B6773C983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1313" y="1624575"/>
            <a:ext cx="4508900" cy="360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497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E51F6-D81E-FB5B-C6C0-7FBC16D0B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D673516A-965B-CF7A-BCDC-325E797BC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337" y="379516"/>
            <a:ext cx="8551244" cy="879372"/>
          </a:xfrm>
        </p:spPr>
        <p:txBody>
          <a:bodyPr>
            <a:normAutofit fontScale="90000"/>
          </a:bodyPr>
          <a:lstStyle/>
          <a:p>
            <a:r>
              <a:rPr lang="da-DK"/>
              <a:t>Styrke </a:t>
            </a:r>
            <a:r>
              <a:rPr lang="da-DK">
                <a:solidFill>
                  <a:srgbClr val="C00000"/>
                </a:solidFill>
              </a:rPr>
              <a:t>retssikkerheden</a:t>
            </a:r>
            <a:r>
              <a:rPr lang="da-DK"/>
              <a:t> med en ældreombudsmand</a:t>
            </a:r>
          </a:p>
        </p:txBody>
      </p:sp>
      <p:sp>
        <p:nvSpPr>
          <p:cNvPr id="14" name="Pil: højre 13">
            <a:extLst>
              <a:ext uri="{FF2B5EF4-FFF2-40B4-BE49-F238E27FC236}">
                <a16:creationId xmlns:a16="http://schemas.microsoft.com/office/drawing/2014/main" id="{49A8B888-E277-BCDC-49FB-E115EE255FFC}"/>
              </a:ext>
            </a:extLst>
          </p:cNvPr>
          <p:cNvSpPr/>
          <p:nvPr/>
        </p:nvSpPr>
        <p:spPr>
          <a:xfrm>
            <a:off x="6408798" y="2264837"/>
            <a:ext cx="661990" cy="219882"/>
          </a:xfrm>
          <a:prstGeom prst="rightArrow">
            <a:avLst/>
          </a:prstGeom>
          <a:solidFill>
            <a:srgbClr val="DEE2E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600" b="0" i="0" u="none" strike="noStrike" kern="1200" cap="none" spc="0" normalizeH="0" baseline="0" noProof="0" err="1">
              <a:ln>
                <a:noFill/>
              </a:ln>
              <a:solidFill>
                <a:srgbClr val="192B37"/>
              </a:solidFill>
              <a:effectLst/>
              <a:uLnTx/>
              <a:uFillTx/>
              <a:latin typeface="IBM Plex Sans"/>
              <a:ea typeface="+mn-ea"/>
              <a:cs typeface="+mn-cs"/>
            </a:endParaRPr>
          </a:p>
        </p:txBody>
      </p:sp>
      <p:pic>
        <p:nvPicPr>
          <p:cNvPr id="17" name="Billede 16">
            <a:extLst>
              <a:ext uri="{FF2B5EF4-FFF2-40B4-BE49-F238E27FC236}">
                <a16:creationId xmlns:a16="http://schemas.microsoft.com/office/drawing/2014/main" id="{853B823D-7453-103D-071A-47613AE8C2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5177983" y="2262793"/>
            <a:ext cx="688908" cy="274344"/>
          </a:xfrm>
          <a:prstGeom prst="rect">
            <a:avLst/>
          </a:prstGeom>
        </p:spPr>
      </p:pic>
      <p:sp>
        <p:nvSpPr>
          <p:cNvPr id="15" name="Rutediagram: Alternativ proces 7">
            <a:extLst>
              <a:ext uri="{FF2B5EF4-FFF2-40B4-BE49-F238E27FC236}">
                <a16:creationId xmlns:a16="http://schemas.microsoft.com/office/drawing/2014/main" id="{9367D2F4-7F2E-5296-DACA-A4648FE5AD77}"/>
              </a:ext>
            </a:extLst>
          </p:cNvPr>
          <p:cNvSpPr/>
          <p:nvPr/>
        </p:nvSpPr>
        <p:spPr>
          <a:xfrm>
            <a:off x="1016112" y="1403498"/>
            <a:ext cx="10139568" cy="4648510"/>
          </a:xfrm>
          <a:prstGeom prst="flowChartAlternateProcess">
            <a:avLst/>
          </a:prstGeom>
          <a:solidFill>
            <a:srgbClr val="DEE2E4"/>
          </a:solidFill>
          <a:ln>
            <a:solidFill>
              <a:srgbClr val="DEE2E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R="0" lvl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da-DK" sz="2400">
                <a:solidFill>
                  <a:srgbClr val="000000"/>
                </a:solidFill>
                <a:latin typeface="IBM Plex Sans"/>
              </a:rPr>
              <a:t>Ældre oplever omsorgssvigt og bøvl med digitalisering, bureaukrati og komplekse lovregler. </a:t>
            </a:r>
          </a:p>
          <a:p>
            <a:pPr marR="0" lvl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da-DK" sz="2400">
              <a:solidFill>
                <a:srgbClr val="000000"/>
              </a:solidFill>
              <a:latin typeface="IBM Plex Sans"/>
            </a:endParaRPr>
          </a:p>
          <a:p>
            <a:pPr lvl="0">
              <a:lnSpc>
                <a:spcPct val="110000"/>
              </a:lnSpc>
              <a:defRPr/>
            </a:pPr>
            <a:r>
              <a:rPr lang="da-DK" sz="2400">
                <a:solidFill>
                  <a:srgbClr val="000000"/>
                </a:solidFill>
              </a:rPr>
              <a:t>Få kommuner har borgerrådgivere, men mange forvaltningsretlige fejl.</a:t>
            </a:r>
          </a:p>
          <a:p>
            <a:pPr marR="0" lvl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da-DK" sz="2400">
              <a:solidFill>
                <a:srgbClr val="000000"/>
              </a:solidFill>
              <a:latin typeface="IBM Plex Sans"/>
            </a:endParaRPr>
          </a:p>
          <a:p>
            <a:pPr marR="0" lvl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da-DK" sz="2400" b="1">
                <a:solidFill>
                  <a:srgbClr val="000000"/>
                </a:solidFill>
                <a:latin typeface="IBM Plex Sans"/>
              </a:rPr>
              <a:t>Oprettelse af en ældreombudsmand:</a:t>
            </a: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a-DK" sz="2400">
                <a:solidFill>
                  <a:srgbClr val="000000"/>
                </a:solidFill>
                <a:latin typeface="IBM Plex Sans"/>
              </a:rPr>
              <a:t>	Kan være direkte hjælper og vagthund </a:t>
            </a: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a-DK" sz="2400">
                <a:solidFill>
                  <a:srgbClr val="000000"/>
                </a:solidFill>
                <a:latin typeface="IBM Plex Sans"/>
              </a:rPr>
              <a:t>	</a:t>
            </a:r>
            <a:r>
              <a:rPr lang="da-DK" sz="2400" err="1">
                <a:solidFill>
                  <a:srgbClr val="000000"/>
                </a:solidFill>
                <a:latin typeface="IBM Plex Sans"/>
              </a:rPr>
              <a:t>Syrke</a:t>
            </a:r>
            <a:r>
              <a:rPr lang="da-DK" sz="2400">
                <a:solidFill>
                  <a:srgbClr val="000000"/>
                </a:solidFill>
                <a:latin typeface="IBM Plex Sans"/>
              </a:rPr>
              <a:t> ældres retssikkerhed.</a:t>
            </a: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a-DK" sz="2400">
                <a:solidFill>
                  <a:srgbClr val="000000"/>
                </a:solidFill>
                <a:latin typeface="IBM Plex Sans"/>
              </a:rPr>
              <a:t>	Skabe hurtigere, mere synlig adgang til at håndtere problemer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EA0279-B3E9-09A3-42E5-0E1329B8D35F}"/>
              </a:ext>
            </a:extLst>
          </p:cNvPr>
          <p:cNvSpPr txBox="1"/>
          <p:nvPr/>
        </p:nvSpPr>
        <p:spPr>
          <a:xfrm>
            <a:off x="9317604" y="213409"/>
            <a:ext cx="19540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192B37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  </a:t>
            </a: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rgbClr val="192B37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§ §</a:t>
            </a:r>
          </a:p>
        </p:txBody>
      </p:sp>
    </p:spTree>
    <p:extLst>
      <p:ext uri="{BB962C8B-B14F-4D97-AF65-F5344CB8AC3E}">
        <p14:creationId xmlns:p14="http://schemas.microsoft.com/office/powerpoint/2010/main" val="2118507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9E634AAB-5C03-F696-09F6-8933688B6C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1786" y="1655762"/>
            <a:ext cx="5541962" cy="4899025"/>
          </a:xfrm>
        </p:spPr>
        <p:txBody>
          <a:bodyPr>
            <a:normAutofit fontScale="62500" lnSpcReduction="20000"/>
          </a:bodyPr>
          <a:lstStyle/>
          <a:p>
            <a:pPr>
              <a:spcAft>
                <a:spcPts val="600"/>
              </a:spcAft>
            </a:pPr>
            <a:r>
              <a:rPr lang="en-US" sz="3800"/>
              <a:t>Ældre Sagen </a:t>
            </a:r>
            <a:r>
              <a:rPr lang="en-US" sz="3800" err="1"/>
              <a:t>kæmper</a:t>
            </a:r>
            <a:r>
              <a:rPr lang="en-US" sz="3800"/>
              <a:t> for, at</a:t>
            </a:r>
            <a:r>
              <a:rPr lang="da-DK" sz="3800"/>
              <a:t> flere kan dø hjemme med de rette lindrende indsatser (palliation). </a:t>
            </a:r>
          </a:p>
          <a:p>
            <a:pPr>
              <a:spcAft>
                <a:spcPts val="600"/>
              </a:spcAft>
            </a:pPr>
            <a:endParaRPr lang="da-DK" sz="3800"/>
          </a:p>
          <a:p>
            <a:pPr marL="0" indent="0">
              <a:spcAft>
                <a:spcPts val="600"/>
              </a:spcAft>
              <a:buNone/>
            </a:pPr>
            <a:r>
              <a:rPr lang="da-DK" sz="3800"/>
              <a:t>Brug for:</a:t>
            </a:r>
          </a:p>
          <a:p>
            <a:pPr marL="895350" lvl="3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3800"/>
              <a:t>Udgående specialistfunktioner fra hospice og sygehuse udvides til pleje i eget hjem.</a:t>
            </a:r>
          </a:p>
          <a:p>
            <a:pPr marL="895350" lvl="3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3800"/>
              <a:t>Bedre kompetencer til palliativ indsats hos pleje- og sundhedsper­sonale. </a:t>
            </a:r>
          </a:p>
          <a:p>
            <a:pPr marL="895350" lvl="3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3800"/>
              <a:t>Palliation </a:t>
            </a:r>
            <a:r>
              <a:rPr lang="en-US" sz="3800" err="1"/>
              <a:t>som</a:t>
            </a:r>
            <a:r>
              <a:rPr lang="en-US" sz="3800"/>
              <a:t> del </a:t>
            </a:r>
            <a:r>
              <a:rPr lang="en-US" sz="3800" err="1"/>
              <a:t>af</a:t>
            </a:r>
            <a:r>
              <a:rPr lang="en-US" sz="3800"/>
              <a:t> </a:t>
            </a:r>
            <a:r>
              <a:rPr lang="en-US" sz="3800" err="1"/>
              <a:t>nærsundhedsplaner</a:t>
            </a:r>
            <a:r>
              <a:rPr lang="en-US" sz="3800"/>
              <a:t>.</a:t>
            </a:r>
          </a:p>
          <a:p>
            <a:pPr marL="895350" lvl="3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da-DK" sz="1600"/>
          </a:p>
          <a:p>
            <a:pPr>
              <a:spcAft>
                <a:spcPts val="600"/>
              </a:spcAft>
            </a:pPr>
            <a:endParaRPr lang="da-DK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378A855-62D0-4AD2-D62F-9F518A5E0D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78442" y="6554787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E6209471-929B-4E22-81C0-8748AEC8C96E}" type="datetime1">
              <a:rPr lang="da-DK" smtClean="0"/>
              <a:pPr>
                <a:spcAft>
                  <a:spcPts val="600"/>
                </a:spcAft>
              </a:pPr>
              <a:t>22-09-2026</a:t>
            </a:fld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3C87987-858F-CE56-86C6-B566C8554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E8862F4-759C-4937-98C7-CDEB1EE77131}" type="slidenum">
              <a:rPr lang="da-DK" smtClean="0"/>
              <a:pPr>
                <a:spcAft>
                  <a:spcPts val="600"/>
                </a:spcAft>
              </a:pPr>
              <a:t>10</a:t>
            </a:fld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60EE607-69B4-6E92-C6B4-0B03E83B9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337" y="419100"/>
            <a:ext cx="5821364" cy="839788"/>
          </a:xfrm>
        </p:spPr>
        <p:txBody>
          <a:bodyPr anchor="t">
            <a:normAutofit fontScale="90000"/>
          </a:bodyPr>
          <a:lstStyle/>
          <a:p>
            <a:r>
              <a:rPr lang="da-DK"/>
              <a:t>En tryg og værdig sidste tid</a:t>
            </a:r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BB8627BC-E5F5-648D-1A68-D5D314443EF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7796" r="17796"/>
          <a:stretch>
            <a:fillRect/>
          </a:stretch>
        </p:blipFill>
        <p:spPr>
          <a:xfrm>
            <a:off x="6235701" y="559593"/>
            <a:ext cx="5541962" cy="57388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61775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ktangel 36">
            <a:extLst>
              <a:ext uri="{FF2B5EF4-FFF2-40B4-BE49-F238E27FC236}">
                <a16:creationId xmlns:a16="http://schemas.microsoft.com/office/drawing/2014/main" id="{236C18B4-DFCE-69B6-8E44-5B74FAB705B0}"/>
              </a:ext>
            </a:extLst>
          </p:cNvPr>
          <p:cNvSpPr/>
          <p:nvPr/>
        </p:nvSpPr>
        <p:spPr>
          <a:xfrm>
            <a:off x="525756" y="2271262"/>
            <a:ext cx="4884839" cy="61334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600" b="0" i="0" u="none" strike="noStrike" kern="1200" cap="none" spc="0" normalizeH="0" baseline="0" noProof="0" err="1">
              <a:ln>
                <a:noFill/>
              </a:ln>
              <a:solidFill>
                <a:srgbClr val="192B37"/>
              </a:solidFill>
              <a:effectLst/>
              <a:uLnTx/>
              <a:uFillTx/>
              <a:latin typeface="IBM Plex Sans"/>
              <a:ea typeface="+mn-ea"/>
              <a:cs typeface="+mn-cs"/>
            </a:endParaRPr>
          </a:p>
        </p:txBody>
      </p: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2FE176E4-D1AA-0358-6893-82DEED69343A}"/>
              </a:ext>
            </a:extLst>
          </p:cNvPr>
          <p:cNvGrpSpPr/>
          <p:nvPr/>
        </p:nvGrpSpPr>
        <p:grpSpPr>
          <a:xfrm>
            <a:off x="497471" y="1734455"/>
            <a:ext cx="5223201" cy="3531629"/>
            <a:chOff x="8158580" y="1258888"/>
            <a:chExt cx="2923757" cy="2070238"/>
          </a:xfrm>
        </p:grpSpPr>
        <p:sp>
          <p:nvSpPr>
            <p:cNvPr id="15" name="Taleboble: rektangel 14">
              <a:extLst>
                <a:ext uri="{FF2B5EF4-FFF2-40B4-BE49-F238E27FC236}">
                  <a16:creationId xmlns:a16="http://schemas.microsoft.com/office/drawing/2014/main" id="{7C3DA319-5C55-6F23-CF00-A3B3BC4E708E}"/>
                </a:ext>
              </a:extLst>
            </p:cNvPr>
            <p:cNvSpPr/>
            <p:nvPr/>
          </p:nvSpPr>
          <p:spPr>
            <a:xfrm>
              <a:off x="8158580" y="1258888"/>
              <a:ext cx="2923757" cy="2070238"/>
            </a:xfrm>
            <a:prstGeom prst="wedgeRectCallout">
              <a:avLst>
                <a:gd name="adj1" fmla="val -20152"/>
                <a:gd name="adj2" fmla="val 54970"/>
              </a:avLst>
            </a:pr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600" b="0" i="0" u="none" strike="noStrike" kern="1200" cap="none" spc="0" normalizeH="0" baseline="0" noProof="0" err="1">
                <a:ln>
                  <a:noFill/>
                </a:ln>
                <a:solidFill>
                  <a:srgbClr val="192B37"/>
                </a:solidFill>
                <a:effectLst/>
                <a:uLnTx/>
                <a:uFillTx/>
                <a:latin typeface="IBM Plex Sans"/>
                <a:ea typeface="+mn-ea"/>
                <a:cs typeface="+mn-cs"/>
              </a:endParaRPr>
            </a:p>
          </p:txBody>
        </p:sp>
        <p:sp>
          <p:nvSpPr>
            <p:cNvPr id="16" name="Tekstfelt 15">
              <a:extLst>
                <a:ext uri="{FF2B5EF4-FFF2-40B4-BE49-F238E27FC236}">
                  <a16:creationId xmlns:a16="http://schemas.microsoft.com/office/drawing/2014/main" id="{7ABD8F21-B47D-F31A-AA12-0EAF40D51450}"/>
                </a:ext>
              </a:extLst>
            </p:cNvPr>
            <p:cNvSpPr txBox="1"/>
            <p:nvPr/>
          </p:nvSpPr>
          <p:spPr>
            <a:xfrm>
              <a:off x="8290806" y="1444111"/>
              <a:ext cx="2592279" cy="131389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600" b="0" i="0" u="none" strike="noStrike" kern="1200" cap="none" spc="0" normalizeH="0" baseline="0" noProof="0" err="1">
                <a:ln>
                  <a:noFill/>
                </a:ln>
                <a:solidFill>
                  <a:srgbClr val="192B37"/>
                </a:solidFill>
                <a:effectLst/>
                <a:uLnTx/>
                <a:uFillTx/>
                <a:latin typeface="IBM Plex Sans"/>
                <a:ea typeface="+mn-ea"/>
                <a:cs typeface="+mn-cs"/>
              </a:endParaRPr>
            </a:p>
          </p:txBody>
        </p:sp>
      </p:grpSp>
      <p:sp>
        <p:nvSpPr>
          <p:cNvPr id="9" name="Pladsholder til indhold 8">
            <a:extLst>
              <a:ext uri="{FF2B5EF4-FFF2-40B4-BE49-F238E27FC236}">
                <a16:creationId xmlns:a16="http://schemas.microsoft.com/office/drawing/2014/main" id="{E8EC6874-BAC0-C5F4-334B-DDD1477B47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2358" y="1792389"/>
            <a:ext cx="4998350" cy="64225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br>
              <a:rPr lang="da-DK" b="1">
                <a:solidFill>
                  <a:srgbClr val="192B37"/>
                </a:solidFill>
              </a:rPr>
            </a:br>
            <a:endParaRPr lang="da-DK" b="1">
              <a:solidFill>
                <a:srgbClr val="192B37"/>
              </a:solidFill>
            </a:endParaRP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2B71108-54F6-D9EE-61D7-0C772BF5B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909C2-3D1A-4D02-8F8B-D54A969E2911}" type="datetime1">
              <a:rPr kumimoji="0" lang="da-DK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22-09-2026</a:t>
            </a:fld>
            <a:endParaRPr kumimoji="0" lang="da-DK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BM Plex Sans"/>
              <a:ea typeface="+mn-ea"/>
              <a:cs typeface="+mn-cs"/>
            </a:endParaRP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1F4A83A-B930-F006-DCA0-140C86736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8862F4-759C-4937-98C7-CDEB1EE77131}" type="slidenum">
              <a:rPr kumimoji="0" lang="da-DK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a-DK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BM Plex Sans"/>
              <a:ea typeface="+mn-ea"/>
              <a:cs typeface="+mn-cs"/>
            </a:endParaRPr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5F2750A1-5C5F-A2C0-7A79-F42E38857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337" y="419100"/>
            <a:ext cx="8211189" cy="839788"/>
          </a:xfrm>
        </p:spPr>
        <p:txBody>
          <a:bodyPr/>
          <a:lstStyle/>
          <a:p>
            <a:r>
              <a:rPr lang="da-DK"/>
              <a:t>Støtte til pårørende</a:t>
            </a:r>
          </a:p>
        </p:txBody>
      </p:sp>
      <p:pic>
        <p:nvPicPr>
          <p:cNvPr id="27" name="Billede 26">
            <a:extLst>
              <a:ext uri="{FF2B5EF4-FFF2-40B4-BE49-F238E27FC236}">
                <a16:creationId xmlns:a16="http://schemas.microsoft.com/office/drawing/2014/main" id="{19EAAF7C-9D10-8914-FB16-7546E134C1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0210" y="1404450"/>
            <a:ext cx="5328102" cy="4824776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Pladsholder til indhold 8">
            <a:extLst>
              <a:ext uri="{FF2B5EF4-FFF2-40B4-BE49-F238E27FC236}">
                <a16:creationId xmlns:a16="http://schemas.microsoft.com/office/drawing/2014/main" id="{69B8647F-8716-D4CF-17F5-5CED33385C40}"/>
              </a:ext>
            </a:extLst>
          </p:cNvPr>
          <p:cNvSpPr txBox="1">
            <a:spLocks/>
          </p:cNvSpPr>
          <p:nvPr/>
        </p:nvSpPr>
        <p:spPr>
          <a:xfrm rot="10800000" flipV="1">
            <a:off x="525755" y="2064898"/>
            <a:ext cx="5290581" cy="8899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IBM Plex Sans" panose="020B0503050203000203" pitchFamily="34" charset="0"/>
              <a:buNone/>
              <a:defRPr sz="1600" kern="120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defRPr sz="1600" kern="120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defRPr>
            </a:lvl2pPr>
            <a:lvl3pPr marL="425450" indent="-23495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IBM Plex Sans" panose="020B0503050203000203" pitchFamily="34" charset="0"/>
              <a:buChar char="–"/>
              <a:defRPr sz="1600" kern="120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defRPr>
            </a:lvl3pPr>
            <a:lvl4pPr marL="609600" indent="-15875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tabLst>
                <a:tab pos="438150" algn="l"/>
              </a:tabLst>
              <a:defRPr sz="1200" kern="120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defRPr>
            </a:lvl4pPr>
            <a:lvl5pPr marL="831850" indent="-2032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IBM Plex Sans" panose="020B0503050203000203" pitchFamily="34" charset="0"/>
              <a:buChar char="–"/>
              <a:defRPr sz="1200" kern="120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da-DK" sz="2200" b="0" i="0" u="none" strike="noStrike" kern="1200" cap="none" spc="0" normalizeH="0" baseline="0" noProof="0">
                <a:ln>
                  <a:noFill/>
                </a:ln>
                <a:solidFill>
                  <a:srgbClr val="192B37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Forslag om pårørendevejleder og bedstes første sygedag.</a:t>
            </a:r>
            <a:br>
              <a:rPr kumimoji="0" lang="da-DK" sz="1600" b="0" i="0" u="none" strike="noStrike" kern="1200" cap="none" spc="0" normalizeH="0" baseline="0" noProof="0">
                <a:ln>
                  <a:noFill/>
                </a:ln>
                <a:solidFill>
                  <a:srgbClr val="192B37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</a:br>
            <a:endParaRPr kumimoji="0" lang="da-DK" sz="1600" b="0" i="0" u="none" strike="noStrike" kern="1200" cap="none" spc="0" normalizeH="0" baseline="0" noProof="0">
              <a:ln>
                <a:noFill/>
              </a:ln>
              <a:solidFill>
                <a:srgbClr val="192B37"/>
              </a:solidFill>
              <a:effectLst/>
              <a:uLnTx/>
              <a:uFillTx/>
              <a:latin typeface="IBM Plex Sans" panose="020B0503050203000203" pitchFamily="34" charset="0"/>
              <a:ea typeface="+mn-ea"/>
              <a:cs typeface="+mn-cs"/>
            </a:endParaRPr>
          </a:p>
        </p:txBody>
      </p:sp>
      <p:sp>
        <p:nvSpPr>
          <p:cNvPr id="32" name="Pladsholder til indhold 8">
            <a:extLst>
              <a:ext uri="{FF2B5EF4-FFF2-40B4-BE49-F238E27FC236}">
                <a16:creationId xmlns:a16="http://schemas.microsoft.com/office/drawing/2014/main" id="{3241EDAE-767C-C233-2F5A-6471401E78D9}"/>
              </a:ext>
            </a:extLst>
          </p:cNvPr>
          <p:cNvSpPr txBox="1">
            <a:spLocks/>
          </p:cNvSpPr>
          <p:nvPr/>
        </p:nvSpPr>
        <p:spPr>
          <a:xfrm>
            <a:off x="554038" y="4380482"/>
            <a:ext cx="5290581" cy="35300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IBM Plex Sans" panose="020B0503050203000203" pitchFamily="34" charset="0"/>
              <a:buNone/>
              <a:defRPr sz="1600" kern="120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defRPr sz="1600" kern="120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defRPr>
            </a:lvl2pPr>
            <a:lvl3pPr marL="425450" indent="-23495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IBM Plex Sans" panose="020B0503050203000203" pitchFamily="34" charset="0"/>
              <a:buChar char="–"/>
              <a:defRPr sz="1600" kern="120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defRPr>
            </a:lvl3pPr>
            <a:lvl4pPr marL="609600" indent="-15875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tabLst>
                <a:tab pos="438150" algn="l"/>
              </a:tabLst>
              <a:defRPr sz="1200" kern="120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defRPr>
            </a:lvl4pPr>
            <a:lvl5pPr marL="831850" indent="-2032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IBM Plex Sans" panose="020B0503050203000203" pitchFamily="34" charset="0"/>
              <a:buChar char="–"/>
              <a:defRPr sz="1200" kern="120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da-DK" sz="1600" b="1" i="0" u="none" strike="noStrike" kern="1200" cap="none" spc="0" normalizeH="0" baseline="0" noProof="0">
              <a:ln>
                <a:noFill/>
              </a:ln>
              <a:solidFill>
                <a:srgbClr val="192B37"/>
              </a:solidFill>
              <a:effectLst/>
              <a:uLnTx/>
              <a:uFillTx/>
              <a:latin typeface="IBM Plex Sans" panose="020B0503050203000203" pitchFamily="34" charset="0"/>
              <a:ea typeface="+mn-ea"/>
              <a:cs typeface="+mn-cs"/>
            </a:endParaRPr>
          </a:p>
        </p:txBody>
      </p:sp>
      <p:pic>
        <p:nvPicPr>
          <p:cNvPr id="41" name="Grafik 40" descr="Callcenter kontur">
            <a:extLst>
              <a:ext uri="{FF2B5EF4-FFF2-40B4-BE49-F238E27FC236}">
                <a16:creationId xmlns:a16="http://schemas.microsoft.com/office/drawing/2014/main" id="{1EECA3B1-F279-99C4-12CF-9E5D09CCC34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98286" y="4008343"/>
            <a:ext cx="803749" cy="803749"/>
          </a:xfrm>
          <a:prstGeom prst="rect">
            <a:avLst/>
          </a:prstGeom>
        </p:spPr>
      </p:pic>
      <p:sp>
        <p:nvSpPr>
          <p:cNvPr id="42" name="Tekstfelt 41">
            <a:extLst>
              <a:ext uri="{FF2B5EF4-FFF2-40B4-BE49-F238E27FC236}">
                <a16:creationId xmlns:a16="http://schemas.microsoft.com/office/drawing/2014/main" id="{24C43C85-768C-5009-0828-262BB5DE6749}"/>
              </a:ext>
            </a:extLst>
          </p:cNvPr>
          <p:cNvSpPr txBox="1"/>
          <p:nvPr/>
        </p:nvSpPr>
        <p:spPr>
          <a:xfrm>
            <a:off x="2076151" y="3855741"/>
            <a:ext cx="3565181" cy="9663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200" b="0" i="0" u="none" strike="noStrike" kern="1200" cap="none" spc="0" normalizeH="0" baseline="0" noProof="0">
                <a:ln>
                  <a:noFill/>
                </a:ln>
                <a:solidFill>
                  <a:srgbClr val="192B37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Vi går forrest og har pårørendevejleder i Rådgivningen </a:t>
            </a:r>
          </a:p>
        </p:txBody>
      </p:sp>
      <p:pic>
        <p:nvPicPr>
          <p:cNvPr id="44" name="Grafik 43" descr="Kommentar hjerte kontur">
            <a:extLst>
              <a:ext uri="{FF2B5EF4-FFF2-40B4-BE49-F238E27FC236}">
                <a16:creationId xmlns:a16="http://schemas.microsoft.com/office/drawing/2014/main" id="{38235ACB-0DC9-0145-C9D0-692E43A763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8790" y="3834607"/>
            <a:ext cx="914400" cy="914400"/>
          </a:xfrm>
          <a:prstGeom prst="rect">
            <a:avLst/>
          </a:prstGeom>
        </p:spPr>
      </p:pic>
      <p:sp>
        <p:nvSpPr>
          <p:cNvPr id="3" name="Pladsholder til indhold 8">
            <a:extLst>
              <a:ext uri="{FF2B5EF4-FFF2-40B4-BE49-F238E27FC236}">
                <a16:creationId xmlns:a16="http://schemas.microsoft.com/office/drawing/2014/main" id="{4D669904-49E3-0F69-6922-4B842ECAE482}"/>
              </a:ext>
            </a:extLst>
          </p:cNvPr>
          <p:cNvSpPr txBox="1">
            <a:spLocks/>
          </p:cNvSpPr>
          <p:nvPr/>
        </p:nvSpPr>
        <p:spPr>
          <a:xfrm rot="10800000" flipV="1">
            <a:off x="525755" y="3580717"/>
            <a:ext cx="5290581" cy="6897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IBM Plex Sans" panose="020B0503050203000203" pitchFamily="34" charset="0"/>
              <a:buNone/>
              <a:defRPr sz="1600" kern="120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defRPr sz="1600" kern="120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defRPr>
            </a:lvl2pPr>
            <a:lvl3pPr marL="425450" indent="-23495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IBM Plex Sans" panose="020B0503050203000203" pitchFamily="34" charset="0"/>
              <a:buChar char="–"/>
              <a:defRPr sz="1600" kern="120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defRPr>
            </a:lvl3pPr>
            <a:lvl4pPr marL="609600" indent="-15875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tabLst>
                <a:tab pos="438150" algn="l"/>
              </a:tabLst>
              <a:defRPr sz="1200" kern="120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defRPr>
            </a:lvl4pPr>
            <a:lvl5pPr marL="831850" indent="-2032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IBM Plex Sans" panose="020B0503050203000203" pitchFamily="34" charset="0"/>
              <a:buChar char="–"/>
              <a:defRPr sz="1200" kern="120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da-DK" sz="1600" b="1" i="0" u="none" strike="noStrike" kern="1200" cap="none" spc="0" normalizeH="0" baseline="0" noProof="0">
              <a:ln>
                <a:noFill/>
              </a:ln>
              <a:solidFill>
                <a:srgbClr val="192B37"/>
              </a:solidFill>
              <a:effectLst/>
              <a:uLnTx/>
              <a:uFillTx/>
              <a:latin typeface="IBM Plex Sans" panose="020B050305020300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56141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7A72D9-385B-0AEA-20BD-C29E919E3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BD1C530D-7685-B55F-4140-F4389A26E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192" y="354744"/>
            <a:ext cx="10515600" cy="1325563"/>
          </a:xfrm>
        </p:spPr>
        <p:txBody>
          <a:bodyPr/>
          <a:lstStyle/>
          <a:p>
            <a:r>
              <a:rPr lang="da-DK"/>
              <a:t>Optræk til debat om kørekort</a:t>
            </a:r>
          </a:p>
        </p:txBody>
      </p:sp>
      <p:pic>
        <p:nvPicPr>
          <p:cNvPr id="9" name="Pladsholder til indhold 8">
            <a:extLst>
              <a:ext uri="{FF2B5EF4-FFF2-40B4-BE49-F238E27FC236}">
                <a16:creationId xmlns:a16="http://schemas.microsoft.com/office/drawing/2014/main" id="{885A7007-F6BA-961D-84B0-F00E015CCE1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614753" y="4384110"/>
            <a:ext cx="1412907" cy="793583"/>
          </a:xfrm>
          <a:prstGeom prst="rect">
            <a:avLst/>
          </a:prstGeom>
        </p:spPr>
      </p:pic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A3091B68-97FA-35C1-4E40-C43E568D34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7424" y="163974"/>
            <a:ext cx="5541963" cy="4260329"/>
          </a:xfrm>
        </p:spPr>
        <p:txBody>
          <a:bodyPr vert="horz" lIns="0" tIns="0" rIns="0" bIns="0" rtlCol="0" anchor="t">
            <a:noAutofit/>
          </a:bodyPr>
          <a:lstStyle/>
          <a:p>
            <a:endParaRPr lang="da-DK" sz="2200">
              <a:latin typeface="IBM Plex Sans"/>
            </a:endParaRPr>
          </a:p>
          <a:p>
            <a:endParaRPr lang="da-DK" sz="2200">
              <a:latin typeface="IBM Plex Sans"/>
            </a:endParaRPr>
          </a:p>
          <a:p>
            <a:endParaRPr lang="da-DK" sz="2200">
              <a:latin typeface="IBM Plex San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200">
                <a:latin typeface="IBM Plex Sans"/>
              </a:rPr>
              <a:t>Atter debat om ældre bilisters færdselssikkerhed.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200">
                <a:latin typeface="IBM Plex Sans"/>
              </a:rPr>
              <a:t>I 2017 blev den øvre aldersgrænse på 75 år for kørekortshold fjernet efter stærkt pres fra bl.a. Ældre Sagen.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200">
                <a:latin typeface="IBM Plex Sans"/>
              </a:rPr>
              <a:t>Ældre bilister er ikke farlige, men erfarne.</a:t>
            </a:r>
          </a:p>
          <a:p>
            <a:endParaRPr lang="da-DK" sz="2200" b="1"/>
          </a:p>
          <a:p>
            <a:pPr marL="0" indent="0">
              <a:buNone/>
            </a:pPr>
            <a:r>
              <a:rPr lang="da-DK" sz="2200">
                <a:latin typeface="IBM Plex Sans"/>
              </a:rPr>
              <a:t>Ældre Sagen har: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200"/>
              <a:t>Fået genåbnet flere steder, hvor bilister med et lægeligt kørselsforbud kan blive køretestet.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200"/>
              <a:t>Igangsat en særlig indsats og genbesøger politikområdet for kørekort. </a:t>
            </a:r>
            <a:endParaRPr lang="da-DK" sz="2200" b="1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4375EB1-E595-FF69-2974-9D0F2F2D33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21206" y="6538912"/>
            <a:ext cx="2743200" cy="365125"/>
          </a:xfrm>
        </p:spPr>
        <p:txBody>
          <a:bodyPr/>
          <a:lstStyle/>
          <a:p>
            <a:fld id="{E6209471-929B-4E22-81C0-8748AEC8C96E}" type="datetime1">
              <a:rPr lang="da-DK" smtClean="0"/>
              <a:t>22-09-2026</a:t>
            </a:fld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B08F4E1-BF6F-A3B7-BD3E-A68AEE328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12</a:t>
            </a:fld>
            <a:endParaRPr lang="da-DK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46571982-B761-4058-CB80-4724553DB0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192" y="1680307"/>
            <a:ext cx="5529386" cy="367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1768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487C9-CECD-F8A8-5F1E-9BF2E131F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535F64C1-B9C5-18EC-0DA3-A536612A7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338" y="375758"/>
            <a:ext cx="10515600" cy="1325563"/>
          </a:xfrm>
        </p:spPr>
        <p:txBody>
          <a:bodyPr>
            <a:normAutofit/>
          </a:bodyPr>
          <a:lstStyle/>
          <a:p>
            <a:r>
              <a:rPr lang="da-DK"/>
              <a:t>1.000 kr. ekstra om måneden til ”pensionister med mindst”</a:t>
            </a:r>
          </a:p>
        </p:txBody>
      </p:sp>
      <p:pic>
        <p:nvPicPr>
          <p:cNvPr id="12" name="Pladsholder til indhold 11">
            <a:extLst>
              <a:ext uri="{FF2B5EF4-FFF2-40B4-BE49-F238E27FC236}">
                <a16:creationId xmlns:a16="http://schemas.microsoft.com/office/drawing/2014/main" id="{1E560974-C233-35BA-1846-FEEDDDD901C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14338" y="1582477"/>
            <a:ext cx="5541962" cy="3498639"/>
          </a:xfrm>
          <a:prstGeom prst="rect">
            <a:avLst/>
          </a:prstGeom>
        </p:spPr>
      </p:pic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2A56D009-4130-1916-54C9-17F18A5EED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5702" y="1448594"/>
            <a:ext cx="5653088" cy="4572944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da-DK" sz="2200">
                <a:latin typeface="IBM Plex Sans"/>
              </a:rPr>
              <a:t>Ældre Sagen har kommenteret: </a:t>
            </a:r>
            <a:endParaRPr lang="da-DK" sz="2200"/>
          </a:p>
          <a:p>
            <a:endParaRPr lang="da-DK" sz="22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200">
                <a:latin typeface="IBM Plex Sans"/>
              </a:rPr>
              <a:t>Vi er bekymrede for afgrænsningen af ”dem, der har mindst”.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200">
                <a:latin typeface="IBM Plex Sans"/>
              </a:rPr>
              <a:t>Hvis man giver 12.000 kr. om året til dem, der har mindst, får de hurtigt mere end dem, der har næstmindst.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200">
                <a:latin typeface="IBM Plex Sans"/>
              </a:rPr>
              <a:t>Pensionister systematisk overset ift. skattelettelser </a:t>
            </a:r>
            <a:endParaRPr lang="da-DK" sz="22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200">
                <a:latin typeface="IBM Plex Sans"/>
              </a:rPr>
              <a:t>Forhøjelsen bør gælde alle pensionister.</a:t>
            </a:r>
            <a:endParaRPr lang="da-DK" sz="2200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8F5B6F6-E4B1-2190-2F09-F45021EF49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4512" y="6538912"/>
            <a:ext cx="2743200" cy="365125"/>
          </a:xfrm>
        </p:spPr>
        <p:txBody>
          <a:bodyPr/>
          <a:lstStyle/>
          <a:p>
            <a:fld id="{E6209471-929B-4E22-81C0-8748AEC8C96E}" type="datetime1">
              <a:rPr lang="da-DK" smtClean="0"/>
              <a:t>22-09-2026</a:t>
            </a:fld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652B607-0921-5C57-9720-2485F0703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274088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808008C0-8139-1051-3975-E89AB5D5B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/>
              <a:t>Det nye Basiskort, som har afløst Rejsekortet, volder problemer</a:t>
            </a:r>
          </a:p>
        </p:txBody>
      </p:sp>
      <p:pic>
        <p:nvPicPr>
          <p:cNvPr id="10" name="Pladsholder til indhold 9">
            <a:extLst>
              <a:ext uri="{FF2B5EF4-FFF2-40B4-BE49-F238E27FC236}">
                <a16:creationId xmlns:a16="http://schemas.microsoft.com/office/drawing/2014/main" id="{C7FDBC87-C2AD-F856-B1F5-5C95AC45D32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838200" y="2112300"/>
            <a:ext cx="5181600" cy="3777987"/>
          </a:xfrm>
          <a:prstGeom prst="rect">
            <a:avLst/>
          </a:prstGeom>
        </p:spPr>
      </p:pic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30F42E92-43BE-01BE-A3E7-C76F309D1D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0250" y="1142841"/>
            <a:ext cx="5541963" cy="4260329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da-DK" sz="2200">
                <a:latin typeface="IBM Plex Sans"/>
              </a:rPr>
              <a:t>Basiskortet ikke-digitalt alternativ til nye Rejsekort-app</a:t>
            </a:r>
            <a:endParaRPr lang="da-DK" sz="2200"/>
          </a:p>
          <a:p>
            <a:endParaRPr lang="da-DK" sz="2200"/>
          </a:p>
          <a:p>
            <a:pPr marL="0" indent="0">
              <a:buNone/>
            </a:pPr>
            <a:r>
              <a:rPr lang="da-DK" sz="2200" b="1">
                <a:latin typeface="IBM Plex Sans"/>
              </a:rPr>
              <a:t>Problemer: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200"/>
              <a:t>Færre standere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200"/>
              <a:t>Pris for turen oplyses ikke på standerne.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200"/>
              <a:t>Betalingsløsningen til ikke-digitale ikke klar til tiden</a:t>
            </a:r>
          </a:p>
          <a:p>
            <a:endParaRPr lang="da-DK" sz="2200">
              <a:latin typeface="IBM Plex Sans"/>
            </a:endParaRPr>
          </a:p>
          <a:p>
            <a:r>
              <a:rPr lang="da-DK" sz="2200">
                <a:latin typeface="IBM Plex Sans"/>
              </a:rPr>
              <a:t>Ældre Sagen har foreslået gratis transport til ikke-digitale pensionister, indtil betalingsløsning var klar. Massiv opmærksomhed i pressen</a:t>
            </a:r>
            <a:endParaRPr lang="da-DK" sz="2200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378A855-62D0-4AD2-D62F-9F518A5E0D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80170" y="6539067"/>
            <a:ext cx="2743200" cy="365125"/>
          </a:xfrm>
        </p:spPr>
        <p:txBody>
          <a:bodyPr/>
          <a:lstStyle/>
          <a:p>
            <a:fld id="{E6209471-929B-4E22-81C0-8748AEC8C96E}" type="datetime1">
              <a:rPr lang="da-DK" smtClean="0"/>
              <a:t>22-09-2026</a:t>
            </a:fld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3C87987-858F-CE56-86C6-B566C8554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015084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E50773-65BA-9D1E-D0E3-3E35A113A6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sz="3600"/>
              <a:t>Det nye </a:t>
            </a:r>
            <a:br>
              <a:rPr lang="da-DK" sz="3600"/>
            </a:br>
            <a:r>
              <a:rPr lang="da-DK" sz="3600"/>
              <a:t>”Mit Ældre Sagen”</a:t>
            </a:r>
          </a:p>
        </p:txBody>
      </p:sp>
      <p:pic>
        <p:nvPicPr>
          <p:cNvPr id="6" name="Pladsholder til billede 5">
            <a:extLst>
              <a:ext uri="{FF2B5EF4-FFF2-40B4-BE49-F238E27FC236}">
                <a16:creationId xmlns:a16="http://schemas.microsoft.com/office/drawing/2014/main" id="{089186D2-E203-7C96-BAB4-85C7100E43C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16620" r="16620"/>
          <a:stretch/>
        </p:blipFill>
        <p:spPr>
          <a:custGeom>
            <a:avLst/>
            <a:gdLst>
              <a:gd name="connsiteX0" fmla="*/ 3097942 w 6115477"/>
              <a:gd name="connsiteY0" fmla="*/ 360991 h 6858000"/>
              <a:gd name="connsiteX1" fmla="*/ 5048086 w 6115477"/>
              <a:gd name="connsiteY1" fmla="*/ 1133487 h 6858000"/>
              <a:gd name="connsiteX2" fmla="*/ 4484764 w 6115477"/>
              <a:gd name="connsiteY2" fmla="*/ 4212194 h 6858000"/>
              <a:gd name="connsiteX3" fmla="*/ 4387400 w 6115477"/>
              <a:gd name="connsiteY3" fmla="*/ 4226220 h 6858000"/>
              <a:gd name="connsiteX4" fmla="*/ 3796261 w 6115477"/>
              <a:gd name="connsiteY4" fmla="*/ 3903622 h 6858000"/>
              <a:gd name="connsiteX5" fmla="*/ 3754534 w 6115477"/>
              <a:gd name="connsiteY5" fmla="*/ 3763362 h 6858000"/>
              <a:gd name="connsiteX6" fmla="*/ 3726715 w 6115477"/>
              <a:gd name="connsiteY6" fmla="*/ 3742323 h 6858000"/>
              <a:gd name="connsiteX7" fmla="*/ 3719760 w 6115477"/>
              <a:gd name="connsiteY7" fmla="*/ 3749336 h 6858000"/>
              <a:gd name="connsiteX8" fmla="*/ 3712806 w 6115477"/>
              <a:gd name="connsiteY8" fmla="*/ 3756349 h 6858000"/>
              <a:gd name="connsiteX9" fmla="*/ 3698897 w 6115477"/>
              <a:gd name="connsiteY9" fmla="*/ 3791414 h 6858000"/>
              <a:gd name="connsiteX10" fmla="*/ 4867266 w 6115477"/>
              <a:gd name="connsiteY10" fmla="*/ 4639987 h 6858000"/>
              <a:gd name="connsiteX11" fmla="*/ 6068128 w 6115477"/>
              <a:gd name="connsiteY11" fmla="*/ 3719238 h 6858000"/>
              <a:gd name="connsiteX12" fmla="*/ 6115477 w 6115477"/>
              <a:gd name="connsiteY12" fmla="*/ 3623370 h 6858000"/>
              <a:gd name="connsiteX13" fmla="*/ 6115477 w 6115477"/>
              <a:gd name="connsiteY13" fmla="*/ 6155481 h 6858000"/>
              <a:gd name="connsiteX14" fmla="*/ 6032540 w 6115477"/>
              <a:gd name="connsiteY14" fmla="*/ 6197000 h 6858000"/>
              <a:gd name="connsiteX15" fmla="*/ 2808711 w 6115477"/>
              <a:gd name="connsiteY15" fmla="*/ 5705963 h 6858000"/>
              <a:gd name="connsiteX16" fmla="*/ 3372032 w 6115477"/>
              <a:gd name="connsiteY16" fmla="*/ 2627256 h 6858000"/>
              <a:gd name="connsiteX17" fmla="*/ 3476350 w 6115477"/>
              <a:gd name="connsiteY17" fmla="*/ 2620243 h 6858000"/>
              <a:gd name="connsiteX18" fmla="*/ 4060535 w 6115477"/>
              <a:gd name="connsiteY18" fmla="*/ 2935828 h 6858000"/>
              <a:gd name="connsiteX19" fmla="*/ 4109217 w 6115477"/>
              <a:gd name="connsiteY19" fmla="*/ 3076088 h 6858000"/>
              <a:gd name="connsiteX20" fmla="*/ 4137036 w 6115477"/>
              <a:gd name="connsiteY20" fmla="*/ 3097127 h 6858000"/>
              <a:gd name="connsiteX21" fmla="*/ 4164854 w 6115477"/>
              <a:gd name="connsiteY21" fmla="*/ 3055049 h 6858000"/>
              <a:gd name="connsiteX22" fmla="*/ 3246265 w 6115477"/>
              <a:gd name="connsiteY22" fmla="*/ 2172370 h 6858000"/>
              <a:gd name="connsiteX23" fmla="*/ 2989530 w 6115477"/>
              <a:gd name="connsiteY23" fmla="*/ 2199463 h 6858000"/>
              <a:gd name="connsiteX24" fmla="*/ 1612523 w 6115477"/>
              <a:gd name="connsiteY24" fmla="*/ 3545959 h 6858000"/>
              <a:gd name="connsiteX25" fmla="*/ 2732210 w 6115477"/>
              <a:gd name="connsiteY25" fmla="*/ 6540510 h 6858000"/>
              <a:gd name="connsiteX26" fmla="*/ 3281622 w 6115477"/>
              <a:gd name="connsiteY26" fmla="*/ 6843823 h 6858000"/>
              <a:gd name="connsiteX27" fmla="*/ 3320286 w 6115477"/>
              <a:gd name="connsiteY27" fmla="*/ 6858000 h 6858000"/>
              <a:gd name="connsiteX28" fmla="*/ 1738891 w 6115477"/>
              <a:gd name="connsiteY28" fmla="*/ 6858000 h 6858000"/>
              <a:gd name="connsiteX29" fmla="*/ 1726405 w 6115477"/>
              <a:gd name="connsiteY29" fmla="*/ 6850836 h 6858000"/>
              <a:gd name="connsiteX30" fmla="*/ 381563 w 6115477"/>
              <a:gd name="connsiteY30" fmla="*/ 5348300 h 6858000"/>
              <a:gd name="connsiteX31" fmla="*/ 145107 w 6115477"/>
              <a:gd name="connsiteY31" fmla="*/ 2676347 h 6858000"/>
              <a:gd name="connsiteX32" fmla="*/ 3097942 w 6115477"/>
              <a:gd name="connsiteY32" fmla="*/ 360991 h 6858000"/>
              <a:gd name="connsiteX33" fmla="*/ 4590885 w 6115477"/>
              <a:gd name="connsiteY33" fmla="*/ 0 h 6858000"/>
              <a:gd name="connsiteX34" fmla="*/ 6115477 w 6115477"/>
              <a:gd name="connsiteY34" fmla="*/ 0 h 6858000"/>
              <a:gd name="connsiteX35" fmla="*/ 6115477 w 6115477"/>
              <a:gd name="connsiteY35" fmla="*/ 1478397 h 6858000"/>
              <a:gd name="connsiteX36" fmla="*/ 6086069 w 6115477"/>
              <a:gd name="connsiteY36" fmla="*/ 1413064 h 6858000"/>
              <a:gd name="connsiteX37" fmla="*/ 5124586 w 6115477"/>
              <a:gd name="connsiteY37" fmla="*/ 298940 h 6858000"/>
              <a:gd name="connsiteX38" fmla="*/ 4722511 w 6115477"/>
              <a:gd name="connsiteY38" fmla="*/ 5978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6115477" h="6858000">
                <a:moveTo>
                  <a:pt x="3097942" y="360991"/>
                </a:moveTo>
                <a:cubicBezTo>
                  <a:pt x="3783738" y="359646"/>
                  <a:pt x="4476724" y="600718"/>
                  <a:pt x="5048086" y="1133487"/>
                </a:cubicBezTo>
                <a:cubicBezTo>
                  <a:pt x="6035636" y="2045177"/>
                  <a:pt x="5938272" y="4029856"/>
                  <a:pt x="4484764" y="4212194"/>
                </a:cubicBezTo>
                <a:cubicBezTo>
                  <a:pt x="4449992" y="4219207"/>
                  <a:pt x="4422173" y="4219207"/>
                  <a:pt x="4387400" y="4226220"/>
                </a:cubicBezTo>
                <a:cubicBezTo>
                  <a:pt x="4143990" y="4226220"/>
                  <a:pt x="3914489" y="4135051"/>
                  <a:pt x="3796261" y="3903622"/>
                </a:cubicBezTo>
                <a:cubicBezTo>
                  <a:pt x="3775397" y="3847518"/>
                  <a:pt x="3754534" y="3763362"/>
                  <a:pt x="3754534" y="3763362"/>
                </a:cubicBezTo>
                <a:cubicBezTo>
                  <a:pt x="3747579" y="3749336"/>
                  <a:pt x="3740624" y="3742323"/>
                  <a:pt x="3726715" y="3742323"/>
                </a:cubicBezTo>
                <a:cubicBezTo>
                  <a:pt x="3726715" y="3742323"/>
                  <a:pt x="3719760" y="3742323"/>
                  <a:pt x="3719760" y="3749336"/>
                </a:cubicBezTo>
                <a:cubicBezTo>
                  <a:pt x="3712806" y="3749336"/>
                  <a:pt x="3712806" y="3756349"/>
                  <a:pt x="3712806" y="3756349"/>
                </a:cubicBezTo>
                <a:cubicBezTo>
                  <a:pt x="3705852" y="3763362"/>
                  <a:pt x="3698897" y="3777388"/>
                  <a:pt x="3698897" y="3791414"/>
                </a:cubicBezTo>
                <a:cubicBezTo>
                  <a:pt x="3538942" y="4408558"/>
                  <a:pt x="4171808" y="4780247"/>
                  <a:pt x="4867266" y="4639987"/>
                </a:cubicBezTo>
                <a:cubicBezTo>
                  <a:pt x="5308013" y="4560214"/>
                  <a:pt x="5771715" y="4272106"/>
                  <a:pt x="6068128" y="3719238"/>
                </a:cubicBezTo>
                <a:lnTo>
                  <a:pt x="6115477" y="3623370"/>
                </a:lnTo>
                <a:lnTo>
                  <a:pt x="6115477" y="6155481"/>
                </a:lnTo>
                <a:lnTo>
                  <a:pt x="6032540" y="6197000"/>
                </a:lnTo>
                <a:cubicBezTo>
                  <a:pt x="5009917" y="6670716"/>
                  <a:pt x="3747579" y="6577767"/>
                  <a:pt x="2808711" y="5705963"/>
                </a:cubicBezTo>
                <a:cubicBezTo>
                  <a:pt x="1828115" y="4801286"/>
                  <a:pt x="1918525" y="2809594"/>
                  <a:pt x="3372032" y="2627256"/>
                </a:cubicBezTo>
                <a:cubicBezTo>
                  <a:pt x="3406804" y="2620243"/>
                  <a:pt x="3441578" y="2620243"/>
                  <a:pt x="3476350" y="2620243"/>
                </a:cubicBezTo>
                <a:cubicBezTo>
                  <a:pt x="3712806" y="2613230"/>
                  <a:pt x="3942307" y="2704399"/>
                  <a:pt x="4060535" y="2935828"/>
                </a:cubicBezTo>
                <a:cubicBezTo>
                  <a:pt x="4088353" y="2991932"/>
                  <a:pt x="4109217" y="3076088"/>
                  <a:pt x="4109217" y="3076088"/>
                </a:cubicBezTo>
                <a:cubicBezTo>
                  <a:pt x="4109217" y="3076088"/>
                  <a:pt x="4123126" y="3097127"/>
                  <a:pt x="4137036" y="3097127"/>
                </a:cubicBezTo>
                <a:cubicBezTo>
                  <a:pt x="4143990" y="3097127"/>
                  <a:pt x="4157899" y="3083101"/>
                  <a:pt x="4164854" y="3055049"/>
                </a:cubicBezTo>
                <a:cubicBezTo>
                  <a:pt x="4304815" y="2508912"/>
                  <a:pt x="3832447" y="2161440"/>
                  <a:pt x="3246265" y="2172370"/>
                </a:cubicBezTo>
                <a:cubicBezTo>
                  <a:pt x="3162525" y="2173932"/>
                  <a:pt x="3076462" y="2182807"/>
                  <a:pt x="2989530" y="2199463"/>
                </a:cubicBezTo>
                <a:cubicBezTo>
                  <a:pt x="2447072" y="2304658"/>
                  <a:pt x="1876797" y="2711412"/>
                  <a:pt x="1612523" y="3545959"/>
                </a:cubicBezTo>
                <a:cubicBezTo>
                  <a:pt x="1243930" y="4724143"/>
                  <a:pt x="1800297" y="5874275"/>
                  <a:pt x="2732210" y="6540510"/>
                </a:cubicBezTo>
                <a:cubicBezTo>
                  <a:pt x="2906075" y="6663238"/>
                  <a:pt x="3090371" y="6763173"/>
                  <a:pt x="3281622" y="6843823"/>
                </a:cubicBezTo>
                <a:lnTo>
                  <a:pt x="3320286" y="6858000"/>
                </a:lnTo>
                <a:lnTo>
                  <a:pt x="1738891" y="6858000"/>
                </a:lnTo>
                <a:lnTo>
                  <a:pt x="1726405" y="6850836"/>
                </a:lnTo>
                <a:cubicBezTo>
                  <a:pt x="1134396" y="6482653"/>
                  <a:pt x="652791" y="5951418"/>
                  <a:pt x="381563" y="5348300"/>
                </a:cubicBezTo>
                <a:cubicBezTo>
                  <a:pt x="-56576" y="4352454"/>
                  <a:pt x="-91349" y="3440764"/>
                  <a:pt x="145107" y="2676347"/>
                </a:cubicBezTo>
                <a:cubicBezTo>
                  <a:pt x="505659" y="1249640"/>
                  <a:pt x="1788697" y="363557"/>
                  <a:pt x="3097942" y="360991"/>
                </a:cubicBezTo>
                <a:close/>
                <a:moveTo>
                  <a:pt x="4590885" y="0"/>
                </a:moveTo>
                <a:lnTo>
                  <a:pt x="6115477" y="0"/>
                </a:lnTo>
                <a:lnTo>
                  <a:pt x="6115477" y="1478397"/>
                </a:lnTo>
                <a:lnTo>
                  <a:pt x="6086069" y="1413064"/>
                </a:lnTo>
                <a:cubicBezTo>
                  <a:pt x="5868129" y="974517"/>
                  <a:pt x="5532298" y="590418"/>
                  <a:pt x="5124586" y="298940"/>
                </a:cubicBezTo>
                <a:cubicBezTo>
                  <a:pt x="4996796" y="206895"/>
                  <a:pt x="4862159" y="127670"/>
                  <a:pt x="4722511" y="59786"/>
                </a:cubicBezTo>
                <a:close/>
              </a:path>
            </a:pathLst>
          </a:custGeom>
          <a:solidFill>
            <a:srgbClr val="A4B2BA"/>
          </a:solidFill>
        </p:spPr>
      </p:pic>
    </p:spTree>
    <p:extLst>
      <p:ext uri="{BB962C8B-B14F-4D97-AF65-F5344CB8AC3E}">
        <p14:creationId xmlns:p14="http://schemas.microsoft.com/office/powerpoint/2010/main" val="1926627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F6D0FF-0CEA-5D96-D517-BD33BF4AF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/>
              <a:t>Ændringer omkring medlemskort for 2027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43BB87D-3256-2349-86FD-238304F588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95400" y="6538912"/>
            <a:ext cx="2743200" cy="365125"/>
          </a:xfrm>
        </p:spPr>
        <p:txBody>
          <a:bodyPr/>
          <a:lstStyle/>
          <a:p>
            <a:fld id="{155D8A06-0430-4D98-AC2D-91DDA3B426EB}" type="datetime1">
              <a:rPr lang="en-US" smtClean="0"/>
              <a:t>9/22/2026</a:t>
            </a:fld>
            <a:endParaRPr lang="en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922D512-CC4E-A997-1890-86EE666DC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16</a:t>
            </a:fld>
            <a:endParaRPr lang="en-US"/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0EC3416D-28FF-EC95-7A3B-80119F52EE99}"/>
              </a:ext>
            </a:extLst>
          </p:cNvPr>
          <p:cNvSpPr txBox="1"/>
          <p:nvPr/>
        </p:nvSpPr>
        <p:spPr>
          <a:xfrm>
            <a:off x="2667000" y="311467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da-DK" sz="1600" err="1">
              <a:solidFill>
                <a:schemeClr val="tx2"/>
              </a:solidFill>
            </a:endParaRPr>
          </a:p>
        </p:txBody>
      </p:sp>
      <p:sp>
        <p:nvSpPr>
          <p:cNvPr id="19" name="Tekstfelt 18">
            <a:extLst>
              <a:ext uri="{FF2B5EF4-FFF2-40B4-BE49-F238E27FC236}">
                <a16:creationId xmlns:a16="http://schemas.microsoft.com/office/drawing/2014/main" id="{6FD3BE47-BA1A-AE98-7B16-1B21EE4ECEAA}"/>
              </a:ext>
            </a:extLst>
          </p:cNvPr>
          <p:cNvSpPr txBox="1"/>
          <p:nvPr/>
        </p:nvSpPr>
        <p:spPr>
          <a:xfrm>
            <a:off x="838200" y="1782306"/>
            <a:ext cx="5845098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200"/>
              <a:t>Tidligere modtog </a:t>
            </a:r>
            <a:r>
              <a:rPr lang="da-DK" sz="2200" u="sng"/>
              <a:t>alle</a:t>
            </a:r>
            <a:r>
              <a:rPr lang="da-DK" sz="2200"/>
              <a:t> medlemmer automatisk et fysisk medlemskort. Fremover bliver det differentieret.</a:t>
            </a:r>
          </a:p>
          <a:p>
            <a:endParaRPr lang="da-DK" sz="2200"/>
          </a:p>
          <a:p>
            <a:r>
              <a:rPr lang="da-DK" sz="2200"/>
              <a:t>Medlemmer uden mailadresse får brev med </a:t>
            </a:r>
          </a:p>
          <a:p>
            <a:r>
              <a:rPr lang="da-DK" sz="2200"/>
              <a:t>medlemskort (ikke i bladpakken)</a:t>
            </a:r>
          </a:p>
          <a:p>
            <a:endParaRPr lang="da-DK" sz="2200"/>
          </a:p>
          <a:p>
            <a:r>
              <a:rPr lang="da-DK" sz="2200"/>
              <a:t>Medlemmer med mail eller </a:t>
            </a:r>
            <a:r>
              <a:rPr lang="da-DK" sz="2200" err="1"/>
              <a:t>e-boks</a:t>
            </a:r>
            <a:r>
              <a:rPr lang="da-DK" sz="2200"/>
              <a:t> vi skriver til</a:t>
            </a:r>
          </a:p>
          <a:p>
            <a:r>
              <a:rPr lang="da-DK" sz="2200"/>
              <a:t>ønsker du fortsat modtage fysisk medlemskort </a:t>
            </a:r>
          </a:p>
          <a:p>
            <a:r>
              <a:rPr lang="da-DK" sz="2200"/>
              <a:t>eller vil du benytte Ældre Sagens medlemsapp?</a:t>
            </a:r>
          </a:p>
          <a:p>
            <a:endParaRPr lang="da-DK" sz="2200"/>
          </a:p>
          <a:p>
            <a:endParaRPr lang="da-DK" sz="2200"/>
          </a:p>
        </p:txBody>
      </p:sp>
    </p:spTree>
    <p:extLst>
      <p:ext uri="{BB962C8B-B14F-4D97-AF65-F5344CB8AC3E}">
        <p14:creationId xmlns:p14="http://schemas.microsoft.com/office/powerpoint/2010/main" val="36720246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BE2536-66D0-35B5-C85D-BD983F6AA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/>
              <a:t>Det fysiske medlemskort kan bestilles på to måder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37CDB30-1263-D510-D3C1-1A40333957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6800" y="6538912"/>
            <a:ext cx="2743200" cy="365125"/>
          </a:xfrm>
        </p:spPr>
        <p:txBody>
          <a:bodyPr/>
          <a:lstStyle/>
          <a:p>
            <a:fld id="{22856553-5B3D-44D3-B3A1-C46C37DC2A3B}" type="datetime1">
              <a:rPr lang="en-US" smtClean="0"/>
              <a:t>9/22/2026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53DB312-6222-09AE-50F6-2AC372FE4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5A21D55-E7DF-228B-265C-5AB4BCD92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17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9D041B7-6802-E35F-646B-306D56F20A46}"/>
              </a:ext>
            </a:extLst>
          </p:cNvPr>
          <p:cNvSpPr txBox="1">
            <a:spLocks/>
          </p:cNvSpPr>
          <p:nvPr/>
        </p:nvSpPr>
        <p:spPr>
          <a:xfrm>
            <a:off x="838200" y="1783925"/>
            <a:ext cx="6319838" cy="19796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IBM Plex Sans" panose="020B0503050203000203" pitchFamily="34" charset="0"/>
              <a:buNone/>
              <a:defRPr sz="1600" kern="120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defRPr sz="1600" kern="120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defRPr>
            </a:lvl2pPr>
            <a:lvl3pPr marL="425450" indent="-23495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IBM Plex Sans" panose="020B0503050203000203" pitchFamily="34" charset="0"/>
              <a:buChar char="–"/>
              <a:defRPr sz="1600" kern="120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defRPr>
            </a:lvl3pPr>
            <a:lvl4pPr marL="609600" indent="-15875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tabLst>
                <a:tab pos="438150" algn="l"/>
              </a:tabLst>
              <a:defRPr sz="1200" kern="120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defRPr>
            </a:lvl4pPr>
            <a:lvl5pPr marL="831850" indent="-2032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IBM Plex Sans" panose="020B0503050203000203" pitchFamily="34" charset="0"/>
              <a:buChar char="–"/>
              <a:defRPr sz="1200" kern="120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>
                <a:latin typeface="IBM Plex Sans"/>
              </a:rPr>
              <a:t>Telefonisk bestilling på en særlig bestillingslinje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400">
              <a:latin typeface="IBM Plex San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>
                <a:latin typeface="IBM Plex Sans"/>
              </a:rPr>
              <a:t>Bestilling via den nye selvbetjeningsside </a:t>
            </a:r>
            <a:r>
              <a:rPr lang="da-DK" sz="2400" b="1">
                <a:latin typeface="IBM Plex Sans"/>
              </a:rPr>
              <a:t>”Mit Ældre Sagen”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400" b="1">
              <a:latin typeface="IBM Plex San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>
                <a:latin typeface="IBM Plex Sans"/>
              </a:rPr>
              <a:t>Formænd får orientering sidste uge i september og første mails til medlemmer sendes 5. oktober</a:t>
            </a:r>
          </a:p>
          <a:p>
            <a:pPr marL="285750" indent="-285750">
              <a:lnSpc>
                <a:spcPct val="300000"/>
              </a:lnSpc>
              <a:buFont typeface="Arial" panose="020B0604020202020204" pitchFamily="34" charset="0"/>
              <a:buChar char="•"/>
            </a:pPr>
            <a:endParaRPr lang="da-DK"/>
          </a:p>
          <a:p>
            <a:pPr marL="285750" indent="-285750">
              <a:lnSpc>
                <a:spcPct val="300000"/>
              </a:lnSpc>
              <a:buFont typeface="Arial" panose="020B0604020202020204" pitchFamily="34" charset="0"/>
              <a:buChar char="•"/>
            </a:pPr>
            <a:endParaRPr lang="da-DK"/>
          </a:p>
          <a:p>
            <a:pPr marL="285750" indent="-285750">
              <a:lnSpc>
                <a:spcPct val="300000"/>
              </a:lnSpc>
              <a:buFont typeface="Arial" panose="020B0604020202020204" pitchFamily="34" charset="0"/>
              <a:buChar char="•"/>
            </a:pPr>
            <a:endParaRPr lang="da-DK">
              <a:solidFill>
                <a:srgbClr val="FF0000"/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9625B59-EA06-6BA2-4178-858E5C26A6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84"/>
          <a:stretch>
            <a:fillRect/>
          </a:stretch>
        </p:blipFill>
        <p:spPr bwMode="auto">
          <a:xfrm>
            <a:off x="7123306" y="1080679"/>
            <a:ext cx="4459094" cy="5336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38875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607EBB-EC58-6559-926E-B5BCA7A17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370" y="365124"/>
            <a:ext cx="10515600" cy="1325563"/>
          </a:xfrm>
        </p:spPr>
        <p:txBody>
          <a:bodyPr>
            <a:normAutofit/>
          </a:bodyPr>
          <a:lstStyle/>
          <a:p>
            <a:r>
              <a:rPr lang="da-DK"/>
              <a:t>”Mit Ældre Sagen” – en ny selvbetjeningsside til medlemmerne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8C986C7-9607-3ACE-3492-11164EB6E7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57177" y="6538912"/>
            <a:ext cx="2743200" cy="365125"/>
          </a:xfrm>
        </p:spPr>
        <p:txBody>
          <a:bodyPr/>
          <a:lstStyle/>
          <a:p>
            <a:fld id="{3D05A8E4-6AFE-46A1-A003-7FF20413A924}" type="datetime1">
              <a:rPr lang="en-US" smtClean="0"/>
              <a:t>9/22/2026</a:t>
            </a:fld>
            <a:endParaRPr lang="en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90E7CFA-9FD1-816B-E109-835B5D9F8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18</a:t>
            </a:fld>
            <a:endParaRPr lang="en-US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CF95EBF8-30EA-4A13-4F9F-643412CA1888}"/>
              </a:ext>
            </a:extLst>
          </p:cNvPr>
          <p:cNvSpPr txBox="1">
            <a:spLocks/>
          </p:cNvSpPr>
          <p:nvPr/>
        </p:nvSpPr>
        <p:spPr>
          <a:xfrm>
            <a:off x="697370" y="1876425"/>
            <a:ext cx="4730160" cy="44799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IBM Plex Sans" panose="020B0503050203000203" pitchFamily="34" charset="0"/>
              <a:buNone/>
              <a:defRPr sz="1600" kern="120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defRPr sz="1600" kern="120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defRPr>
            </a:lvl2pPr>
            <a:lvl3pPr marL="425450" indent="-23495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IBM Plex Sans" panose="020B0503050203000203" pitchFamily="34" charset="0"/>
              <a:buChar char="–"/>
              <a:defRPr sz="1600" kern="120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defRPr>
            </a:lvl3pPr>
            <a:lvl4pPr marL="609600" indent="-15875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tabLst>
                <a:tab pos="438150" algn="l"/>
              </a:tabLst>
              <a:defRPr sz="1200" kern="120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defRPr>
            </a:lvl4pPr>
            <a:lvl5pPr marL="831850" indent="-2032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IBM Plex Sans" panose="020B0503050203000203" pitchFamily="34" charset="0"/>
              <a:buChar char="–"/>
              <a:defRPr sz="1200" kern="120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2400">
                <a:latin typeface="IBM Plex Sans"/>
              </a:rPr>
              <a:t>Her kan medlemmerne bl.a.:</a:t>
            </a:r>
          </a:p>
          <a:p>
            <a:endParaRPr lang="da-DK" sz="2400">
              <a:latin typeface="IBM Plex San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>
                <a:latin typeface="IBM Plex Sans"/>
              </a:rPr>
              <a:t>Se deres digitale medlemskort.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>
                <a:latin typeface="IBM Plex Sans"/>
              </a:rPr>
              <a:t>Se/rette kontaktoplysninger.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>
                <a:latin typeface="IBM Plex Sans"/>
              </a:rPr>
              <a:t>Tilmelde/afmelde sig nyhedsbreve.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>
                <a:latin typeface="IBM Plex Sans"/>
              </a:rPr>
              <a:t>Tilmelde sig Betalingsservice.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>
                <a:latin typeface="IBM Plex Sans"/>
              </a:rPr>
              <a:t>Bestille et fysisk medlemskort.</a:t>
            </a:r>
          </a:p>
          <a:p>
            <a:endParaRPr lang="da-DK" sz="2200">
              <a:latin typeface="IBM Plex Sans"/>
            </a:endParaRPr>
          </a:p>
          <a:p>
            <a:pPr marL="285750" indent="-285750">
              <a:lnSpc>
                <a:spcPct val="300000"/>
              </a:lnSpc>
              <a:buFont typeface="Arial" panose="020B0604020202020204" pitchFamily="34" charset="0"/>
              <a:buChar char="•"/>
            </a:pPr>
            <a:endParaRPr lang="da-DK"/>
          </a:p>
          <a:p>
            <a:pPr marL="285750" indent="-285750">
              <a:lnSpc>
                <a:spcPct val="300000"/>
              </a:lnSpc>
              <a:buFont typeface="Arial" panose="020B0604020202020204" pitchFamily="34" charset="0"/>
              <a:buChar char="•"/>
            </a:pPr>
            <a:endParaRPr lang="da-DK">
              <a:solidFill>
                <a:srgbClr val="FF0000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4F8EAC4-A7D6-5DD7-9ADE-88FA596C05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63" b="11068"/>
          <a:stretch>
            <a:fillRect/>
          </a:stretch>
        </p:blipFill>
        <p:spPr bwMode="auto">
          <a:xfrm>
            <a:off x="5955170" y="1276356"/>
            <a:ext cx="5310859" cy="5079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0888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9F3294-F88B-7D50-CC1D-1D80CB99A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Det digitale medlemskort</a:t>
            </a:r>
          </a:p>
        </p:txBody>
      </p:sp>
      <p:pic>
        <p:nvPicPr>
          <p:cNvPr id="8" name="Pladsholder til indhold 7">
            <a:extLst>
              <a:ext uri="{FF2B5EF4-FFF2-40B4-BE49-F238E27FC236}">
                <a16:creationId xmlns:a16="http://schemas.microsoft.com/office/drawing/2014/main" id="{0F86C064-DDF4-C912-4E15-6AB7890F56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591675" y="1130256"/>
            <a:ext cx="2123670" cy="4806203"/>
          </a:xfrm>
          <a:prstGeom prst="rect">
            <a:avLst/>
          </a:prstGeom>
        </p:spPr>
      </p:pic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1FF9929-DC69-149A-23F3-1E1F0A5D54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4647" y="6538912"/>
            <a:ext cx="2743200" cy="365125"/>
          </a:xfrm>
        </p:spPr>
        <p:txBody>
          <a:bodyPr/>
          <a:lstStyle/>
          <a:p>
            <a:fld id="{57BE6402-64A3-473A-94F6-9FBEC745C202}" type="datetime1">
              <a:rPr lang="en-US" smtClean="0"/>
              <a:t>9/22/2026</a:t>
            </a:fld>
            <a:endParaRPr lang="en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AEB0974-DA7B-F34D-EBC4-FB309B2AB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19</a:t>
            </a:fld>
            <a:endParaRPr lang="en-US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27B785C-F23A-72E0-4163-2D9805C48851}"/>
              </a:ext>
            </a:extLst>
          </p:cNvPr>
          <p:cNvSpPr txBox="1">
            <a:spLocks/>
          </p:cNvSpPr>
          <p:nvPr/>
        </p:nvSpPr>
        <p:spPr>
          <a:xfrm>
            <a:off x="414336" y="2192339"/>
            <a:ext cx="5929313" cy="25511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IBM Plex Sans" panose="020B0503050203000203" pitchFamily="34" charset="0"/>
              <a:buNone/>
              <a:defRPr sz="1600" kern="120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defRPr>
            </a:lvl1pPr>
            <a:lvl2pPr marL="17780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defRPr sz="1600" kern="120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defRPr>
            </a:lvl2pPr>
            <a:lvl3pPr marL="425450" indent="-23495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IBM Plex Sans" panose="020B0503050203000203" pitchFamily="34" charset="0"/>
              <a:buChar char="–"/>
              <a:defRPr sz="1600" kern="120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defRPr>
            </a:lvl3pPr>
            <a:lvl4pPr marL="609600" indent="-15875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IBM Plex Sans" panose="020B0503050203000203" pitchFamily="34" charset="0"/>
              <a:buChar char="•"/>
              <a:tabLst>
                <a:tab pos="438150" algn="l"/>
              </a:tabLst>
              <a:defRPr sz="1200" kern="120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defRPr>
            </a:lvl4pPr>
            <a:lvl5pPr marL="831850" indent="-2032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IBM Plex Sans" panose="020B0503050203000203" pitchFamily="34" charset="0"/>
              <a:buChar char="–"/>
              <a:defRPr sz="1200" kern="1200">
                <a:solidFill>
                  <a:schemeClr val="tx2"/>
                </a:solidFill>
                <a:latin typeface="IBM Plex Sans" panose="020B050305020300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IBM Plex Sans" panose="020B050305020300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2400">
                <a:latin typeface="IBM Plex Sans"/>
              </a:rPr>
              <a:t>Det digitale medlemskort kan benyttes på to måder:</a:t>
            </a:r>
          </a:p>
          <a:p>
            <a:endParaRPr lang="da-DK" sz="2400">
              <a:latin typeface="IBM Plex San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>
                <a:latin typeface="IBM Plex Sans"/>
              </a:rPr>
              <a:t>Via Ældre Sagens app, som mange medlemmer allerede gør.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>
                <a:latin typeface="IBM Plex Sans"/>
              </a:rPr>
              <a:t>På det nye ”Mit Ældre Sagen”.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200">
              <a:latin typeface="IBM Plex Sans"/>
            </a:endParaRPr>
          </a:p>
          <a:p>
            <a:pPr marL="285750" indent="-285750">
              <a:lnSpc>
                <a:spcPct val="300000"/>
              </a:lnSpc>
              <a:buFont typeface="Arial" panose="020B0604020202020204" pitchFamily="34" charset="0"/>
              <a:buChar char="•"/>
            </a:pPr>
            <a:endParaRPr lang="da-DK"/>
          </a:p>
          <a:p>
            <a:pPr marL="285750" indent="-285750">
              <a:lnSpc>
                <a:spcPct val="300000"/>
              </a:lnSpc>
              <a:buFont typeface="Arial" panose="020B0604020202020204" pitchFamily="34" charset="0"/>
              <a:buChar char="•"/>
            </a:pPr>
            <a:endParaRPr lang="da-DK">
              <a:solidFill>
                <a:srgbClr val="FF0000"/>
              </a:solidFill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E4C5F8E4-E666-8CB6-6D3F-99B9B26433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7" t="22313" r="58428" b="48283"/>
          <a:stretch>
            <a:fillRect/>
          </a:stretch>
        </p:blipFill>
        <p:spPr bwMode="auto">
          <a:xfrm>
            <a:off x="6684961" y="2390775"/>
            <a:ext cx="2628927" cy="2166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34199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E2880-06ED-E44F-AD98-E0BBABF061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b="1">
                <a:latin typeface="IBM Plex Sans" panose="020B0503050203000203" pitchFamily="34" charset="0"/>
              </a:rPr>
              <a:t>Strategi 2027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27A995-4F99-2BF2-03B2-C3C6D71535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da-DK">
                <a:latin typeface="IBM Plex Sans Medium"/>
              </a:rPr>
              <a:t>Dialogmøder september 2026</a:t>
            </a:r>
          </a:p>
          <a:p>
            <a:r>
              <a:rPr lang="da-DK"/>
              <a:t>v/adm. dir. Bjarne Hastrup</a:t>
            </a:r>
          </a:p>
        </p:txBody>
      </p:sp>
      <p:pic>
        <p:nvPicPr>
          <p:cNvPr id="8" name="Pladsholder til billede 7" descr="Geometriske figurer på en baggrund i træ">
            <a:extLst>
              <a:ext uri="{FF2B5EF4-FFF2-40B4-BE49-F238E27FC236}">
                <a16:creationId xmlns:a16="http://schemas.microsoft.com/office/drawing/2014/main" id="{631654F4-E9CD-DDB0-E8E5-DDC4C7CE27E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20285" r="2028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55925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9BB52A-8078-DF9F-BA9B-3E35B1942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da-DK"/>
              <a:t>Økonomiske udsigter 2027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85483825-D8B3-892B-2288-829DD4DEC99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0" tIns="0" rIns="0" bIns="0" rtlCol="0">
            <a:norm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/>
              <a:t>Økonomisk vækst i 2026: Knap 4 pct.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/>
              <a:t>Vækst i 2027: 2 pct.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/>
              <a:t>Inflation ca. 1½ pct. i 2026 og 2027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/>
              <a:t>Snart 3,1 mio. beskæftigede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/>
              <a:t>Dansk økonomi er bomstærk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 b="1"/>
              <a:t>MEN</a:t>
            </a:r>
            <a:r>
              <a:rPr lang="da-DK" sz="2400"/>
              <a:t>: Øget international uro kan dæmpe vækst, øge inflation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979F8BA3-99B4-3DF2-8E78-BE111034BA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5020" y="6538912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3EF4D5A-4651-4B9C-924F-A1DBD1BE844D}" type="datetime1">
              <a:rPr lang="da-DK" smtClean="0"/>
              <a:pPr>
                <a:spcAft>
                  <a:spcPts val="600"/>
                </a:spcAft>
              </a:pPr>
              <a:t>22-09-2026</a:t>
            </a:fld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5CDB1E0-A28F-FFAD-C7F4-DFE75436B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E8862F4-759C-4937-98C7-CDEB1EE77131}" type="slidenum">
              <a:rPr lang="da-DK" smtClean="0"/>
              <a:pPr>
                <a:spcAft>
                  <a:spcPts val="600"/>
                </a:spcAft>
              </a:pPr>
              <a:t>21</a:t>
            </a:fld>
            <a:endParaRPr lang="da-DK"/>
          </a:p>
        </p:txBody>
      </p:sp>
      <p:pic>
        <p:nvPicPr>
          <p:cNvPr id="7" name="Billede 6" descr="Legetøjstal i plastic">
            <a:extLst>
              <a:ext uri="{FF2B5EF4-FFF2-40B4-BE49-F238E27FC236}">
                <a16:creationId xmlns:a16="http://schemas.microsoft.com/office/drawing/2014/main" id="{6F712F9F-BF77-509B-5EAB-7380E6AAC2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760" r="11667" b="2"/>
          <a:stretch>
            <a:fillRect/>
          </a:stretch>
        </p:blipFill>
        <p:spPr>
          <a:xfrm>
            <a:off x="6234112" y="1677988"/>
            <a:ext cx="5541963" cy="44799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055071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53D822-C753-8CF7-F553-82E7C7113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da-DK"/>
              <a:t>Politiske udsigter 2027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D9F484D-073D-FEFF-5F2E-6C247AF7F00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0" tIns="0" rIns="0" bIns="0" rtlCol="0">
            <a:normAutofit lnSpcReduction="10000"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/>
              <a:t>International uro: Ukraine, Mellemøsten, Cuba, Grønland, Taiwan…?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/>
              <a:t>Stigende udgifter til forsvar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/>
              <a:t>Træk på arbejdskraft til værnepligt mv.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/>
              <a:t>Fokus på beredskab, robusthed, forsyningssikkerhed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/>
              <a:t>Velfærdsforlig 2.0 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/>
              <a:t>Folketingsvalg i utide?</a:t>
            </a:r>
          </a:p>
          <a:p>
            <a:pPr>
              <a:spcAft>
                <a:spcPts val="600"/>
              </a:spcAft>
            </a:pPr>
            <a:endParaRPr lang="da-DK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03E289C-C425-1CC3-1DE3-26E778B7AF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80170" y="6500464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3EF4D5A-4651-4B9C-924F-A1DBD1BE844D}" type="datetime1">
              <a:rPr lang="da-DK" smtClean="0"/>
              <a:pPr>
                <a:spcAft>
                  <a:spcPts val="600"/>
                </a:spcAft>
              </a:pPr>
              <a:t>22-09-2026</a:t>
            </a:fld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572A5969-7504-8A65-4118-78760FC4A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E8862F4-759C-4937-98C7-CDEB1EE77131}" type="slidenum">
              <a:rPr lang="da-DK" smtClean="0"/>
              <a:pPr>
                <a:spcAft>
                  <a:spcPts val="600"/>
                </a:spcAft>
              </a:pPr>
              <a:t>22</a:t>
            </a:fld>
            <a:endParaRPr lang="da-DK"/>
          </a:p>
        </p:txBody>
      </p:sp>
      <p:pic>
        <p:nvPicPr>
          <p:cNvPr id="7" name="Billede 6" descr="Linje af mænd i polerede støvler">
            <a:extLst>
              <a:ext uri="{FF2B5EF4-FFF2-40B4-BE49-F238E27FC236}">
                <a16:creationId xmlns:a16="http://schemas.microsoft.com/office/drawing/2014/main" id="{B3FC0F51-2C57-E4D2-3BFB-A6BCD084D2B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1105" r="-2" b="4936"/>
          <a:stretch>
            <a:fillRect/>
          </a:stretch>
        </p:blipFill>
        <p:spPr>
          <a:xfrm>
            <a:off x="6234112" y="1677988"/>
            <a:ext cx="5541963" cy="44799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321434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0EE607-69B4-6E92-C6B4-0B03E83B9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da-DK"/>
              <a:t>Indflydelsesarbejde 2027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059727BC-53B2-C20F-1112-070B2C42E0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2424" y="1468437"/>
            <a:ext cx="5681663" cy="4689476"/>
          </a:xfrm>
        </p:spPr>
        <p:txBody>
          <a:bodyPr vert="horz" lIns="0" tIns="0" rIns="0" bIns="0" rtlCol="0" anchor="t">
            <a:normAutofit/>
          </a:bodyPr>
          <a:lstStyle/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>
                <a:latin typeface="IBM Plex Sans"/>
              </a:rPr>
              <a:t>Sundhedsreformen 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>
                <a:latin typeface="IBM Plex Sans"/>
              </a:rPr>
              <a:t>Folkesundhedslov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>
                <a:latin typeface="IBM Plex Sans"/>
              </a:rPr>
              <a:t>Ældrelov og omsorgssvigt/omsorgsgaranti 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>
                <a:latin typeface="IBM Plex Sans"/>
              </a:rPr>
              <a:t>Fremskaffe </a:t>
            </a:r>
            <a:r>
              <a:rPr lang="da-DK" sz="2400" err="1">
                <a:latin typeface="IBM Plex Sans"/>
              </a:rPr>
              <a:t>sosu</a:t>
            </a:r>
            <a:r>
              <a:rPr lang="da-DK" sz="2400">
                <a:latin typeface="IBM Plex Sans"/>
              </a:rPr>
              <a:t>-personale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/>
              <a:t>Demens – handlingsplan og kronikerpakke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da-DK" sz="2000"/>
          </a:p>
          <a:p>
            <a:pPr>
              <a:lnSpc>
                <a:spcPct val="100000"/>
              </a:lnSpc>
              <a:spcAft>
                <a:spcPts val="600"/>
              </a:spcAft>
            </a:pPr>
            <a:endParaRPr lang="da-DK" sz="1200"/>
          </a:p>
          <a:p>
            <a:pPr>
              <a:lnSpc>
                <a:spcPct val="100000"/>
              </a:lnSpc>
              <a:spcAft>
                <a:spcPts val="600"/>
              </a:spcAft>
            </a:pPr>
            <a:endParaRPr lang="da-DK" sz="1200"/>
          </a:p>
          <a:p>
            <a:pPr>
              <a:lnSpc>
                <a:spcPct val="100000"/>
              </a:lnSpc>
              <a:spcAft>
                <a:spcPts val="600"/>
              </a:spcAft>
            </a:pPr>
            <a:endParaRPr lang="da-DK" sz="1200"/>
          </a:p>
          <a:p>
            <a:pPr>
              <a:lnSpc>
                <a:spcPct val="100000"/>
              </a:lnSpc>
              <a:spcAft>
                <a:spcPts val="600"/>
              </a:spcAft>
            </a:pPr>
            <a:endParaRPr lang="da-DK" sz="1200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378A855-62D0-4AD2-D62F-9F518A5E0D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43000" y="649303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E6209471-929B-4E22-81C0-8748AEC8C96E}" type="datetime1">
              <a:rPr lang="da-DK" smtClean="0"/>
              <a:pPr>
                <a:spcAft>
                  <a:spcPts val="600"/>
                </a:spcAft>
              </a:pPr>
              <a:t>22-09-2026</a:t>
            </a:fld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3C87987-858F-CE56-86C6-B566C8554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E8862F4-759C-4937-98C7-CDEB1EE77131}" type="slidenum">
              <a:rPr lang="da-DK" smtClean="0"/>
              <a:pPr>
                <a:spcAft>
                  <a:spcPts val="600"/>
                </a:spcAft>
              </a:pPr>
              <a:t>23</a:t>
            </a:fld>
            <a:endParaRPr lang="da-DK"/>
          </a:p>
        </p:txBody>
      </p:sp>
      <p:pic>
        <p:nvPicPr>
          <p:cNvPr id="7" name="Billede 6" descr="En væg, der er dækket af Sticky Notes.">
            <a:extLst>
              <a:ext uri="{FF2B5EF4-FFF2-40B4-BE49-F238E27FC236}">
                <a16:creationId xmlns:a16="http://schemas.microsoft.com/office/drawing/2014/main" id="{38D46183-63FE-C704-8D77-5A3ED74186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62" r="3246"/>
          <a:stretch>
            <a:fillRect/>
          </a:stretch>
        </p:blipFill>
        <p:spPr>
          <a:xfrm>
            <a:off x="6872348" y="1027906"/>
            <a:ext cx="5085329" cy="52659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383564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9F7A8-6604-69F4-0BB0-1938FC44A5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3AA60A-E5C5-13CA-5174-7459CA7E0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da-DK"/>
              <a:t>Indflydelsesarbejde 2027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F824769-5051-D1AD-8D69-A858435F26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3174" y="1468437"/>
            <a:ext cx="5681663" cy="4689476"/>
          </a:xfrm>
        </p:spPr>
        <p:txBody>
          <a:bodyPr vert="horz" lIns="0" tIns="0" rIns="0" bIns="0" rtlCol="0" anchor="t">
            <a:normAutofit/>
          </a:bodyPr>
          <a:lstStyle/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>
                <a:latin typeface="IBM Plex Sans"/>
              </a:rPr>
              <a:t>Digitalisering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>
                <a:latin typeface="IBM Plex Sans"/>
              </a:rPr>
              <a:t>Svindel 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/>
              <a:t>Mangel på plejehjem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/>
              <a:t>Boligmangel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/>
              <a:t>1.000 kr. mere i folkepension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/>
              <a:t>Regulering og købekraftsgaranti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/>
              <a:t>Undersøgelse af holdninger til den sidste tid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endParaRPr lang="da-DK" sz="2400"/>
          </a:p>
          <a:p>
            <a:pPr>
              <a:lnSpc>
                <a:spcPct val="100000"/>
              </a:lnSpc>
              <a:spcAft>
                <a:spcPts val="600"/>
              </a:spcAft>
            </a:pPr>
            <a:endParaRPr lang="da-DK" sz="1200"/>
          </a:p>
          <a:p>
            <a:pPr>
              <a:lnSpc>
                <a:spcPct val="100000"/>
              </a:lnSpc>
              <a:spcAft>
                <a:spcPts val="600"/>
              </a:spcAft>
            </a:pPr>
            <a:endParaRPr lang="da-DK" sz="1200"/>
          </a:p>
          <a:p>
            <a:pPr>
              <a:lnSpc>
                <a:spcPct val="100000"/>
              </a:lnSpc>
              <a:spcAft>
                <a:spcPts val="600"/>
              </a:spcAft>
            </a:pPr>
            <a:endParaRPr lang="da-DK" sz="1200"/>
          </a:p>
          <a:p>
            <a:pPr>
              <a:lnSpc>
                <a:spcPct val="100000"/>
              </a:lnSpc>
              <a:spcAft>
                <a:spcPts val="600"/>
              </a:spcAft>
            </a:pPr>
            <a:endParaRPr lang="da-DK" sz="1200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77AF0ED-EBEE-77B8-E821-04ACC4BF1E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8131" y="6492875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E6209471-929B-4E22-81C0-8748AEC8C96E}" type="datetime1">
              <a:rPr lang="da-DK" smtClean="0"/>
              <a:pPr>
                <a:spcAft>
                  <a:spcPts val="600"/>
                </a:spcAft>
              </a:pPr>
              <a:t>22-09-2026</a:t>
            </a:fld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FB9314E-DE1C-9192-6157-CECC327A4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E8862F4-759C-4937-98C7-CDEB1EE77131}" type="slidenum">
              <a:rPr lang="da-DK" smtClean="0"/>
              <a:pPr>
                <a:spcAft>
                  <a:spcPts val="600"/>
                </a:spcAft>
              </a:pPr>
              <a:t>24</a:t>
            </a:fld>
            <a:endParaRPr lang="da-DK"/>
          </a:p>
        </p:txBody>
      </p:sp>
      <p:pic>
        <p:nvPicPr>
          <p:cNvPr id="6" name="Billede 5" descr="En væg, der er dækket af Sticky Notes.">
            <a:extLst>
              <a:ext uri="{FF2B5EF4-FFF2-40B4-BE49-F238E27FC236}">
                <a16:creationId xmlns:a16="http://schemas.microsoft.com/office/drawing/2014/main" id="{07EC2F05-DE0C-1603-FC52-FDCD48F81B9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62" r="3246"/>
          <a:stretch>
            <a:fillRect/>
          </a:stretch>
        </p:blipFill>
        <p:spPr>
          <a:xfrm>
            <a:off x="6872348" y="1027906"/>
            <a:ext cx="5085329" cy="52659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436856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E3F9275C-ACB1-8AD5-AF5D-A21D6FA8B2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4338" y="1677988"/>
            <a:ext cx="5681662" cy="4479925"/>
          </a:xfrm>
        </p:spPr>
        <p:txBody>
          <a:bodyPr vert="horz" lIns="0" tIns="0" rIns="0" bIns="0" rtlCol="0" anchor="t">
            <a:norm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>
                <a:latin typeface="IBM Plex Sans"/>
              </a:rPr>
              <a:t>Mere fleksibelt arbejdsliv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>
                <a:latin typeface="IBM Plex Sans"/>
              </a:rPr>
              <a:t>Viden og værktøjer ift. overgange mellem livsfaser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/>
              <a:t>Bedre gennemslagskraft for medlemstilbud – undgå ”skuffede udmeldelser”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>
                <a:latin typeface="IBM Plex Sans"/>
              </a:rPr>
              <a:t>”Oase”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>
                <a:latin typeface="IBM Plex Sans"/>
              </a:rPr>
              <a:t>VIVE-videnscenter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>
                <a:latin typeface="IBM Plex Sans"/>
              </a:rPr>
              <a:t>Bekæmpe </a:t>
            </a:r>
            <a:r>
              <a:rPr lang="da-DK" sz="2400" dirty="0" err="1">
                <a:latin typeface="IBM Plex Sans"/>
              </a:rPr>
              <a:t>alderisme</a:t>
            </a:r>
            <a:endParaRPr lang="da-DK" sz="2400">
              <a:latin typeface="IBM Plex Sans"/>
            </a:endParaRP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69A1AF38-CBDE-AC26-D914-ED2611739EB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69380" y="6500464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3EF4D5A-4651-4B9C-924F-A1DBD1BE844D}" type="datetime1">
              <a:rPr lang="da-DK" smtClean="0"/>
              <a:pPr>
                <a:spcAft>
                  <a:spcPts val="600"/>
                </a:spcAft>
              </a:pPr>
              <a:t>22-09-2026</a:t>
            </a:fld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EA2EEFC-AB8A-28A9-461C-BA967A030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E8862F4-759C-4937-98C7-CDEB1EE77131}" type="slidenum">
              <a:rPr lang="da-DK" smtClean="0"/>
              <a:pPr>
                <a:spcAft>
                  <a:spcPts val="600"/>
                </a:spcAft>
              </a:pPr>
              <a:t>25</a:t>
            </a:fld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6547755-5B4F-16C5-F2F6-E6D8805CF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da-DK"/>
              <a:t>Aktiv Seniorstyrke 2027</a:t>
            </a:r>
          </a:p>
        </p:txBody>
      </p:sp>
      <p:pic>
        <p:nvPicPr>
          <p:cNvPr id="8" name="Billede 7" descr="Seniorpar, der danser indendørs">
            <a:extLst>
              <a:ext uri="{FF2B5EF4-FFF2-40B4-BE49-F238E27FC236}">
                <a16:creationId xmlns:a16="http://schemas.microsoft.com/office/drawing/2014/main" id="{5A05262F-3407-E634-A670-8F1D9810EB3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020" r="16521" b="1"/>
          <a:stretch>
            <a:fillRect/>
          </a:stretch>
        </p:blipFill>
        <p:spPr>
          <a:xfrm>
            <a:off x="6345625" y="559593"/>
            <a:ext cx="5541962" cy="57388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120562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960B5E7A-756F-F0F2-CB80-23A0AEEA07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1604" y="1677988"/>
            <a:ext cx="6296178" cy="4479925"/>
          </a:xfrm>
        </p:spPr>
        <p:txBody>
          <a:bodyPr vert="horz" lIns="0" tIns="0" rIns="0" bIns="0" rtlCol="0" anchor="t">
            <a:normAutofit lnSpcReduction="100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da-DK" sz="2400" b="1" dirty="0">
                <a:latin typeface="IBM Plex Sans"/>
              </a:rPr>
              <a:t>Det ældrepolitiske rejsehold støtter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 dirty="0">
                <a:latin typeface="IBM Plex Sans"/>
              </a:rPr>
              <a:t>17 Ældre Sagens ældre- og sundhedsudvalg – fokus er nærsundhedsplaner og tilstrækkelig palliation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 dirty="0">
                <a:latin typeface="IBM Plex Sans"/>
              </a:rPr>
              <a:t>4 regionale ældre- og sundhedsudvalg. Vigtig erfaringsudveksling og koordination.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 dirty="0">
                <a:latin typeface="IBM Plex Sans"/>
              </a:rPr>
              <a:t>Lokale ældrepolitisk arbejde – implementering af ny ældrereform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da-DK" sz="2400" dirty="0">
              <a:latin typeface="IBM Plex Sans"/>
            </a:endParaRPr>
          </a:p>
          <a:p>
            <a:pPr>
              <a:spcAft>
                <a:spcPts val="600"/>
              </a:spcAft>
            </a:pPr>
            <a:r>
              <a:rPr lang="da-DK" sz="2400" dirty="0">
                <a:latin typeface="IBM Plex Sans"/>
              </a:rPr>
              <a:t>Aktiv Seniorstyrke 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7C505D3-800B-F48A-EB02-D847CEAEE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35565" y="6492875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3EF4D5A-4651-4B9C-924F-A1DBD1BE844D}" type="datetime1">
              <a:rPr lang="da-DK" smtClean="0"/>
              <a:pPr>
                <a:spcAft>
                  <a:spcPts val="600"/>
                </a:spcAft>
              </a:pPr>
              <a:t>22-09-2026</a:t>
            </a:fld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00451B0-FFBA-9344-52EC-51F51108A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E8862F4-759C-4937-98C7-CDEB1EE77131}" type="slidenum">
              <a:rPr lang="da-DK" smtClean="0"/>
              <a:pPr>
                <a:spcAft>
                  <a:spcPts val="600"/>
                </a:spcAft>
              </a:pPr>
              <a:t>26</a:t>
            </a:fld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E0EB9F5-B07C-5D61-3E0B-D479415D0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da-DK"/>
              <a:t>Ældre Sagen lokalt 2027</a:t>
            </a:r>
          </a:p>
        </p:txBody>
      </p:sp>
      <p:pic>
        <p:nvPicPr>
          <p:cNvPr id="10" name="Billede 9" descr="To kvinder laver planker i træningscenter">
            <a:extLst>
              <a:ext uri="{FF2B5EF4-FFF2-40B4-BE49-F238E27FC236}">
                <a16:creationId xmlns:a16="http://schemas.microsoft.com/office/drawing/2014/main" id="{DF39959F-7A0C-665B-D38C-5715DB78B5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7347" y="1932040"/>
            <a:ext cx="5597435" cy="35823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332523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67332D-0EBA-7B33-C897-1ACECBE5C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da-DK"/>
              <a:t>Det frivillige og lokale 2027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C351BBD-C386-8BE4-7F10-8EE53F4481F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0" tIns="0" rIns="0" bIns="0" rtlCol="0">
            <a:norm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>
                <a:latin typeface="IBM Plex Sans" panose="020B0503050203000203" pitchFamily="34" charset="0"/>
              </a:rPr>
              <a:t>Styrke sammenhængskraft </a:t>
            </a:r>
            <a:br>
              <a:rPr lang="da-DK" sz="2400">
                <a:latin typeface="IBM Plex Sans" panose="020B0503050203000203" pitchFamily="34" charset="0"/>
              </a:rPr>
            </a:br>
            <a:r>
              <a:rPr lang="da-DK" sz="2400">
                <a:latin typeface="IBM Plex Sans" panose="020B0503050203000203" pitchFamily="34" charset="0"/>
              </a:rPr>
              <a:t>(2026-ad-hoc-udvalg)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>
                <a:latin typeface="IBM Plex Sans" panose="020B0503050203000203" pitchFamily="34" charset="0"/>
              </a:rPr>
              <a:t>Den gode velkomst af nye frivillige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>
                <a:latin typeface="IBM Plex Sans" panose="020B0503050203000203" pitchFamily="34" charset="0"/>
              </a:rPr>
              <a:t>Styrke rekrutteringen</a:t>
            </a:r>
          </a:p>
          <a:p>
            <a:pPr marL="520700" lvl="1" indent="-342900">
              <a:buFont typeface="Courier New" panose="02070309020205020404" pitchFamily="49" charset="0"/>
              <a:buChar char="o"/>
            </a:pPr>
            <a:r>
              <a:rPr lang="da-DK" sz="2400">
                <a:latin typeface="IBM Plex Sans" panose="020B0503050203000203" pitchFamily="34" charset="0"/>
              </a:rPr>
              <a:t>Frivillige til ældre- og sundhedspolitik</a:t>
            </a:r>
          </a:p>
          <a:p>
            <a:pPr marL="520700" lvl="1" indent="-342900">
              <a:buFont typeface="Courier New" panose="02070309020205020404" pitchFamily="49" charset="0"/>
              <a:buChar char="o"/>
            </a:pPr>
            <a:r>
              <a:rPr lang="da-DK" sz="2400">
                <a:latin typeface="IBM Plex Sans" panose="020B0503050203000203" pitchFamily="34" charset="0"/>
              </a:rPr>
              <a:t>Frivillige til lederposter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3C50A85-04D1-B3DF-5131-84479D1DE7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3458" y="6492875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3EF4D5A-4651-4B9C-924F-A1DBD1BE844D}" type="datetime1">
              <a:rPr lang="da-DK" smtClean="0"/>
              <a:pPr>
                <a:spcAft>
                  <a:spcPts val="600"/>
                </a:spcAft>
              </a:pPr>
              <a:t>22-09-2026</a:t>
            </a:fld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22C3DCD-831D-D8FF-289C-46B57CC48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E8862F4-759C-4937-98C7-CDEB1EE77131}" type="slidenum">
              <a:rPr lang="da-DK" smtClean="0"/>
              <a:pPr>
                <a:spcAft>
                  <a:spcPts val="600"/>
                </a:spcAft>
              </a:pPr>
              <a:t>27</a:t>
            </a:fld>
            <a:endParaRPr lang="da-DK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55483D15-DB0F-D5F4-C703-D7B4798E1A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3" r="55" b="2"/>
          <a:stretch>
            <a:fillRect/>
          </a:stretch>
        </p:blipFill>
        <p:spPr>
          <a:xfrm>
            <a:off x="6234112" y="1677988"/>
            <a:ext cx="5541963" cy="44799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01058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C40A2-0750-22E9-F3C0-BD1B7B223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3BF2C0-F797-4BCB-9492-3F7A23EA2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da-DK"/>
              <a:t>Det frivillige og lokale 2027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48EF16FB-8E98-4C5A-3606-8A2A68AAE0E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0" tIns="0" rIns="0" bIns="0" rtlCol="0">
            <a:norm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>
                <a:latin typeface="IBM Plex Sans" panose="020B0503050203000203" pitchFamily="34" charset="0"/>
              </a:rPr>
              <a:t>Velfærdsteknologifrivillige – fortsat udbygning af kommunale samarbejder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>
                <a:latin typeface="IBM Plex Sans" panose="020B0503050203000203" pitchFamily="34" charset="0"/>
              </a:rPr>
              <a:t>Beredskab – Ældre Sagen som en del af Danmarks totalberedskab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>
                <a:latin typeface="IBM Plex Sans" panose="020B0503050203000203" pitchFamily="34" charset="0"/>
              </a:rPr>
              <a:t>Drømmeløbere – involvering af medlemmerne på ny måder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>
                <a:latin typeface="IBM Plex Sans" panose="020B0503050203000203" pitchFamily="34" charset="0"/>
              </a:rPr>
              <a:t>Digital tryghedstjeneste - </a:t>
            </a:r>
            <a:r>
              <a:rPr lang="da-DK" sz="2400" err="1">
                <a:latin typeface="IBM Plex Sans" panose="020B0503050203000203" pitchFamily="34" charset="0"/>
              </a:rPr>
              <a:t>AltVel</a:t>
            </a:r>
            <a:endParaRPr lang="da-DK" sz="2400">
              <a:latin typeface="IBM Plex Sans" panose="020B0503050203000203" pitchFamily="34" charset="0"/>
            </a:endParaRP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9DCA044-37FE-DF8F-D1B7-12597DCD3D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8132" y="6531633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3EF4D5A-4651-4B9C-924F-A1DBD1BE844D}" type="datetime1">
              <a:rPr lang="da-DK" smtClean="0"/>
              <a:pPr>
                <a:spcAft>
                  <a:spcPts val="600"/>
                </a:spcAft>
              </a:pPr>
              <a:t>22-09-2026</a:t>
            </a:fld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D4F6C98C-94F5-4FEA-31A8-3BCB5F3AE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E8862F4-759C-4937-98C7-CDEB1EE77131}" type="slidenum">
              <a:rPr lang="da-DK" smtClean="0"/>
              <a:pPr>
                <a:spcAft>
                  <a:spcPts val="600"/>
                </a:spcAft>
              </a:pPr>
              <a:t>28</a:t>
            </a:fld>
            <a:endParaRPr lang="da-DK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F3147C03-37A6-295A-7DAF-1963207F3A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1594" y="999120"/>
            <a:ext cx="5541962" cy="535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7263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54583-CAAD-1F9E-25F3-3E77D3843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4256ED-1C51-CFED-E0D7-8780DF175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da-DK"/>
              <a:t>Det frivillige og lokale 2027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B1A9A239-4AEA-B78A-0720-D323B0481BC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0" tIns="0" rIns="0" bIns="0" rtlCol="0">
            <a:norm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>
                <a:latin typeface="IBM Plex Sans" panose="020B0503050203000203" pitchFamily="34" charset="0"/>
              </a:rPr>
              <a:t>Involvering frem mod 2028-2032-strategi - ekstra ”dialogmøder” og referencegruppe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da-DK" sz="2400">
              <a:latin typeface="IBM Plex Sans" panose="020B0503050203000203" pitchFamily="34" charset="0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>
                <a:latin typeface="IBM Plex Sans" panose="020B0503050203000203" pitchFamily="34" charset="0"/>
              </a:rPr>
              <a:t>Lokale nyhedsbreve til flere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da-DK" sz="2400">
              <a:latin typeface="IBM Plex Sans" panose="020B0503050203000203" pitchFamily="34" charset="0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>
                <a:latin typeface="IBM Plex Sans" panose="020B0503050203000203" pitchFamily="34" charset="0"/>
              </a:rPr>
              <a:t>Digital ID for frivillige 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209B9AB-467A-E8D8-95EF-F27D6075BE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43000" y="649303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3EF4D5A-4651-4B9C-924F-A1DBD1BE844D}" type="datetime1">
              <a:rPr lang="da-DK" smtClean="0"/>
              <a:pPr>
                <a:spcAft>
                  <a:spcPts val="600"/>
                </a:spcAft>
              </a:pPr>
              <a:t>22-09-2026</a:t>
            </a:fld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9D4BACDD-CAAB-8A8B-B6C6-1E16FC7F9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E8862F4-759C-4937-98C7-CDEB1EE77131}" type="slidenum">
              <a:rPr lang="da-DK" smtClean="0"/>
              <a:pPr>
                <a:spcAft>
                  <a:spcPts val="600"/>
                </a:spcAft>
              </a:pPr>
              <a:t>29</a:t>
            </a:fld>
            <a:endParaRPr lang="da-DK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FA21506D-F479-120F-E6C9-65AEB45803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2631" y="1224324"/>
            <a:ext cx="4410691" cy="481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6535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C3C80-7338-F262-BD41-257E535F2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9F26CF50-70AE-31F6-7C13-A6564F790D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4337" y="1484805"/>
            <a:ext cx="6203745" cy="4871545"/>
          </a:xfrm>
        </p:spPr>
        <p:txBody>
          <a:bodyPr vert="horz" lIns="0" tIns="0" rIns="0" bIns="0" rtlCol="0" anchor="t">
            <a:normAutofit fontScale="92500" lnSpcReduction="20000"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2400">
                <a:latin typeface="IBM Plex Sans"/>
              </a:rPr>
              <a:t>Vedtægt siger: ”Få størst mulig tilslutning i befolkningen” 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2400">
                <a:latin typeface="IBM Plex Sans"/>
              </a:rPr>
              <a:t>Medlemmer giver os ressourcer og indflydelse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2400">
                <a:latin typeface="IBM Plex Sans"/>
              </a:rPr>
              <a:t>Ældre Sagen har momentum – vær ikke bange for egen skygge</a:t>
            </a:r>
          </a:p>
          <a:p>
            <a:pPr marL="342900" indent="-342900">
              <a:lnSpc>
                <a:spcPct val="120000"/>
              </a:lnSpc>
              <a:buFont typeface="Arial,Sans-Serif"/>
              <a:buChar char="•"/>
            </a:pPr>
            <a:r>
              <a:rPr lang="da-DK" sz="2400">
                <a:latin typeface="IBM Plex Sans"/>
              </a:rPr>
              <a:t>Sikre nye medlemmer</a:t>
            </a:r>
            <a:endParaRPr lang="en-US" sz="2400">
              <a:solidFill>
                <a:srgbClr val="000000"/>
              </a:solidFill>
              <a:latin typeface="IBM Plex Sans"/>
            </a:endParaRPr>
          </a:p>
          <a:p>
            <a:pPr marL="342900" indent="-342900">
              <a:lnSpc>
                <a:spcPct val="120000"/>
              </a:lnSpc>
              <a:buFont typeface="Arial,Sans-Serif"/>
              <a:buChar char="•"/>
            </a:pPr>
            <a:r>
              <a:rPr lang="da-DK" sz="2400">
                <a:latin typeface="IBM Plex Sans"/>
              </a:rPr>
              <a:t>Mindsk inflationspres på kontingentsatsen. </a:t>
            </a:r>
            <a:endParaRPr lang="en-US" sz="2400">
              <a:solidFill>
                <a:srgbClr val="000000"/>
              </a:solidFill>
              <a:latin typeface="IBM Plex Sans"/>
            </a:endParaRPr>
          </a:p>
          <a:p>
            <a:pPr marL="342900" indent="-342900">
              <a:lnSpc>
                <a:spcPct val="120000"/>
              </a:lnSpc>
              <a:buFont typeface="Arial,Sans-Serif"/>
              <a:buChar char="•"/>
            </a:pPr>
            <a:r>
              <a:rPr lang="da-DK" sz="2400">
                <a:latin typeface="IBM Plex Sans"/>
              </a:rPr>
              <a:t>Find andre/nye hvervemetoder</a:t>
            </a:r>
            <a:endParaRPr lang="en-US" sz="2400">
              <a:solidFill>
                <a:srgbClr val="000000"/>
              </a:solidFill>
              <a:latin typeface="IBM Plex Sans"/>
            </a:endParaRPr>
          </a:p>
          <a:p>
            <a:pPr marL="342900" indent="-342900">
              <a:lnSpc>
                <a:spcPct val="120000"/>
              </a:lnSpc>
              <a:buFont typeface="Arial,Sans-Serif"/>
              <a:buChar char="•"/>
            </a:pPr>
            <a:r>
              <a:rPr lang="en-US" sz="2400" err="1">
                <a:solidFill>
                  <a:srgbClr val="000000"/>
                </a:solidFill>
                <a:latin typeface="IBM Plex Sans"/>
              </a:rPr>
              <a:t>Medlems</a:t>
            </a:r>
            <a:r>
              <a:rPr lang="en-US" sz="2400">
                <a:solidFill>
                  <a:srgbClr val="000000"/>
                </a:solidFill>
                <a:latin typeface="IBM Plex Sans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IBM Plex Sans"/>
              </a:rPr>
              <a:t>fordele</a:t>
            </a:r>
            <a:r>
              <a:rPr lang="en-US" sz="2400">
                <a:solidFill>
                  <a:srgbClr val="000000"/>
                </a:solidFill>
                <a:latin typeface="IBM Plex Sans"/>
              </a:rPr>
              <a:t> – Styrke </a:t>
            </a:r>
            <a:r>
              <a:rPr lang="en-US" sz="2400" err="1">
                <a:solidFill>
                  <a:srgbClr val="000000"/>
                </a:solidFill>
                <a:latin typeface="IBM Plex Sans"/>
              </a:rPr>
              <a:t>overblik</a:t>
            </a:r>
            <a:r>
              <a:rPr lang="en-US" sz="2400">
                <a:solidFill>
                  <a:srgbClr val="000000"/>
                </a:solidFill>
                <a:latin typeface="IBM Plex Sans"/>
              </a:rPr>
              <a:t> og </a:t>
            </a:r>
            <a:r>
              <a:rPr lang="en-US" sz="2400" err="1">
                <a:solidFill>
                  <a:srgbClr val="000000"/>
                </a:solidFill>
                <a:latin typeface="IBM Plex Sans"/>
              </a:rPr>
              <a:t>præsentation</a:t>
            </a:r>
            <a:endParaRPr lang="en-US" sz="2400">
              <a:solidFill>
                <a:srgbClr val="000000"/>
              </a:solidFill>
              <a:latin typeface="IBM Plex Sans"/>
            </a:endParaRPr>
          </a:p>
          <a:p>
            <a:pPr marL="342900" indent="-342900">
              <a:lnSpc>
                <a:spcPct val="120000"/>
              </a:lnSpc>
              <a:buFont typeface="Arial,Sans-Serif"/>
              <a:buChar char="•"/>
            </a:pPr>
            <a:r>
              <a:rPr lang="da-DK" sz="2400">
                <a:latin typeface="IBM Plex Sans"/>
              </a:rPr>
              <a:t>Find nye finansieringskilder, fx fonde</a:t>
            </a:r>
            <a:endParaRPr lang="en-US" sz="2400">
              <a:solidFill>
                <a:srgbClr val="000000"/>
              </a:solidFill>
              <a:latin typeface="IBM Plex Sans"/>
            </a:endParaRPr>
          </a:p>
          <a:p>
            <a:pPr>
              <a:spcAft>
                <a:spcPts val="600"/>
              </a:spcAft>
            </a:pPr>
            <a:endParaRPr lang="da-DK" sz="2000">
              <a:latin typeface="IBM Plex Sans"/>
            </a:endParaRPr>
          </a:p>
          <a:p>
            <a:pPr>
              <a:spcAft>
                <a:spcPts val="600"/>
              </a:spcAft>
            </a:pPr>
            <a:endParaRPr lang="da-DK" sz="2000">
              <a:latin typeface="IBM Plex Sans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da-DK" sz="2000">
              <a:latin typeface="IBM Plex Sans"/>
            </a:endParaRP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0C94BEFD-6747-4E7A-507E-6AC5ED5149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3790" y="6492875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3EF4D5A-4651-4B9C-924F-A1DBD1BE844D}" type="datetime1">
              <a:rPr lang="da-DK" smtClean="0"/>
              <a:pPr>
                <a:spcAft>
                  <a:spcPts val="600"/>
                </a:spcAft>
              </a:pPr>
              <a:t>22-09-2026</a:t>
            </a:fld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5266291E-DDE5-2B67-9DEF-FEC5C1BB4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E8862F4-759C-4937-98C7-CDEB1EE77131}" type="slidenum">
              <a:rPr lang="da-DK" smtClean="0"/>
              <a:pPr>
                <a:spcAft>
                  <a:spcPts val="600"/>
                </a:spcAft>
              </a:pPr>
              <a:t>30</a:t>
            </a:fld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26EF323-3471-400E-A477-9B997EDF1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337" y="419100"/>
            <a:ext cx="6203746" cy="839788"/>
          </a:xfrm>
        </p:spPr>
        <p:txBody>
          <a:bodyPr anchor="t">
            <a:normAutofit fontScale="90000"/>
          </a:bodyPr>
          <a:lstStyle/>
          <a:p>
            <a:r>
              <a:rPr lang="da-DK"/>
              <a:t>Medlemmer og penge 2027 </a:t>
            </a:r>
          </a:p>
        </p:txBody>
      </p:sp>
      <p:pic>
        <p:nvPicPr>
          <p:cNvPr id="8" name="Billede 7" descr="Farverige strenge, der snos sammen">
            <a:extLst>
              <a:ext uri="{FF2B5EF4-FFF2-40B4-BE49-F238E27FC236}">
                <a16:creationId xmlns:a16="http://schemas.microsoft.com/office/drawing/2014/main" id="{B26F262E-FD41-D4DB-1B9F-1164536D8F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639" r="4901" b="1"/>
          <a:stretch>
            <a:fillRect/>
          </a:stretch>
        </p:blipFill>
        <p:spPr>
          <a:xfrm>
            <a:off x="6907793" y="419100"/>
            <a:ext cx="4868281" cy="57388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620913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FAB25EC4-1358-296B-39A6-8700EB05A7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4337" y="1258888"/>
            <a:ext cx="5819775" cy="4899025"/>
          </a:xfrm>
        </p:spPr>
        <p:txBody>
          <a:bodyPr vert="horz" lIns="0" tIns="0" rIns="0" bIns="0" rtlCol="0" anchor="t">
            <a:normAutofit/>
          </a:bodyPr>
          <a:lstStyle/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 err="1">
                <a:latin typeface="IBM Plex Sans"/>
              </a:rPr>
              <a:t>Cyber</a:t>
            </a:r>
            <a:r>
              <a:rPr lang="da-DK" sz="2400">
                <a:latin typeface="IBM Plex Sans"/>
              </a:rPr>
              <a:t>-sikkerhed </a:t>
            </a:r>
            <a:endParaRPr lang="da-DK" sz="2400"/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>
                <a:latin typeface="IBM Plex Sans"/>
              </a:rPr>
              <a:t>Datasikkerhed – følge op på it-revision </a:t>
            </a:r>
            <a:endParaRPr lang="da-DK" sz="2400"/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>
                <a:latin typeface="IBM Plex Sans"/>
              </a:rPr>
              <a:t>Bruge kunstig intelligens for at øge service:</a:t>
            </a:r>
          </a:p>
          <a:p>
            <a:pPr marL="520700" lvl="1" indent="-342900">
              <a:lnSpc>
                <a:spcPct val="10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da-DK" sz="2400">
                <a:latin typeface="IBM Plex Sans"/>
              </a:rPr>
              <a:t>i FrivilligService</a:t>
            </a:r>
          </a:p>
          <a:p>
            <a:pPr marL="520700" lvl="1" indent="-342900">
              <a:lnSpc>
                <a:spcPct val="10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da-DK" sz="2400">
                <a:latin typeface="IBM Plex Sans"/>
              </a:rPr>
              <a:t>i Medlemsservice</a:t>
            </a:r>
          </a:p>
          <a:p>
            <a:pPr marL="520700" lvl="1" indent="-342900">
              <a:lnSpc>
                <a:spcPct val="10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da-DK" sz="2400">
                <a:latin typeface="IBM Plex Sans"/>
              </a:rPr>
              <a:t>Undersøge om Ældre Sagen skal have sin egne sprogmodel?</a:t>
            </a:r>
            <a:endParaRPr lang="da-DK" sz="2400"/>
          </a:p>
          <a:p>
            <a:pPr marL="285750" indent="-285750">
              <a:lnSpc>
                <a:spcPct val="100000"/>
              </a:lnSpc>
              <a:spcAft>
                <a:spcPts val="600"/>
              </a:spcAft>
              <a:buFontTx/>
              <a:buChar char="-"/>
            </a:pPr>
            <a:endParaRPr lang="da-DK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0F613DD4-0CFF-355C-D8ED-8BF053046C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6092" y="6531633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3EF4D5A-4651-4B9C-924F-A1DBD1BE844D}" type="datetime1">
              <a:rPr lang="da-DK" smtClean="0"/>
              <a:pPr>
                <a:spcAft>
                  <a:spcPts val="600"/>
                </a:spcAft>
              </a:pPr>
              <a:t>22-09-2026</a:t>
            </a:fld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16CD885C-0615-D234-4CE7-4A503A2AE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E8862F4-759C-4937-98C7-CDEB1EE77131}" type="slidenum">
              <a:rPr lang="da-DK" smtClean="0"/>
              <a:pPr>
                <a:spcAft>
                  <a:spcPts val="600"/>
                </a:spcAft>
              </a:pPr>
              <a:t>31</a:t>
            </a:fld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0BF1D46-385E-1831-576E-E4E908486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da-DK"/>
              <a:t>It og teknologi 2027</a:t>
            </a:r>
          </a:p>
        </p:txBody>
      </p:sp>
      <p:pic>
        <p:nvPicPr>
          <p:cNvPr id="8" name="Billede 7" descr="Enhed og hængelås">
            <a:extLst>
              <a:ext uri="{FF2B5EF4-FFF2-40B4-BE49-F238E27FC236}">
                <a16:creationId xmlns:a16="http://schemas.microsoft.com/office/drawing/2014/main" id="{434A4F34-EEC5-56E7-F76A-659037514A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180" r="26500" b="1"/>
          <a:stretch>
            <a:fillRect/>
          </a:stretch>
        </p:blipFill>
        <p:spPr>
          <a:xfrm>
            <a:off x="6533713" y="729343"/>
            <a:ext cx="5242361" cy="54285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94690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FC93398-2F2A-9331-C92C-9D875F00B3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4337" y="2416833"/>
            <a:ext cx="6004570" cy="4479925"/>
          </a:xfrm>
        </p:spPr>
        <p:txBody>
          <a:bodyPr vert="horz" lIns="0" tIns="0" rIns="0" bIns="0" rtlCol="0" anchor="t">
            <a:norm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>
                <a:latin typeface="IBM Plex Sans"/>
              </a:rPr>
              <a:t>Fremtidsstudiet 2026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>
                <a:latin typeface="IBM Plex Sans"/>
              </a:rPr>
              <a:t>Forsknings-”sidevogn” til FTS og strategi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>
                <a:latin typeface="IBM Plex Sans"/>
              </a:rPr>
              <a:t>Medlemsundersøgelse og ikke-medlemsundersøgelse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/>
              <a:t>Frivillig- og formandsundersøgelse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da-DK" sz="2400">
              <a:latin typeface="IBM Plex Sans"/>
            </a:endParaRPr>
          </a:p>
          <a:p>
            <a:pPr>
              <a:spcAft>
                <a:spcPts val="600"/>
              </a:spcAft>
            </a:pPr>
            <a:endParaRPr lang="da-DK"/>
          </a:p>
          <a:p>
            <a:pPr>
              <a:spcAft>
                <a:spcPts val="600"/>
              </a:spcAft>
            </a:pPr>
            <a:endParaRPr lang="da-DK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8616AE4B-D6FA-7CA4-0C22-14A03AF9B4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3263" y="6531633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3EF4D5A-4651-4B9C-924F-A1DBD1BE844D}" type="datetime1">
              <a:rPr lang="da-DK" smtClean="0"/>
              <a:pPr>
                <a:spcAft>
                  <a:spcPts val="600"/>
                </a:spcAft>
              </a:pPr>
              <a:t>22-09-2026</a:t>
            </a:fld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DF17776-A4F9-79A2-B567-1C9A9D634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E8862F4-759C-4937-98C7-CDEB1EE77131}" type="slidenum">
              <a:rPr lang="da-DK" smtClean="0"/>
              <a:pPr>
                <a:spcAft>
                  <a:spcPts val="600"/>
                </a:spcAft>
              </a:pPr>
              <a:t>32</a:t>
            </a:fld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00C79B4-9BE3-5326-32DA-C63F44787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r>
              <a:rPr lang="da-DK" sz="4900"/>
              <a:t>Strategi 2028-2032</a:t>
            </a:r>
            <a:br>
              <a:rPr lang="da-DK"/>
            </a:br>
            <a:br>
              <a:rPr lang="da-DK"/>
            </a:br>
            <a:r>
              <a:rPr lang="da-DK" sz="2700" b="1">
                <a:latin typeface="IBM Plex Sans" panose="020B0503050203000203" pitchFamily="34" charset="0"/>
              </a:rPr>
              <a:t>Ældre Sagen er en vidensbank, </a:t>
            </a:r>
            <a:br>
              <a:rPr lang="da-DK" sz="2700" b="1">
                <a:latin typeface="IBM Plex Sans" panose="020B0503050203000203" pitchFamily="34" charset="0"/>
              </a:rPr>
            </a:br>
            <a:r>
              <a:rPr lang="da-DK" sz="2700" b="1">
                <a:latin typeface="IBM Plex Sans" panose="020B0503050203000203" pitchFamily="34" charset="0"/>
              </a:rPr>
              <a:t>er baseret på forskning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4D1448C8-FEF9-E4F7-6A28-004427728C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358" r="20214" b="-2"/>
          <a:stretch>
            <a:fillRect/>
          </a:stretch>
        </p:blipFill>
        <p:spPr>
          <a:xfrm>
            <a:off x="6547243" y="559593"/>
            <a:ext cx="5230420" cy="57388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113301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614A98C7-EAE4-012D-CF96-51BED0A4F5FE}"/>
              </a:ext>
            </a:extLst>
          </p:cNvPr>
          <p:cNvSpPr txBox="1"/>
          <p:nvPr/>
        </p:nvSpPr>
        <p:spPr>
          <a:xfrm>
            <a:off x="3593592" y="1444752"/>
            <a:ext cx="4754880" cy="86868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a-DK" sz="3600">
                <a:solidFill>
                  <a:srgbClr val="FFFFFF"/>
                </a:solidFill>
              </a:rPr>
              <a:t>Tak for jeres opmærksomhed</a:t>
            </a:r>
          </a:p>
        </p:txBody>
      </p:sp>
    </p:spTree>
    <p:extLst>
      <p:ext uri="{BB962C8B-B14F-4D97-AF65-F5344CB8AC3E}">
        <p14:creationId xmlns:p14="http://schemas.microsoft.com/office/powerpoint/2010/main" val="1301149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378A855-62D0-4AD2-D62F-9F518A5E0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09471-929B-4E22-81C0-8748AEC8C96E}" type="datetime1">
              <a:rPr lang="da-DK" smtClean="0"/>
              <a:t>22-09-2026</a:t>
            </a:fld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3C87987-858F-CE56-86C6-B566C8554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34</a:t>
            </a:fld>
            <a:endParaRPr lang="da-DK"/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CC7A23FD-2FB8-5C09-25C2-0390F2EC6D9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3083535" y="1825625"/>
            <a:ext cx="6024930" cy="435133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A391CCF2-2016-F084-5E5B-A9A313C075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125" y="662113"/>
            <a:ext cx="5299950" cy="381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8952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E2880-06ED-E44F-AD98-E0BBABF061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da-DK"/>
            </a:br>
            <a:br>
              <a:rPr lang="da-DK"/>
            </a:br>
            <a:r>
              <a:rPr lang="da-DK"/>
              <a:t>Fælles responsum</a:t>
            </a:r>
            <a:br>
              <a:rPr lang="da-DK"/>
            </a:br>
            <a:br>
              <a:rPr lang="da-DK"/>
            </a:br>
            <a:r>
              <a:rPr lang="da-DK" sz="2400"/>
              <a:t>vedrørende forskellige databeskyttelsesretlige spørgsmål mv. rejst af landsbestyrelsen i Ældre Sagen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27A995-4F99-2BF2-03B2-C3C6D71535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da-DK" sz="2000"/>
              <a:t>Dialogmøder primo september 2026.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35EA63D-7460-558B-59CB-C0B0E09FD94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854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45">
            <a:extLst>
              <a:ext uri="{FF2B5EF4-FFF2-40B4-BE49-F238E27FC236}">
                <a16:creationId xmlns:a16="http://schemas.microsoft.com/office/drawing/2014/main" id="{A4355724-0D0E-9343-6FF7-47E95E671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Agenda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D785CB-726E-ED28-6C99-D989FC45E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689CB-9903-4131-8753-C5927D192048}" type="datetime1">
              <a:rPr lang="da-DK" smtClean="0"/>
              <a:t>22-09-2026</a:t>
            </a:fld>
            <a:endParaRPr lang="da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BA9DC5-CEC3-229A-EA44-3C297EC49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0F9049-AE9E-BF61-6E66-0C0441255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36</a:t>
            </a:fld>
            <a:endParaRPr lang="da-DK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82EA1B8-550F-206B-A99B-B4F44C0E49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endParaRPr lang="da-DK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DF8568-CB49-B6CC-87E6-87189DD5FE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/>
              <a:t>Indledende bemærkninger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EC61BE3-4360-325F-DEB9-9345C52A75F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6AE846E-2BF9-89DE-AE0B-D799258A72F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 lnSpcReduction="20000"/>
          </a:bodyPr>
          <a:lstStyle/>
          <a:p>
            <a:endParaRPr lang="da-DK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9B1F4D-EED0-9D3E-9E3F-593574605EC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/>
              <a:t>Konklusion – Ansvar, rammer og råderum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CF73F40-C4B8-2025-B47F-A830CEBE2D9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5DBE2DD-97E4-F202-9402-4DF89BCA193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fontScale="92500" lnSpcReduction="20000"/>
          </a:bodyPr>
          <a:lstStyle/>
          <a:p>
            <a:endParaRPr lang="da-DK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126EEA1-6812-13C8-2804-5228A8A7DA4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fontScale="77500" lnSpcReduction="20000"/>
          </a:bodyPr>
          <a:lstStyle/>
          <a:p>
            <a:r>
              <a:rPr lang="da-DK"/>
              <a:t>Spørgsmålet om adgang til medlemmers mailadresser – via Listeværktøjet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49F76F3-5C2F-43C3-4799-01B27BD54BD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1B58BBB-B7D7-AEB9-E93B-376F4E05BDF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92500" lnSpcReduction="20000"/>
          </a:bodyPr>
          <a:lstStyle/>
          <a:p>
            <a:endParaRPr lang="da-DK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C143A4D-45BD-FEF1-DB1E-6262DFE2CA1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>
            <a:normAutofit fontScale="55000" lnSpcReduction="20000"/>
          </a:bodyPr>
          <a:lstStyle/>
          <a:p>
            <a:r>
              <a:rPr lang="da-DK"/>
              <a:t>Kan behandlingsgrundlaget legitim interesse benyttes, når behandlingsgrundlaget i øvrigt er samtykke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A80C3A2-A324-972C-BE0E-657648A7726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CD05FCF-1EF1-708A-BE9B-80B6C5A9FCD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>
            <a:normAutofit fontScale="92500" lnSpcReduction="20000"/>
          </a:bodyPr>
          <a:lstStyle/>
          <a:p>
            <a:endParaRPr lang="da-DK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4F146EB-7709-977E-288A-20BD92F78BE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/>
              <a:t>Brug af telefonnummer og sms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8C4FF7DC-CBF1-C9FD-0638-3150400A8B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392070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335DE9-DFC5-C995-D1D2-CF0DC43AC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9DD064-222F-531C-DDFB-77B168E05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Indledende bemærkninger 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70E2D0E4-61AD-5215-27BC-FE6D76FD1FB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6800" y="6538912"/>
            <a:ext cx="2743200" cy="365125"/>
          </a:xfrm>
        </p:spPr>
        <p:txBody>
          <a:bodyPr/>
          <a:lstStyle/>
          <a:p>
            <a:fld id="{F3EF4D5A-4651-4B9C-924F-A1DBD1BE844D}" type="datetime1">
              <a:rPr lang="da-DK" smtClean="0"/>
              <a:t>22-09-2026</a:t>
            </a:fld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E152B4A-75A7-C81A-7C0A-794CCA15A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37</a:t>
            </a:fld>
            <a:endParaRPr lang="da-DK"/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77E5A16-CB7D-38A9-EA03-823ED5E1E8A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just"/>
            <a:r>
              <a:rPr lang="da-DK" sz="2400"/>
              <a:t>Landsbestyrelsens ønske om at indhente et advokatresponsum vedrørende emnerne drøftet på delegeretforsamlingen i november  2025 var, at de rejste spørgsmål, som da gav anledning til drøftelser, skulle besvaret </a:t>
            </a:r>
            <a:r>
              <a:rPr lang="da-DK" sz="2400" u="sng"/>
              <a:t>grundigt</a:t>
            </a:r>
            <a:r>
              <a:rPr lang="da-DK" sz="2400"/>
              <a:t> og </a:t>
            </a:r>
            <a:r>
              <a:rPr lang="da-DK" sz="2400" u="sng"/>
              <a:t>objektivt</a:t>
            </a:r>
            <a:r>
              <a:rPr lang="da-DK" sz="2400"/>
              <a:t>.</a:t>
            </a:r>
          </a:p>
          <a:p>
            <a:pPr algn="just"/>
            <a:endParaRPr lang="da-DK" sz="2400"/>
          </a:p>
          <a:p>
            <a:pPr algn="just"/>
            <a:r>
              <a:rPr lang="da-DK" sz="2400"/>
              <a:t>To eksterne, uvildige og indbyrdes uafhængige advokater, der er underlagt de særlige advokatetiske regler efter retsplejeloven (krav om uafhængighed og integritet). Advokaterne </a:t>
            </a:r>
            <a:r>
              <a:rPr lang="da-DK" sz="2400" b="1"/>
              <a:t>Johan Leonhard </a:t>
            </a:r>
            <a:r>
              <a:rPr lang="da-DK" sz="2400"/>
              <a:t>(Nyborg og Rørdam) og </a:t>
            </a:r>
            <a:r>
              <a:rPr lang="da-DK" sz="2400" b="1"/>
              <a:t>Jens </a:t>
            </a:r>
            <a:r>
              <a:rPr lang="da-DK" sz="2400" b="1" err="1"/>
              <a:t>Harkov</a:t>
            </a:r>
            <a:r>
              <a:rPr lang="da-DK" sz="2400" b="1"/>
              <a:t> Hansen</a:t>
            </a:r>
            <a:r>
              <a:rPr lang="da-DK" sz="2400"/>
              <a:t> (</a:t>
            </a:r>
            <a:r>
              <a:rPr lang="da-DK" sz="2400" err="1"/>
              <a:t>Accura</a:t>
            </a:r>
            <a:r>
              <a:rPr lang="da-DK" sz="2400"/>
              <a:t>).</a:t>
            </a:r>
          </a:p>
          <a:p>
            <a:pPr algn="just"/>
            <a:endParaRPr lang="da-DK" sz="2400"/>
          </a:p>
          <a:p>
            <a:pPr algn="just"/>
            <a:endParaRPr lang="da-DK" sz="2400"/>
          </a:p>
        </p:txBody>
      </p:sp>
    </p:spTree>
    <p:extLst>
      <p:ext uri="{BB962C8B-B14F-4D97-AF65-F5344CB8AC3E}">
        <p14:creationId xmlns:p14="http://schemas.microsoft.com/office/powerpoint/2010/main" val="20407188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1F771-D6A3-B163-12AB-0A8BD416C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AB2445-DADB-3387-4AE5-B1BF9A269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/>
              <a:t>Indledende bemærkninger</a:t>
            </a:r>
            <a:br>
              <a:rPr lang="da-DK"/>
            </a:br>
            <a:r>
              <a:rPr lang="da-DK"/>
              <a:t>Spørgsmålene generelt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1BF610EC-768E-833B-B8D8-BD40CB2280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6800" y="6538912"/>
            <a:ext cx="2743200" cy="365125"/>
          </a:xfrm>
        </p:spPr>
        <p:txBody>
          <a:bodyPr/>
          <a:lstStyle/>
          <a:p>
            <a:fld id="{F3EF4D5A-4651-4B9C-924F-A1DBD1BE844D}" type="datetime1">
              <a:rPr lang="da-DK" smtClean="0"/>
              <a:t>22-09-2026</a:t>
            </a:fld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9712CC24-79EA-7928-42C6-42E0EB568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38</a:t>
            </a:fld>
            <a:endParaRPr lang="da-DK"/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B6A91D29-715C-C03C-5C84-4ED2BD61224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da-DK" sz="2400"/>
              <a:t>Databeskyttelseslovgivningen, herunder databeskyttelsesforordningen (EU), handler overordnet set om at beskyttelse af </a:t>
            </a:r>
            <a:r>
              <a:rPr lang="da-DK" sz="2400" b="1"/>
              <a:t>fysiske personer (individer) </a:t>
            </a:r>
            <a:r>
              <a:rPr lang="da-DK" sz="2400"/>
              <a:t>i forbindelse med </a:t>
            </a:r>
            <a:r>
              <a:rPr lang="da-DK" sz="2400" b="1"/>
              <a:t>behandling af personoplysninger.</a:t>
            </a:r>
          </a:p>
          <a:p>
            <a:endParaRPr lang="da-DK" sz="2400" b="1"/>
          </a:p>
          <a:p>
            <a:r>
              <a:rPr lang="da-DK" sz="2400"/>
              <a:t>Individet, som personoplysningerne vedrører, er i højsædet.</a:t>
            </a:r>
          </a:p>
          <a:p>
            <a:endParaRPr lang="da-DK" sz="2400"/>
          </a:p>
          <a:p>
            <a:r>
              <a:rPr lang="da-DK" sz="2400"/>
              <a:t>Individet skal beskyttes så meget som muligt, og der skal tages mest muligt hensyn til det enkelte individ.</a:t>
            </a:r>
          </a:p>
          <a:p>
            <a:endParaRPr lang="da-DK" sz="2400"/>
          </a:p>
          <a:p>
            <a:pPr algn="just"/>
            <a:r>
              <a:rPr lang="da-DK" sz="2400"/>
              <a:t>Lovgivningen er således en beskyttelseslovgivning af individet, som </a:t>
            </a:r>
            <a:r>
              <a:rPr lang="da-DK" sz="2400" err="1"/>
              <a:t>personop-lysningerne</a:t>
            </a:r>
            <a:r>
              <a:rPr lang="da-DK" sz="2400"/>
              <a:t> vedrører.</a:t>
            </a:r>
          </a:p>
        </p:txBody>
      </p:sp>
    </p:spTree>
    <p:extLst>
      <p:ext uri="{BB962C8B-B14F-4D97-AF65-F5344CB8AC3E}">
        <p14:creationId xmlns:p14="http://schemas.microsoft.com/office/powerpoint/2010/main" val="31555497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88702C-66F3-D73C-71C1-43C4F8968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Indledende bemærkninger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0E9E9888-DB02-6412-8049-5C4BDBE353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0698" y="6522766"/>
            <a:ext cx="2743200" cy="365125"/>
          </a:xfrm>
        </p:spPr>
        <p:txBody>
          <a:bodyPr/>
          <a:lstStyle/>
          <a:p>
            <a:fld id="{F3EF4D5A-4651-4B9C-924F-A1DBD1BE844D}" type="datetime1">
              <a:rPr lang="da-DK" smtClean="0"/>
              <a:t>22-09-2026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078BBE1-2E4F-805A-355D-41012FC4F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8AAB133-8F9D-AD57-8056-EA1A6230A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39</a:t>
            </a:fld>
            <a:endParaRPr lang="da-DK"/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4E71DFA-04FC-D336-0FF9-B6F8ABF1737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just"/>
            <a:r>
              <a:rPr lang="da-DK" sz="2400"/>
              <a:t>I forhold til </a:t>
            </a:r>
            <a:r>
              <a:rPr lang="da-DK" sz="2400" b="1"/>
              <a:t>Landsforeningen Ældre Sagen </a:t>
            </a:r>
            <a:r>
              <a:rPr lang="da-DK" sz="2400"/>
              <a:t>betyder det, at reglerne har til formål at værne om </a:t>
            </a:r>
            <a:r>
              <a:rPr lang="da-DK" sz="2400" u="sng"/>
              <a:t>medlemmernes</a:t>
            </a:r>
            <a:r>
              <a:rPr lang="da-DK" sz="2400"/>
              <a:t>, de frivilliges og aktivitetsdeltagernes privatliv og sikre respekt af dem i forhold til blandt andet Ældre Sagens kommunikation med dem.</a:t>
            </a:r>
          </a:p>
        </p:txBody>
      </p:sp>
    </p:spTree>
    <p:extLst>
      <p:ext uri="{BB962C8B-B14F-4D97-AF65-F5344CB8AC3E}">
        <p14:creationId xmlns:p14="http://schemas.microsoft.com/office/powerpoint/2010/main" val="27248202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64F7C4-1473-EA54-EB1E-BC89331D5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/>
              <a:t>Indledende bemærkninger</a:t>
            </a:r>
            <a:br>
              <a:rPr lang="da-DK"/>
            </a:br>
            <a:br>
              <a:rPr lang="da-DK"/>
            </a:br>
            <a:r>
              <a:rPr lang="da-DK"/>
              <a:t>Responsummets </a:t>
            </a:r>
            <a:r>
              <a:rPr lang="da-DK" u="sng"/>
              <a:t>overordnede konklusion</a:t>
            </a:r>
            <a:br>
              <a:rPr lang="da-DK"/>
            </a:br>
            <a:r>
              <a:rPr lang="da-DK"/>
              <a:t> 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E1852815-B0BD-0CAD-10C3-BFBB15D436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43000" y="6492875"/>
            <a:ext cx="2743200" cy="365125"/>
          </a:xfrm>
        </p:spPr>
        <p:txBody>
          <a:bodyPr/>
          <a:lstStyle/>
          <a:p>
            <a:fld id="{F3EF4D5A-4651-4B9C-924F-A1DBD1BE844D}" type="datetime1">
              <a:rPr lang="da-DK" smtClean="0"/>
              <a:t>22-09-2026</a:t>
            </a:fld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CDAD9ED-AA7F-8BB5-1E24-E0A8CAB2B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40</a:t>
            </a:fld>
            <a:endParaRPr lang="da-DK"/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3BDB3B87-674C-A3DD-1D6F-DFCC6583C05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just"/>
            <a:endParaRPr lang="da-DK" sz="2400"/>
          </a:p>
          <a:p>
            <a:pPr algn="just"/>
            <a:r>
              <a:rPr lang="da-DK" sz="2400"/>
              <a:t>Den måde Ældre Sagen har indrettet sig på findes af advokaterne i overensstemmelse med gældende regler. </a:t>
            </a:r>
          </a:p>
          <a:p>
            <a:pPr algn="just"/>
            <a:endParaRPr lang="da-DK" sz="2400"/>
          </a:p>
          <a:p>
            <a:pPr algn="just"/>
            <a:r>
              <a:rPr lang="da-DK" sz="2400"/>
              <a:t>Ældre Sagen behandler medlemmernes personoplysninger ganske sådan, som reglerne forskriver det. </a:t>
            </a:r>
          </a:p>
          <a:p>
            <a:pPr algn="just"/>
            <a:endParaRPr lang="da-DK" sz="2400"/>
          </a:p>
          <a:p>
            <a:pPr algn="just"/>
            <a:r>
              <a:rPr lang="da-DK" sz="2400"/>
              <a:t>Det fælles responsum indeholder ingen bemærkninger, der angiver eller antyder noget andet. </a:t>
            </a:r>
          </a:p>
          <a:p>
            <a:pPr algn="just"/>
            <a:endParaRPr lang="da-DK" sz="2400"/>
          </a:p>
        </p:txBody>
      </p:sp>
    </p:spTree>
    <p:extLst>
      <p:ext uri="{BB962C8B-B14F-4D97-AF65-F5344CB8AC3E}">
        <p14:creationId xmlns:p14="http://schemas.microsoft.com/office/powerpoint/2010/main" val="30298507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0EE607-69B4-6E92-C6B4-0B03E83B9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/>
              <a:t>Hvad siger responsummet så? </a:t>
            </a:r>
            <a:br>
              <a:rPr lang="da-DK"/>
            </a:br>
            <a:r>
              <a:rPr lang="da-DK"/>
              <a:t>Ansvar, rammer og råderum 			</a:t>
            </a:r>
            <a:r>
              <a:rPr lang="da-DK" sz="1800" b="0"/>
              <a:t>Responsum</a:t>
            </a:r>
            <a:r>
              <a:rPr lang="da-DK" sz="1800"/>
              <a:t>	</a:t>
            </a:r>
            <a:r>
              <a:rPr lang="da-DK" sz="1800" b="0"/>
              <a:t>side 7 - 14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378A855-62D0-4AD2-D62F-9F518A5E0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09471-929B-4E22-81C0-8748AEC8C96E}" type="datetime1">
              <a:rPr lang="da-DK" smtClean="0"/>
              <a:t>22-09-2026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44D0692-9B5F-9E83-7F48-D03157243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3C87987-858F-CE56-86C6-B566C8554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41</a:t>
            </a:fld>
            <a:endParaRPr lang="da-DK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059727BC-53B2-C20F-1112-070B2C42E03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da-DK" sz="2400"/>
              <a:t>Landsforeningen Ældre Sagen er </a:t>
            </a:r>
            <a:r>
              <a:rPr lang="da-DK" sz="2400" b="1"/>
              <a:t>én juridisk person.</a:t>
            </a:r>
          </a:p>
          <a:p>
            <a:endParaRPr lang="da-DK" sz="2400"/>
          </a:p>
          <a:p>
            <a:r>
              <a:rPr lang="da-DK" sz="2400"/>
              <a:t>Landsforeningen er formelt og reelt indrettet som </a:t>
            </a:r>
            <a:r>
              <a:rPr lang="da-DK" sz="2400" b="1"/>
              <a:t>en samlet dataansvarlig organisation.</a:t>
            </a:r>
          </a:p>
          <a:p>
            <a:endParaRPr lang="da-DK" sz="2400"/>
          </a:p>
          <a:p>
            <a:r>
              <a:rPr lang="da-DK" sz="2400"/>
              <a:t>Landsforeningen bestemmer, </a:t>
            </a:r>
            <a:r>
              <a:rPr lang="da-DK" sz="2400" b="1"/>
              <a:t>hvordan</a:t>
            </a:r>
            <a:r>
              <a:rPr lang="da-DK" sz="2400"/>
              <a:t> og </a:t>
            </a:r>
            <a:r>
              <a:rPr lang="da-DK" sz="2400" b="1"/>
              <a:t>til hvilke formål </a:t>
            </a:r>
            <a:r>
              <a:rPr lang="da-DK" sz="2400"/>
              <a:t>lokalafdelingerne må behandle personoplysninger om medlemmer og andre.</a:t>
            </a:r>
          </a:p>
          <a:p>
            <a:endParaRPr lang="da-DK" sz="2400"/>
          </a:p>
          <a:p>
            <a:pPr algn="just"/>
            <a:r>
              <a:rPr lang="da-DK" sz="2400"/>
              <a:t>Landsforeningen er ansvarlig for behandling af personoplysninger som sker i lokalafdelingerne.</a:t>
            </a:r>
          </a:p>
          <a:p>
            <a:endParaRPr lang="da-DK" sz="2400"/>
          </a:p>
          <a:p>
            <a:endParaRPr lang="en-US" sz="2400"/>
          </a:p>
          <a:p>
            <a:endParaRPr lang="da-DK" sz="2400"/>
          </a:p>
          <a:p>
            <a:endParaRPr lang="da-DK" sz="2400"/>
          </a:p>
          <a:p>
            <a:endParaRPr lang="da-DK" sz="2800"/>
          </a:p>
        </p:txBody>
      </p:sp>
    </p:spTree>
    <p:extLst>
      <p:ext uri="{BB962C8B-B14F-4D97-AF65-F5344CB8AC3E}">
        <p14:creationId xmlns:p14="http://schemas.microsoft.com/office/powerpoint/2010/main" val="5910528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448F4-61F8-AC54-F682-B417969E1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/>
              <a:t>Hvad siger responsummet så?</a:t>
            </a:r>
            <a:br>
              <a:rPr lang="en-US"/>
            </a:br>
            <a:r>
              <a:rPr lang="en-US"/>
              <a:t>Ansvar, rammer og </a:t>
            </a:r>
            <a:r>
              <a:rPr lang="en-US" err="1"/>
              <a:t>råderum</a:t>
            </a:r>
            <a:r>
              <a:rPr lang="en-US"/>
              <a:t> 			</a:t>
            </a:r>
            <a:r>
              <a:rPr kumimoji="0" lang="da-DK" sz="1800" b="0" i="0" u="none" strike="noStrike" kern="1200" cap="none" spc="0" normalizeH="0" baseline="0" noProof="0">
                <a:ln>
                  <a:noFill/>
                </a:ln>
                <a:solidFill>
                  <a:srgbClr val="192B37"/>
                </a:solidFill>
                <a:effectLst/>
                <a:uLnTx/>
                <a:uFillTx/>
                <a:latin typeface="IBM Plex Sans"/>
                <a:ea typeface="+mj-ea"/>
                <a:cs typeface="+mj-cs"/>
              </a:rPr>
              <a:t>Responsum</a:t>
            </a:r>
            <a:r>
              <a:rPr kumimoji="0" lang="da-DK" sz="1800" b="1" i="0" u="none" strike="noStrike" kern="1200" cap="none" spc="0" normalizeH="0" baseline="0" noProof="0">
                <a:ln>
                  <a:noFill/>
                </a:ln>
                <a:solidFill>
                  <a:srgbClr val="192B37"/>
                </a:solidFill>
                <a:effectLst/>
                <a:uLnTx/>
                <a:uFillTx/>
                <a:latin typeface="IBM Plex Sans"/>
                <a:ea typeface="+mj-ea"/>
                <a:cs typeface="+mj-cs"/>
              </a:rPr>
              <a:t>	</a:t>
            </a:r>
            <a:r>
              <a:rPr kumimoji="0" lang="da-DK" sz="1800" b="0" i="0" u="none" strike="noStrike" kern="1200" cap="none" spc="0" normalizeH="0" baseline="0" noProof="0">
                <a:ln>
                  <a:noFill/>
                </a:ln>
                <a:solidFill>
                  <a:srgbClr val="192B37"/>
                </a:solidFill>
                <a:effectLst/>
                <a:uLnTx/>
                <a:uFillTx/>
                <a:latin typeface="IBM Plex Sans"/>
                <a:ea typeface="+mj-ea"/>
                <a:cs typeface="+mj-cs"/>
              </a:rPr>
              <a:t>side 7 - 14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7C3695-6C62-BF75-29AB-0406103DA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4006-0C7B-433E-B095-0511C4AF021C}" type="datetime1">
              <a:rPr lang="da-DK" smtClean="0"/>
              <a:t>22-09-2026</a:t>
            </a:fld>
            <a:endParaRPr lang="da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DDFE4C-D6E7-0677-5160-49A1D1FD2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8D4A46-7863-4BD5-1CBF-98C86F40D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42</a:t>
            </a:fld>
            <a:endParaRPr lang="da-DK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020321-3A02-E2A7-D7D6-8A1A16DF7ED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kumimoji="0" lang="en-US" sz="2200" b="1" i="0" u="none" strike="noStrike" kern="1200" cap="none" spc="0" normalizeH="0" baseline="0" noProof="0" err="1">
                <a:ln>
                  <a:noFill/>
                </a:ln>
                <a:solidFill>
                  <a:srgbClr val="192B37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Ansvaret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192B37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 for </a:t>
            </a:r>
            <a:r>
              <a:rPr kumimoji="0" lang="en-US" sz="2200" b="0" i="0" u="none" strike="noStrike" kern="1200" cap="none" spc="0" normalizeH="0" baseline="0" noProof="0" err="1">
                <a:ln>
                  <a:noFill/>
                </a:ln>
                <a:solidFill>
                  <a:srgbClr val="192B37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overtrædelse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192B37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err="1">
                <a:ln>
                  <a:noFill/>
                </a:ln>
                <a:solidFill>
                  <a:srgbClr val="192B37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af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192B37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err="1">
                <a:ln>
                  <a:noFill/>
                </a:ln>
                <a:solidFill>
                  <a:srgbClr val="192B37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databeskyttelsesreglerne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192B37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err="1">
                <a:ln>
                  <a:noFill/>
                </a:ln>
                <a:solidFill>
                  <a:srgbClr val="192B37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påhviler</a:t>
            </a:r>
            <a:r>
              <a:rPr kumimoji="0" lang="en-US" sz="2200" b="1" i="0" u="none" strike="noStrike" kern="1200" cap="none" spc="0" normalizeH="0" baseline="0" noProof="0">
                <a:ln>
                  <a:noFill/>
                </a:ln>
                <a:solidFill>
                  <a:srgbClr val="192B37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err="1">
                <a:ln>
                  <a:noFill/>
                </a:ln>
                <a:solidFill>
                  <a:srgbClr val="192B37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landsforeningen</a:t>
            </a:r>
            <a:r>
              <a:rPr kumimoji="0" lang="en-US" sz="2200" b="1" i="0" u="none" strike="noStrike" kern="1200" cap="none" spc="0" normalizeH="0" baseline="0" noProof="0">
                <a:ln>
                  <a:noFill/>
                </a:ln>
                <a:solidFill>
                  <a:srgbClr val="192B37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192B37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– </a:t>
            </a:r>
            <a:r>
              <a:rPr kumimoji="0" lang="en-US" sz="2200" b="0" i="0" u="none" strike="noStrike" kern="1200" cap="none" spc="0" normalizeH="0" baseline="0" noProof="0" err="1">
                <a:ln>
                  <a:noFill/>
                </a:ln>
                <a:solidFill>
                  <a:srgbClr val="192B37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uanset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192B37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 om “</a:t>
            </a:r>
            <a:r>
              <a:rPr kumimoji="0" lang="en-US" sz="2200" b="0" i="0" u="none" strike="noStrike" kern="1200" cap="none" spc="0" normalizeH="0" baseline="0" noProof="0" err="1">
                <a:ln>
                  <a:noFill/>
                </a:ln>
                <a:solidFill>
                  <a:srgbClr val="192B37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fejlbehandlingen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192B37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” </a:t>
            </a:r>
            <a:r>
              <a:rPr kumimoji="0" lang="en-US" sz="2200" b="0" i="0" u="none" strike="noStrike" kern="1200" cap="none" spc="0" normalizeH="0" baseline="0" noProof="0" err="1">
                <a:ln>
                  <a:noFill/>
                </a:ln>
                <a:solidFill>
                  <a:srgbClr val="192B37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foretages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192B37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err="1">
                <a:ln>
                  <a:noFill/>
                </a:ln>
                <a:solidFill>
                  <a:srgbClr val="192B37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af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192B37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err="1">
                <a:ln>
                  <a:noFill/>
                </a:ln>
                <a:solidFill>
                  <a:srgbClr val="192B37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en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192B37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err="1">
                <a:ln>
                  <a:noFill/>
                </a:ln>
                <a:solidFill>
                  <a:srgbClr val="192B37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ansat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192B37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err="1">
                <a:ln>
                  <a:noFill/>
                </a:ln>
                <a:solidFill>
                  <a:srgbClr val="192B37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eller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192B37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err="1">
                <a:ln>
                  <a:noFill/>
                </a:ln>
                <a:solidFill>
                  <a:srgbClr val="192B37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af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192B37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err="1">
                <a:ln>
                  <a:noFill/>
                </a:ln>
                <a:solidFill>
                  <a:srgbClr val="192B37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en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192B37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err="1">
                <a:ln>
                  <a:noFill/>
                </a:ln>
                <a:solidFill>
                  <a:srgbClr val="192B37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frivillig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192B37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.</a:t>
            </a:r>
            <a:endParaRPr lang="en-US" sz="2200"/>
          </a:p>
          <a:p>
            <a:endParaRPr lang="en-US" sz="2200"/>
          </a:p>
          <a:p>
            <a:r>
              <a:rPr lang="en-US" sz="2200"/>
              <a:t>En </a:t>
            </a:r>
            <a:r>
              <a:rPr lang="en-US" sz="2200" b="1" err="1"/>
              <a:t>frivillig</a:t>
            </a:r>
            <a:r>
              <a:rPr lang="en-US" sz="2200"/>
              <a:t> </a:t>
            </a:r>
            <a:r>
              <a:rPr lang="en-US" sz="2200" err="1"/>
              <a:t>kan</a:t>
            </a:r>
            <a:r>
              <a:rPr lang="en-US" sz="2200"/>
              <a:t> dog </a:t>
            </a:r>
            <a:r>
              <a:rPr lang="en-US" sz="2200" err="1"/>
              <a:t>være</a:t>
            </a:r>
            <a:r>
              <a:rPr lang="en-US" sz="2200"/>
              <a:t> </a:t>
            </a:r>
            <a:r>
              <a:rPr lang="en-US" sz="2200" err="1"/>
              <a:t>personlig</a:t>
            </a:r>
            <a:r>
              <a:rPr lang="en-US" sz="2200"/>
              <a:t> </a:t>
            </a:r>
            <a:r>
              <a:rPr lang="en-US" sz="2200" err="1"/>
              <a:t>ansvarlig</a:t>
            </a:r>
            <a:r>
              <a:rPr lang="en-US" sz="2200"/>
              <a:t>, </a:t>
            </a:r>
            <a:r>
              <a:rPr lang="en-US" sz="2200" err="1"/>
              <a:t>hvis</a:t>
            </a:r>
            <a:r>
              <a:rPr lang="en-US" sz="2200"/>
              <a:t> </a:t>
            </a:r>
            <a:r>
              <a:rPr lang="en-US" sz="2200" err="1"/>
              <a:t>vedkommende</a:t>
            </a:r>
            <a:r>
              <a:rPr lang="en-US" sz="2200"/>
              <a:t> </a:t>
            </a:r>
            <a:r>
              <a:rPr lang="en-US" sz="2200" err="1"/>
              <a:t>bruger</a:t>
            </a:r>
            <a:r>
              <a:rPr lang="en-US" sz="2200"/>
              <a:t> </a:t>
            </a:r>
            <a:r>
              <a:rPr lang="en-US" sz="2200" err="1"/>
              <a:t>oplysningerne</a:t>
            </a:r>
            <a:r>
              <a:rPr lang="en-US" sz="2200"/>
              <a:t> </a:t>
            </a:r>
            <a:r>
              <a:rPr lang="en-US" sz="2200" err="1"/>
              <a:t>til</a:t>
            </a:r>
            <a:r>
              <a:rPr lang="en-US" sz="2200"/>
              <a:t> </a:t>
            </a:r>
            <a:r>
              <a:rPr lang="en-US" sz="2200" b="1" err="1"/>
              <a:t>egne</a:t>
            </a:r>
            <a:r>
              <a:rPr lang="en-US" sz="2200" b="1"/>
              <a:t> </a:t>
            </a:r>
            <a:r>
              <a:rPr lang="en-US" sz="2200" b="1" err="1"/>
              <a:t>formål</a:t>
            </a:r>
            <a:r>
              <a:rPr lang="en-US" sz="2200"/>
              <a:t>, der er </a:t>
            </a:r>
            <a:r>
              <a:rPr lang="en-US" sz="2200" b="1" err="1"/>
              <a:t>klart</a:t>
            </a:r>
            <a:r>
              <a:rPr lang="en-US" sz="2200" b="1"/>
              <a:t> </a:t>
            </a:r>
            <a:r>
              <a:rPr lang="en-US" sz="2200" b="1" err="1"/>
              <a:t>udenfor</a:t>
            </a:r>
            <a:r>
              <a:rPr lang="en-US" sz="2200" b="1"/>
              <a:t> </a:t>
            </a:r>
            <a:r>
              <a:rPr lang="en-US" sz="2200" b="1" err="1"/>
              <a:t>Landsforeningens</a:t>
            </a:r>
            <a:r>
              <a:rPr lang="en-US" sz="2200" b="1"/>
              <a:t> </a:t>
            </a:r>
            <a:r>
              <a:rPr lang="en-US" sz="2200" b="1" err="1"/>
              <a:t>aktiviteter</a:t>
            </a:r>
            <a:r>
              <a:rPr lang="en-US" sz="2200"/>
              <a:t>.</a:t>
            </a:r>
          </a:p>
          <a:p>
            <a:endParaRPr lang="en-US" sz="2200"/>
          </a:p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IBM Plex Sans" panose="020B0503050203000203" pitchFamily="34" charset="0"/>
              <a:buNone/>
              <a:tabLst/>
              <a:defRPr/>
            </a:pPr>
            <a:r>
              <a:rPr kumimoji="0" lang="da-DK" sz="2200" b="0" i="0" u="none" strike="noStrike" kern="1200" cap="none" spc="0" normalizeH="0" baseline="0" noProof="0">
                <a:ln>
                  <a:noFill/>
                </a:ln>
                <a:solidFill>
                  <a:srgbClr val="192B37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Landsforeningen skal sikre, at behandlingen i organisationen sker efter Landsforeningens formål og retningslinjer.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IBM Plex Sans" panose="020B0503050203000203" pitchFamily="34" charset="0"/>
              <a:buNone/>
              <a:tabLst/>
              <a:defRPr/>
            </a:pPr>
            <a:endParaRPr lang="en-US" sz="2200"/>
          </a:p>
          <a:p>
            <a:pPr algn="just"/>
            <a:r>
              <a:rPr lang="en-US" sz="2200" err="1"/>
              <a:t>Landsforeningen</a:t>
            </a:r>
            <a:r>
              <a:rPr lang="en-US" sz="2200"/>
              <a:t> </a:t>
            </a:r>
            <a:r>
              <a:rPr lang="en-US" sz="2200" err="1"/>
              <a:t>bør</a:t>
            </a:r>
            <a:r>
              <a:rPr lang="en-US" sz="2200"/>
              <a:t> </a:t>
            </a:r>
            <a:r>
              <a:rPr lang="en-US" sz="2200" err="1"/>
              <a:t>stille</a:t>
            </a:r>
            <a:r>
              <a:rPr lang="en-US" sz="2200"/>
              <a:t> </a:t>
            </a:r>
            <a:r>
              <a:rPr lang="en-US" sz="2200" err="1"/>
              <a:t>krav</a:t>
            </a:r>
            <a:r>
              <a:rPr lang="en-US" sz="2200"/>
              <a:t> om, at </a:t>
            </a:r>
            <a:r>
              <a:rPr lang="en-US" sz="2200" err="1"/>
              <a:t>lokalafdelingerne</a:t>
            </a:r>
            <a:r>
              <a:rPr lang="en-US" sz="2200"/>
              <a:t> </a:t>
            </a:r>
            <a:r>
              <a:rPr lang="en-US" sz="2200" err="1"/>
              <a:t>behandler</a:t>
            </a:r>
            <a:r>
              <a:rPr lang="en-US" sz="2200"/>
              <a:t> </a:t>
            </a:r>
            <a:r>
              <a:rPr lang="en-US" sz="2200" err="1"/>
              <a:t>personoplysninger</a:t>
            </a:r>
            <a:r>
              <a:rPr lang="en-US" sz="2200"/>
              <a:t> i centrale it-</a:t>
            </a:r>
            <a:r>
              <a:rPr lang="en-US" sz="2200" err="1"/>
              <a:t>systemer</a:t>
            </a:r>
            <a:r>
              <a:rPr lang="en-US" sz="2200"/>
              <a:t>, der </a:t>
            </a:r>
            <a:r>
              <a:rPr lang="en-US" sz="2200" err="1"/>
              <a:t>stilles</a:t>
            </a:r>
            <a:r>
              <a:rPr lang="en-US" sz="2200"/>
              <a:t> </a:t>
            </a:r>
            <a:r>
              <a:rPr lang="en-US" sz="2200" err="1"/>
              <a:t>til</a:t>
            </a:r>
            <a:r>
              <a:rPr lang="en-US" sz="2200"/>
              <a:t> </a:t>
            </a:r>
            <a:r>
              <a:rPr lang="en-US" sz="2200" err="1"/>
              <a:t>rådighed</a:t>
            </a:r>
            <a:r>
              <a:rPr lang="en-US" sz="2200"/>
              <a:t> </a:t>
            </a:r>
            <a:r>
              <a:rPr lang="en-US" sz="2200" err="1"/>
              <a:t>eller</a:t>
            </a:r>
            <a:r>
              <a:rPr lang="en-US" sz="2200"/>
              <a:t> ved </a:t>
            </a:r>
            <a:r>
              <a:rPr lang="en-US" sz="2200" err="1"/>
              <a:t>brug</a:t>
            </a:r>
            <a:r>
              <a:rPr lang="en-US" sz="2200"/>
              <a:t> </a:t>
            </a:r>
            <a:r>
              <a:rPr lang="en-US" sz="2200" err="1"/>
              <a:t>af</a:t>
            </a:r>
            <a:r>
              <a:rPr lang="en-US" sz="2200"/>
              <a:t> </a:t>
            </a:r>
            <a:r>
              <a:rPr lang="en-US" sz="2200" err="1"/>
              <a:t>centralt</a:t>
            </a:r>
            <a:r>
              <a:rPr lang="en-US" sz="2200"/>
              <a:t> </a:t>
            </a:r>
            <a:r>
              <a:rPr lang="en-US" sz="2200" err="1"/>
              <a:t>godkendte</a:t>
            </a:r>
            <a:r>
              <a:rPr lang="en-US" sz="2200"/>
              <a:t> </a:t>
            </a:r>
            <a:r>
              <a:rPr lang="en-US" sz="2200" err="1"/>
              <a:t>værktøjer</a:t>
            </a:r>
            <a:r>
              <a:rPr lang="en-US" sz="220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731449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897289-C39B-5546-37BF-6783CA6D0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/>
              <a:t>Spørgsmålet om adgang til medlemmers mailadresser – via Listeværktøjet                                                             </a:t>
            </a:r>
            <a:r>
              <a:rPr lang="da-DK" sz="1800" b="0"/>
              <a:t>Responsum side 15 - 18 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9E1B81A4-3F93-9790-8007-126DE66F7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F4D5A-4651-4B9C-924F-A1DBD1BE844D}" type="datetime1">
              <a:rPr lang="da-DK" smtClean="0"/>
              <a:t>22-09-2026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584CD696-55BD-9FB4-6A9B-B48101FCF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8419148-6E1B-F61F-58EF-F7837323D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43</a:t>
            </a:fld>
            <a:endParaRPr lang="da-DK"/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4A0A4267-BFF5-01E3-D97C-2E9AD8B0CF9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da-DK" sz="2000"/>
              <a:t>Databeskyttelsesreglerne bestemmer, at Ældre Sagen har en forpligtelse til at begrænse adgangen til vores personoplysninger, herunder mailadresser, mest muligt.</a:t>
            </a:r>
          </a:p>
          <a:p>
            <a:endParaRPr lang="da-DK" sz="2000"/>
          </a:p>
          <a:p>
            <a:r>
              <a:rPr lang="da-DK" sz="2000"/>
              <a:t>For at opfylde dette krav og dermed for at overholde databeskyttelseslovgivningen har Landsforeningen indrettet Listeværktøjet sådan, at ingen frivillige har adgang til det enkelte medlems e-mailadresse.</a:t>
            </a:r>
          </a:p>
          <a:p>
            <a:endParaRPr lang="da-DK" sz="2000"/>
          </a:p>
          <a:p>
            <a:r>
              <a:rPr lang="da-DK" sz="2000"/>
              <a:t>I stedet er udviklet et særligt værktøj til udsendelse af lokale nyhedsbreve eller lokale invitationer, hvor udsendelsen sker centralt og uden afsenders brug og håndtering af e-mailadresser (Nyhedsbrevmodulet).</a:t>
            </a:r>
          </a:p>
          <a:p>
            <a:endParaRPr lang="da-DK" sz="2000"/>
          </a:p>
          <a:p>
            <a:r>
              <a:rPr lang="da-DK" sz="2000"/>
              <a:t>Begrænsning af adgang til personoplysninger, hensyn til medlemmets integritet og fortrolighed er iagttaget (væsentlige databeskyttelsesretlige regler).</a:t>
            </a:r>
          </a:p>
        </p:txBody>
      </p:sp>
    </p:spTree>
    <p:extLst>
      <p:ext uri="{BB962C8B-B14F-4D97-AF65-F5344CB8AC3E}">
        <p14:creationId xmlns:p14="http://schemas.microsoft.com/office/powerpoint/2010/main" val="35656242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A8526C-DCDD-5941-7163-F3D8E14F6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/>
              <a:t>Udsendelse af nyhedsbreve </a:t>
            </a:r>
            <a:br>
              <a:rPr lang="da-DK"/>
            </a:br>
            <a:r>
              <a:rPr lang="da-DK"/>
              <a:t>– et eller flere samtykker                                             </a:t>
            </a:r>
            <a:r>
              <a:rPr lang="da-DK" sz="1800" b="0"/>
              <a:t>Responsum side 32 - 43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107A978-9D49-621E-6ED9-6F8EF56A71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6800" y="6546501"/>
            <a:ext cx="2743200" cy="365125"/>
          </a:xfrm>
        </p:spPr>
        <p:txBody>
          <a:bodyPr/>
          <a:lstStyle/>
          <a:p>
            <a:fld id="{F3EF4D5A-4651-4B9C-924F-A1DBD1BE844D}" type="datetime1">
              <a:rPr lang="da-DK" smtClean="0"/>
              <a:t>22-09-2026</a:t>
            </a:fld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D1B46BE2-FACD-6DDC-369C-C433821DE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44</a:t>
            </a:fld>
            <a:endParaRPr lang="da-DK"/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EECB4F7C-372E-7179-E0B7-D291816FB64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da-DK" sz="2000"/>
              <a:t>Advokaterne bag responsummet udtrykker, at Ældre Sagen har indrettet sig fornuftigt og i overensstemmelse med databeskyttelseslovgivningen, når Landsforeningen Ældre Sagen  anvender en granuleret samtykkemodel ved udsendelse af nyhedsbreve.</a:t>
            </a:r>
          </a:p>
          <a:p>
            <a:pPr algn="just"/>
            <a:endParaRPr lang="da-DK" sz="2000"/>
          </a:p>
          <a:p>
            <a:pPr algn="just"/>
            <a:r>
              <a:rPr lang="da-DK" sz="2000"/>
              <a:t>En samtykkemodel, hvor medlemmerne får mulighed for at beslutte, fra hvem det enkelte medlem ønsker at modtage e-mails og nyhedsbreve. </a:t>
            </a:r>
          </a:p>
          <a:p>
            <a:pPr algn="just"/>
            <a:endParaRPr lang="da-DK" sz="2000"/>
          </a:p>
          <a:p>
            <a:pPr algn="just"/>
            <a:r>
              <a:rPr lang="da-DK" sz="2000"/>
              <a:t>Vi kunne efter advokaternes opfattelse have gjort det på en anden måde også, men hensynet til det enkelte medlem gjorde, at der blev truffet en løsning – samtykke til hvert nyhedsbrev med mulighed for individuel tilbagekaldelse. (Ville tabe goodwill hos det enkelte medlem).</a:t>
            </a:r>
          </a:p>
          <a:p>
            <a:pPr algn="just"/>
            <a:endParaRPr lang="da-DK" sz="2000"/>
          </a:p>
          <a:p>
            <a:pPr algn="just"/>
            <a:r>
              <a:rPr lang="da-DK" sz="2000"/>
              <a:t>Under de omstændigheder </a:t>
            </a:r>
            <a:r>
              <a:rPr lang="da-DK" sz="2000" b="1"/>
              <a:t>kan lokalafdelingerne ikke anvende en samtykkeerklæring alene givet til Landsforeningen Ældre Sagen </a:t>
            </a:r>
            <a:r>
              <a:rPr lang="da-DK" sz="2000"/>
              <a:t>til også at udsende e-mails og nyhedsbreve fra den enkelte lokalafdeling (Responsum side 42 – punkt 5.5.2 – 2. afsnit).</a:t>
            </a:r>
          </a:p>
          <a:p>
            <a:pPr algn="just"/>
            <a:endParaRPr lang="da-DK" sz="2000"/>
          </a:p>
        </p:txBody>
      </p:sp>
    </p:spTree>
    <p:extLst>
      <p:ext uri="{BB962C8B-B14F-4D97-AF65-F5344CB8AC3E}">
        <p14:creationId xmlns:p14="http://schemas.microsoft.com/office/powerpoint/2010/main" val="149087826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B93841-C550-FA24-0443-777C733A8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/>
              <a:t>Kan lokalafdelinger benytte behandlingsgrundlaget </a:t>
            </a:r>
            <a:br>
              <a:rPr lang="da-DK"/>
            </a:br>
            <a:r>
              <a:rPr lang="da-DK"/>
              <a:t>legitim interesse, når behandlingsgrundlaget i øvrigt er samtykke                                                                   </a:t>
            </a:r>
            <a:r>
              <a:rPr lang="da-DK" sz="1800" b="0"/>
              <a:t>Responsum side 42 </a:t>
            </a:r>
            <a:endParaRPr lang="da-DK" sz="1800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184C3E0-93F7-6B29-D4D1-FB045D3B5B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50434" y="6531633"/>
            <a:ext cx="2743200" cy="365125"/>
          </a:xfrm>
        </p:spPr>
        <p:txBody>
          <a:bodyPr/>
          <a:lstStyle/>
          <a:p>
            <a:fld id="{F3EF4D5A-4651-4B9C-924F-A1DBD1BE844D}" type="datetime1">
              <a:rPr lang="da-DK" smtClean="0"/>
              <a:t>22-09-2026</a:t>
            </a:fld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6787439-9E32-EE6B-CD39-1DC8DF454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45</a:t>
            </a:fld>
            <a:endParaRPr lang="da-DK"/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C51145C1-4B36-5018-D26F-5266FA91032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da-DK" sz="2400"/>
          </a:p>
          <a:p>
            <a:r>
              <a:rPr lang="da-DK" sz="2000"/>
              <a:t>Af responsum fremgår det, at det ikke er foreneligt med databeskyttelsesreglerne, hvis den dataansvarlige skifter behandlingsgrundlag fx fra samtykke til legitim interesse</a:t>
            </a:r>
            <a:r>
              <a:rPr lang="da-DK" sz="2400"/>
              <a:t> (</a:t>
            </a:r>
            <a:r>
              <a:rPr kumimoji="0" lang="da-DK" sz="1800" b="0" i="0" u="none" strike="noStrike" kern="1200" cap="none" spc="0" normalizeH="0" baseline="0" noProof="0">
                <a:ln>
                  <a:noFill/>
                </a:ln>
                <a:solidFill>
                  <a:srgbClr val="192B37"/>
                </a:solidFill>
                <a:effectLst/>
                <a:uLnTx/>
                <a:uFillTx/>
                <a:latin typeface="IBM Plex Sans"/>
                <a:ea typeface="+mj-ea"/>
                <a:cs typeface="+mj-cs"/>
              </a:rPr>
              <a:t>Responsum side 42 punkt 5.5.3).</a:t>
            </a:r>
          </a:p>
          <a:p>
            <a:endParaRPr lang="da-DK" sz="1800">
              <a:solidFill>
                <a:srgbClr val="192B37"/>
              </a:solidFill>
              <a:latin typeface="IBM Plex Sans"/>
              <a:ea typeface="+mj-ea"/>
              <a:cs typeface="+mj-cs"/>
            </a:endParaRPr>
          </a:p>
          <a:p>
            <a:pPr algn="just"/>
            <a:r>
              <a:rPr lang="da-DK" sz="2000">
                <a:solidFill>
                  <a:srgbClr val="192B37"/>
                </a:solidFill>
                <a:latin typeface="IBM Plex Sans"/>
                <a:ea typeface="+mj-ea"/>
                <a:cs typeface="+mj-cs"/>
              </a:rPr>
              <a:t>Det vil således ikke være muligt at udsende nyhedsbreve og e-mails fra Landsforeningen på grundlag af et samtykke, </a:t>
            </a:r>
            <a:r>
              <a:rPr lang="da-DK" sz="2000" u="sng">
                <a:solidFill>
                  <a:srgbClr val="192B37"/>
                </a:solidFill>
                <a:latin typeface="IBM Plex Sans"/>
                <a:ea typeface="+mj-ea"/>
                <a:cs typeface="+mj-cs"/>
              </a:rPr>
              <a:t>og samtidig </a:t>
            </a:r>
            <a:r>
              <a:rPr lang="da-DK" sz="2000">
                <a:solidFill>
                  <a:srgbClr val="192B37"/>
                </a:solidFill>
                <a:latin typeface="IBM Plex Sans"/>
                <a:ea typeface="+mj-ea"/>
                <a:cs typeface="+mj-cs"/>
              </a:rPr>
              <a:t>lade lokalafdelinger udsende nyhedsbreve og e-mails ved brug af behandlingsgrundlaget legitim interesse. </a:t>
            </a:r>
            <a:endParaRPr lang="da-DK" sz="2000"/>
          </a:p>
        </p:txBody>
      </p:sp>
    </p:spTree>
    <p:extLst>
      <p:ext uri="{BB962C8B-B14F-4D97-AF65-F5344CB8AC3E}">
        <p14:creationId xmlns:p14="http://schemas.microsoft.com/office/powerpoint/2010/main" val="5648546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3759B-3182-D421-D5BF-570BF75A6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7E631A-A6AB-DA0C-27BE-C9F32BE5E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/>
              <a:t>Brug af telefonnummer og sms                                                                      									</a:t>
            </a:r>
            <a:r>
              <a:rPr lang="da-DK" sz="1800" b="0"/>
              <a:t>Responsum side 42 - 50 </a:t>
            </a:r>
            <a:endParaRPr lang="da-DK" sz="1800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FC1C5E40-D36B-8B2E-4642-B268D81578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6800" y="6561369"/>
            <a:ext cx="2743200" cy="365125"/>
          </a:xfrm>
        </p:spPr>
        <p:txBody>
          <a:bodyPr/>
          <a:lstStyle/>
          <a:p>
            <a:fld id="{F3EF4D5A-4651-4B9C-924F-A1DBD1BE844D}" type="datetime1">
              <a:rPr lang="da-DK" smtClean="0"/>
              <a:t>22-09-2026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68D3B32F-4574-7AEC-D00D-1DE271E15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A4B7CDF-855C-DFCB-F0BA-009FE22D9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46</a:t>
            </a:fld>
            <a:endParaRPr lang="da-DK"/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384E0DDF-50DE-2CF0-29D3-7BE47AB27D9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just"/>
            <a:r>
              <a:rPr lang="da-DK" sz="2000"/>
              <a:t>Telefonnummer er en personoplysning.</a:t>
            </a:r>
          </a:p>
          <a:p>
            <a:pPr algn="just"/>
            <a:endParaRPr lang="da-DK" sz="2000"/>
          </a:p>
          <a:p>
            <a:pPr algn="just"/>
            <a:r>
              <a:rPr lang="da-DK" sz="2000"/>
              <a:t>Om lokalafdelingen må kontakte medlemmet ved brug af telefonnummer eller ved hjælp af sms afhænger af:</a:t>
            </a:r>
          </a:p>
          <a:p>
            <a:pPr algn="just"/>
            <a:endParaRPr lang="da-DK" sz="2000"/>
          </a:p>
          <a:p>
            <a:pPr algn="just">
              <a:buFont typeface="Courier New" panose="02070309020205020404" pitchFamily="49" charset="0"/>
              <a:buChar char="o"/>
            </a:pPr>
            <a:r>
              <a:rPr lang="da-DK" sz="2000"/>
              <a:t>formålet med kontakten (fx servicemeddelelser eller erhvervsmæssig aktivitet)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da-DK" sz="2000"/>
              <a:t>om der foreligger et gyldigt behandlingsgrundlag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da-DK" sz="2000"/>
              <a:t>om der er indhentet et samtykke efter markedsføringsloven eller forbrugeraftaleloven (hvis dette er nødvendigt)</a:t>
            </a:r>
          </a:p>
          <a:p>
            <a:endParaRPr lang="da-DK" sz="2000"/>
          </a:p>
          <a:p>
            <a:r>
              <a:rPr lang="da-DK" sz="2000"/>
              <a:t>Vi har ikke her et trykt regelsæt for brugen. Lokalafdelingerne administrerer det med fornuft.</a:t>
            </a:r>
          </a:p>
        </p:txBody>
      </p:sp>
    </p:spTree>
    <p:extLst>
      <p:ext uri="{BB962C8B-B14F-4D97-AF65-F5344CB8AC3E}">
        <p14:creationId xmlns:p14="http://schemas.microsoft.com/office/powerpoint/2010/main" val="9409393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92696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ABDFEB-01A0-405B-C01C-6ED896DC47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0263" y="2091640"/>
            <a:ext cx="4649210" cy="2519363"/>
          </a:xfrm>
        </p:spPr>
        <p:txBody>
          <a:bodyPr>
            <a:normAutofit/>
          </a:bodyPr>
          <a:lstStyle/>
          <a:p>
            <a:r>
              <a:rPr lang="da-DK" sz="3600" b="1">
                <a:solidFill>
                  <a:schemeClr val="tx1"/>
                </a:solidFill>
                <a:latin typeface="IBM Plex Sans" panose="020B0503050203000203" pitchFamily="34" charset="0"/>
                <a:cs typeface="Arial" panose="020B0604020202020204" pitchFamily="34" charset="0"/>
              </a:rPr>
              <a:t>Lokalafdelingernes involvering i udarbejdelsen af Strategi 2028-32</a:t>
            </a:r>
            <a:endParaRPr lang="da-DK" sz="4000" b="1">
              <a:latin typeface="IBM Plex Sans" panose="020B0503050203000203" pitchFamily="34" charset="0"/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0EA18A1-B612-E00C-ECFF-C9B721EA21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billede 3">
            <a:extLst>
              <a:ext uri="{FF2B5EF4-FFF2-40B4-BE49-F238E27FC236}">
                <a16:creationId xmlns:a16="http://schemas.microsoft.com/office/drawing/2014/main" id="{78A4421D-0661-F3BA-A6D0-3C639BF3730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884080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BED04DB6-8DDB-5A50-47E6-71004A1785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3871" y="1093554"/>
            <a:ext cx="5020128" cy="48441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3600">
                <a:solidFill>
                  <a:srgbClr val="0070C0"/>
                </a:solidFill>
              </a:rPr>
              <a:t>Strategi 2027 er sidste år i nuværende strategiperiode  </a:t>
            </a:r>
            <a:r>
              <a:rPr lang="da-DK" sz="3600" b="1">
                <a:solidFill>
                  <a:srgbClr val="0070C0"/>
                </a:solidFill>
              </a:rPr>
              <a:t> </a:t>
            </a:r>
            <a:br>
              <a:rPr lang="da-DK" sz="3600" b="1"/>
            </a:br>
            <a:endParaRPr lang="da-DK" sz="3600" b="1">
              <a:solidFill>
                <a:srgbClr val="0070C0"/>
              </a:solidFill>
            </a:endParaRP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E8223C48-8E8C-7AA4-3E3E-44A446314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D1A30-15C3-4239-83E6-F465C8049868}" type="datetime1">
              <a:rPr lang="da-DK" smtClean="0"/>
              <a:t>22-09-2026</a:t>
            </a:fld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B4AB5BC-5530-492F-5CCB-9C137AAE7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62F4-759C-4937-98C7-CDEB1EE77131}" type="slidenum">
              <a:rPr lang="da-DK" smtClean="0"/>
              <a:pPr/>
              <a:t>49</a:t>
            </a:fld>
            <a:endParaRPr lang="da-DK"/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DEACE2E7-6E61-E9D0-4131-474572FCC40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13871" y="2455547"/>
            <a:ext cx="3181350" cy="3865199"/>
            <a:chOff x="328" y="892"/>
            <a:chExt cx="2004" cy="2253"/>
          </a:xfrm>
        </p:grpSpPr>
        <p:sp>
          <p:nvSpPr>
            <p:cNvPr id="8" name="AutoShape 3">
              <a:extLst>
                <a:ext uri="{FF2B5EF4-FFF2-40B4-BE49-F238E27FC236}">
                  <a16:creationId xmlns:a16="http://schemas.microsoft.com/office/drawing/2014/main" id="{B9B07C2D-CE62-9564-F4EF-4FC44197D99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28" y="892"/>
              <a:ext cx="2004" cy="2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6E40B4C8-5C75-68CD-7606-8CF30AD5C1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" y="892"/>
              <a:ext cx="130" cy="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a-DK" altLang="da-DK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da-DK" altLang="da-DK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0B2EA4E8-ADE7-9D00-5826-81002126E4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" y="892"/>
              <a:ext cx="1993" cy="2242"/>
            </a:xfrm>
            <a:prstGeom prst="rect">
              <a:avLst/>
            </a:prstGeom>
            <a:solidFill>
              <a:srgbClr val="1560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1" name="Rectangle 7">
              <a:extLst>
                <a:ext uri="{FF2B5EF4-FFF2-40B4-BE49-F238E27FC236}">
                  <a16:creationId xmlns:a16="http://schemas.microsoft.com/office/drawing/2014/main" id="{F85B5FC1-3B70-B576-16F3-27CD00EB60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" y="892"/>
              <a:ext cx="1993" cy="2242"/>
            </a:xfrm>
            <a:prstGeom prst="rect">
              <a:avLst/>
            </a:prstGeom>
            <a:noFill/>
            <a:ln w="22225" cap="flat">
              <a:solidFill>
                <a:srgbClr val="04243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2" name="Rectangle 8">
              <a:extLst>
                <a:ext uri="{FF2B5EF4-FFF2-40B4-BE49-F238E27FC236}">
                  <a16:creationId xmlns:a16="http://schemas.microsoft.com/office/drawing/2014/main" id="{0792E977-F02A-11D3-4C16-15AFC9D286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" y="1542"/>
              <a:ext cx="1202" cy="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a-DK" altLang="da-DK" sz="22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IBM Plex Sans" panose="020B0503050203000203" pitchFamily="34" charset="0"/>
                </a:rPr>
                <a:t>Ældre Sagens </a:t>
              </a:r>
              <a:endParaRPr kumimoji="0" lang="da-DK" altLang="da-DK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Rectangle 9">
              <a:extLst>
                <a:ext uri="{FF2B5EF4-FFF2-40B4-BE49-F238E27FC236}">
                  <a16:creationId xmlns:a16="http://schemas.microsoft.com/office/drawing/2014/main" id="{1DCAEBF5-7D9D-27FF-3237-F7E80E8F1D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4" y="1542"/>
              <a:ext cx="747" cy="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a-DK" altLang="da-DK" sz="22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IBM Plex Sans" panose="020B0503050203000203" pitchFamily="34" charset="0"/>
                </a:rPr>
                <a:t>Strategi </a:t>
              </a:r>
              <a:endParaRPr kumimoji="0" lang="da-DK" altLang="da-DK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Rectangle 10">
              <a:extLst>
                <a:ext uri="{FF2B5EF4-FFF2-40B4-BE49-F238E27FC236}">
                  <a16:creationId xmlns:a16="http://schemas.microsoft.com/office/drawing/2014/main" id="{84CB8A52-BA9D-6B2A-0D99-FEA7C8AB8D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9" y="1769"/>
              <a:ext cx="509" cy="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a-DK" altLang="da-DK" sz="22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IBM Plex Sans" panose="020B0503050203000203" pitchFamily="34" charset="0"/>
                </a:rPr>
                <a:t>2023</a:t>
              </a:r>
              <a:endParaRPr kumimoji="0" lang="da-DK" altLang="da-DK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Rectangle 11">
              <a:extLst>
                <a:ext uri="{FF2B5EF4-FFF2-40B4-BE49-F238E27FC236}">
                  <a16:creationId xmlns:a16="http://schemas.microsoft.com/office/drawing/2014/main" id="{CB65C03D-5550-F014-5E91-9942E5826D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" y="1769"/>
              <a:ext cx="162" cy="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a-DK" altLang="da-DK" sz="22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IBM Plex Sans" panose="020B0503050203000203" pitchFamily="34" charset="0"/>
                </a:rPr>
                <a:t>-</a:t>
              </a:r>
              <a:endParaRPr kumimoji="0" lang="da-DK" altLang="da-DK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Rectangle 12">
              <a:extLst>
                <a:ext uri="{FF2B5EF4-FFF2-40B4-BE49-F238E27FC236}">
                  <a16:creationId xmlns:a16="http://schemas.microsoft.com/office/drawing/2014/main" id="{3EFC7C98-9805-AFAC-B4A0-EEC19CF4A2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7" y="1769"/>
              <a:ext cx="509" cy="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a-DK" altLang="da-DK" sz="22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IBM Plex Sans" panose="020B0503050203000203" pitchFamily="34" charset="0"/>
                </a:rPr>
                <a:t>2027</a:t>
              </a:r>
              <a:endParaRPr kumimoji="0" lang="da-DK" altLang="da-DK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Rectangle 13">
              <a:extLst>
                <a:ext uri="{FF2B5EF4-FFF2-40B4-BE49-F238E27FC236}">
                  <a16:creationId xmlns:a16="http://schemas.microsoft.com/office/drawing/2014/main" id="{BB302998-9398-7B07-4EE6-6A73132ABB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0" y="1812"/>
              <a:ext cx="119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a-DK" altLang="da-DK" sz="16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IBM Plex Sans" panose="020B0503050203000203" pitchFamily="34" charset="0"/>
                </a:rPr>
                <a:t> </a:t>
              </a:r>
              <a:endParaRPr kumimoji="0" lang="da-DK" altLang="da-DK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Rectangle 14">
              <a:extLst>
                <a:ext uri="{FF2B5EF4-FFF2-40B4-BE49-F238E27FC236}">
                  <a16:creationId xmlns:a16="http://schemas.microsoft.com/office/drawing/2014/main" id="{8FE8B83A-6896-0E7B-F624-CDCBF193BC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" y="1997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a-DK" altLang="da-DK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Rectangle 15">
              <a:extLst>
                <a:ext uri="{FF2B5EF4-FFF2-40B4-BE49-F238E27FC236}">
                  <a16:creationId xmlns:a16="http://schemas.microsoft.com/office/drawing/2014/main" id="{F812953F-118B-3BB9-58D3-2F122EBD76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" y="2159"/>
              <a:ext cx="1791" cy="7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da-DK" altLang="da-DK" sz="1600">
                  <a:solidFill>
                    <a:srgbClr val="FFFFFF"/>
                  </a:solidFill>
                  <a:latin typeface="IBM Plex Sans" panose="020B0503050203000203" pitchFamily="34" charset="0"/>
                </a:rPr>
                <a:t>Hvad ønsker vi?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da-DK" altLang="da-DK" sz="1600">
                  <a:solidFill>
                    <a:srgbClr val="FFFFFF"/>
                  </a:solidFill>
                  <a:latin typeface="IBM Plex Sans" panose="020B0503050203000203" pitchFamily="34" charset="0"/>
                </a:rPr>
                <a:t>Hvad vil vi gøre over de  5 år?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da-DK" altLang="da-DK" sz="1600">
                  <a:solidFill>
                    <a:srgbClr val="FFFFFF"/>
                  </a:solidFill>
                  <a:latin typeface="IBM Plex Sans" panose="020B0503050203000203" pitchFamily="34" charset="0"/>
                </a:rPr>
                <a:t>Hvad har vi lært i 2023-2026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a-DK" altLang="da-DK" sz="16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IBM Plex Sans" panose="020B0503050203000203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da-DK" altLang="da-DK" sz="1600">
                  <a:solidFill>
                    <a:srgbClr val="FFFFFF"/>
                  </a:solidFill>
                  <a:latin typeface="IBM Plex Sans" panose="020B0503050203000203" pitchFamily="34" charset="0"/>
                </a:rPr>
                <a:t> </a:t>
              </a:r>
              <a:endParaRPr kumimoji="0" lang="da-DK" altLang="da-DK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Rectangle 16">
              <a:extLst>
                <a:ext uri="{FF2B5EF4-FFF2-40B4-BE49-F238E27FC236}">
                  <a16:creationId xmlns:a16="http://schemas.microsoft.com/office/drawing/2014/main" id="{063EBFE0-919A-9873-C83D-8FC04DDFEA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" y="2159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a-DK" altLang="da-DK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Rectangle 17">
              <a:extLst>
                <a:ext uri="{FF2B5EF4-FFF2-40B4-BE49-F238E27FC236}">
                  <a16:creationId xmlns:a16="http://schemas.microsoft.com/office/drawing/2014/main" id="{46D5DC39-4B5B-5D46-B039-2356B6073E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8" y="2321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a-DK" altLang="da-DK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Rectangle 18">
              <a:extLst>
                <a:ext uri="{FF2B5EF4-FFF2-40B4-BE49-F238E27FC236}">
                  <a16:creationId xmlns:a16="http://schemas.microsoft.com/office/drawing/2014/main" id="{99544EB6-AE8D-5889-EBA9-46DF7110FA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7" y="2321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a-DK" altLang="da-DK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Rectangle 19">
              <a:extLst>
                <a:ext uri="{FF2B5EF4-FFF2-40B4-BE49-F238E27FC236}">
                  <a16:creationId xmlns:a16="http://schemas.microsoft.com/office/drawing/2014/main" id="{D8D1DD6B-43D2-0CA7-8866-284A761626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9" y="2321"/>
              <a:ext cx="119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a-DK" altLang="da-DK" sz="16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IBM Plex Sans" panose="020B0503050203000203" pitchFamily="34" charset="0"/>
                </a:rPr>
                <a:t> </a:t>
              </a:r>
              <a:endParaRPr kumimoji="0" lang="da-DK" altLang="da-DK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Rectangle 22">
              <a:extLst>
                <a:ext uri="{FF2B5EF4-FFF2-40B4-BE49-F238E27FC236}">
                  <a16:creationId xmlns:a16="http://schemas.microsoft.com/office/drawing/2014/main" id="{94815C18-8B85-C769-5907-BB0D772356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2" y="2321"/>
              <a:ext cx="119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a-DK" altLang="da-DK" sz="16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IBM Plex Sans" panose="020B0503050203000203" pitchFamily="34" charset="0"/>
                </a:rPr>
                <a:t> </a:t>
              </a:r>
              <a:endParaRPr kumimoji="0" lang="da-DK" altLang="da-DK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pic>
        <p:nvPicPr>
          <p:cNvPr id="28" name="Billede 27">
            <a:extLst>
              <a:ext uri="{FF2B5EF4-FFF2-40B4-BE49-F238E27FC236}">
                <a16:creationId xmlns:a16="http://schemas.microsoft.com/office/drawing/2014/main" id="{36E743C9-C355-AE9E-5FFE-09CCDE4798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9858" y="2422890"/>
            <a:ext cx="4529721" cy="3865199"/>
          </a:xfrm>
          <a:prstGeom prst="rect">
            <a:avLst/>
          </a:prstGeom>
        </p:spPr>
      </p:pic>
      <p:sp>
        <p:nvSpPr>
          <p:cNvPr id="50" name="Rektangel 49">
            <a:extLst>
              <a:ext uri="{FF2B5EF4-FFF2-40B4-BE49-F238E27FC236}">
                <a16:creationId xmlns:a16="http://schemas.microsoft.com/office/drawing/2014/main" id="{5BBDFEEC-7FAC-3DE3-E001-EF7AB43EEE8C}"/>
              </a:ext>
            </a:extLst>
          </p:cNvPr>
          <p:cNvSpPr/>
          <p:nvPr/>
        </p:nvSpPr>
        <p:spPr>
          <a:xfrm>
            <a:off x="8574215" y="2474418"/>
            <a:ext cx="3303914" cy="384632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200">
                <a:solidFill>
                  <a:schemeClr val="bg1"/>
                </a:solidFill>
              </a:rPr>
              <a:t>Ældre Sagens Strategi </a:t>
            </a:r>
          </a:p>
          <a:p>
            <a:pPr algn="ctr"/>
            <a:r>
              <a:rPr lang="da-DK" sz="2200">
                <a:solidFill>
                  <a:schemeClr val="bg1"/>
                </a:solidFill>
              </a:rPr>
              <a:t>2028 - 2032</a:t>
            </a:r>
          </a:p>
          <a:p>
            <a:pPr algn="ctr"/>
            <a:r>
              <a:rPr lang="da-DK" sz="2200">
                <a:solidFill>
                  <a:schemeClr val="bg1"/>
                </a:solidFill>
              </a:rPr>
              <a:t>Valg</a:t>
            </a:r>
          </a:p>
          <a:p>
            <a:pPr algn="ctr"/>
            <a:r>
              <a:rPr lang="da-DK" sz="2200">
                <a:solidFill>
                  <a:schemeClr val="bg1"/>
                </a:solidFill>
              </a:rPr>
              <a:t>Indsats</a:t>
            </a:r>
          </a:p>
          <a:p>
            <a:pPr algn="ctr"/>
            <a:r>
              <a:rPr lang="da-DK" sz="2200">
                <a:solidFill>
                  <a:schemeClr val="bg1"/>
                </a:solidFill>
              </a:rPr>
              <a:t>Mål </a:t>
            </a:r>
          </a:p>
        </p:txBody>
      </p:sp>
      <p:sp>
        <p:nvSpPr>
          <p:cNvPr id="51" name="Pil: højre 50">
            <a:extLst>
              <a:ext uri="{FF2B5EF4-FFF2-40B4-BE49-F238E27FC236}">
                <a16:creationId xmlns:a16="http://schemas.microsoft.com/office/drawing/2014/main" id="{C096C54E-DF25-60D8-CE99-CAF744A7F96C}"/>
              </a:ext>
            </a:extLst>
          </p:cNvPr>
          <p:cNvSpPr/>
          <p:nvPr/>
        </p:nvSpPr>
        <p:spPr>
          <a:xfrm>
            <a:off x="3495220" y="4054466"/>
            <a:ext cx="409575" cy="296796"/>
          </a:xfrm>
          <a:prstGeom prst="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600" err="1">
              <a:solidFill>
                <a:schemeClr val="tx2"/>
              </a:solidFill>
            </a:endParaRPr>
          </a:p>
        </p:txBody>
      </p:sp>
      <p:sp>
        <p:nvSpPr>
          <p:cNvPr id="52" name="Pil: højre 51">
            <a:extLst>
              <a:ext uri="{FF2B5EF4-FFF2-40B4-BE49-F238E27FC236}">
                <a16:creationId xmlns:a16="http://schemas.microsoft.com/office/drawing/2014/main" id="{91F07F8C-CA08-5909-0825-C6D762DE436B}"/>
              </a:ext>
            </a:extLst>
          </p:cNvPr>
          <p:cNvSpPr/>
          <p:nvPr/>
        </p:nvSpPr>
        <p:spPr>
          <a:xfrm>
            <a:off x="8261591" y="4059365"/>
            <a:ext cx="409575" cy="296796"/>
          </a:xfrm>
          <a:prstGeom prst="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600" err="1">
              <a:solidFill>
                <a:schemeClr val="tx2"/>
              </a:solidFill>
            </a:endParaRPr>
          </a:p>
        </p:txBody>
      </p:sp>
      <p:sp>
        <p:nvSpPr>
          <p:cNvPr id="53" name="Tankeboble: sky 52">
            <a:extLst>
              <a:ext uri="{FF2B5EF4-FFF2-40B4-BE49-F238E27FC236}">
                <a16:creationId xmlns:a16="http://schemas.microsoft.com/office/drawing/2014/main" id="{50D5ABFC-DBD5-3891-7A87-114566091CEE}"/>
              </a:ext>
            </a:extLst>
          </p:cNvPr>
          <p:cNvSpPr/>
          <p:nvPr/>
        </p:nvSpPr>
        <p:spPr>
          <a:xfrm>
            <a:off x="7408147" y="1196"/>
            <a:ext cx="4783853" cy="2271606"/>
          </a:xfrm>
          <a:prstGeom prst="cloudCallout">
            <a:avLst/>
          </a:prstGeom>
          <a:solidFill>
            <a:srgbClr val="BEEB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da-DK" sz="2200" b="1">
                <a:solidFill>
                  <a:schemeClr val="tx2"/>
                </a:solidFill>
              </a:rPr>
              <a:t>Trends – muligheder –udfordringer 2027</a:t>
            </a:r>
          </a:p>
          <a:p>
            <a:pPr algn="ctr"/>
            <a:r>
              <a:rPr lang="da-DK" sz="2000">
                <a:solidFill>
                  <a:schemeClr val="tx2"/>
                </a:solidFill>
              </a:rPr>
              <a:t>teknologi – økonomi – politik – marked – kultur </a:t>
            </a:r>
          </a:p>
        </p:txBody>
      </p:sp>
      <p:sp>
        <p:nvSpPr>
          <p:cNvPr id="54" name="Pil: nedad 53">
            <a:extLst>
              <a:ext uri="{FF2B5EF4-FFF2-40B4-BE49-F238E27FC236}">
                <a16:creationId xmlns:a16="http://schemas.microsoft.com/office/drawing/2014/main" id="{AF02B5DA-F313-A1EA-EEBA-D05CCE84C544}"/>
              </a:ext>
            </a:extLst>
          </p:cNvPr>
          <p:cNvSpPr/>
          <p:nvPr/>
        </p:nvSpPr>
        <p:spPr>
          <a:xfrm flipH="1">
            <a:off x="10093233" y="2122714"/>
            <a:ext cx="269967" cy="300176"/>
          </a:xfrm>
          <a:prstGeom prst="down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600" err="1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78660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2E46413A-2544-46AD-9EA6-D16F6652D0E9}"/>
              </a:ext>
            </a:extLst>
          </p:cNvPr>
          <p:cNvSpPr>
            <a:spLocks noGrp="1"/>
          </p:cNvSpPr>
          <p:nvPr/>
        </p:nvSpPr>
        <p:spPr>
          <a:xfrm>
            <a:off x="666750" y="514350"/>
            <a:ext cx="2190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18313D"/>
                </a:solidFill>
              </a:defRPr>
            </a:pPr>
            <a:r>
              <a:rPr sz="975" b="1">
                <a:solidFill>
                  <a:srgbClr val="18313D"/>
                </a:solidFill>
              </a:rPr>
              <a:t>ÆLDRE SAGEN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2EB6D539-570A-4179-85C7-DE6FEB590386}"/>
              </a:ext>
            </a:extLst>
          </p:cNvPr>
          <p:cNvSpPr>
            <a:spLocks noGrp="1"/>
          </p:cNvSpPr>
          <p:nvPr/>
        </p:nvSpPr>
        <p:spPr>
          <a:xfrm>
            <a:off x="1676400" y="581025"/>
            <a:ext cx="95250" cy="95250"/>
          </a:xfrm>
          <a:prstGeom prst="ellipse">
            <a:avLst/>
          </a:prstGeom>
          <a:solidFill>
            <a:srgbClr val="D71920"/>
          </a:solidFill>
          <a:ln w="0">
            <a:solidFill>
              <a:srgbClr val="D71920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FB33C78F-F244-4B3E-ACE2-474BCEA9D89A}"/>
              </a:ext>
            </a:extLst>
          </p:cNvPr>
          <p:cNvSpPr>
            <a:spLocks noGrp="1"/>
          </p:cNvSpPr>
          <p:nvPr/>
        </p:nvSpPr>
        <p:spPr>
          <a:xfrm>
            <a:off x="666750" y="2266950"/>
            <a:ext cx="63817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600" b="1">
                <a:solidFill>
                  <a:srgbClr val="18313D"/>
                </a:solidFill>
              </a:defRPr>
            </a:pPr>
            <a:r>
              <a:rPr sz="3600" b="1">
                <a:solidFill>
                  <a:srgbClr val="18313D"/>
                </a:solidFill>
              </a:rPr>
              <a:t>Strategi 2028–2032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4AFFE987-F19C-475C-B5BF-4904F0B187F2}"/>
              </a:ext>
            </a:extLst>
          </p:cNvPr>
          <p:cNvSpPr>
            <a:spLocks noGrp="1"/>
          </p:cNvSpPr>
          <p:nvPr/>
        </p:nvSpPr>
        <p:spPr>
          <a:xfrm>
            <a:off x="685800" y="3028950"/>
            <a:ext cx="6953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0">
                <a:solidFill>
                  <a:srgbClr val="5C6970"/>
                </a:solidFill>
              </a:defRPr>
            </a:pPr>
            <a:r>
              <a:rPr sz="1575" b="0">
                <a:solidFill>
                  <a:srgbClr val="5C6970"/>
                </a:solidFill>
              </a:rPr>
              <a:t>Grafisk tidslinje for dialog- og beslutningsprocessen</a:t>
            </a:r>
          </a:p>
        </p:txBody>
      </p:sp>
      <p:sp>
        <p:nvSpPr>
          <p:cNvPr id="5" name="Bue 4">
            <a:extLst>
              <a:ext uri="{FF2B5EF4-FFF2-40B4-BE49-F238E27FC236}">
                <a16:creationId xmlns:a16="http://schemas.microsoft.com/office/drawing/2014/main" id="{DE234EB8-9B00-4845-A376-F7888AA1C9AD}"/>
              </a:ext>
            </a:extLst>
          </p:cNvPr>
          <p:cNvSpPr>
            <a:spLocks noGrp="1"/>
          </p:cNvSpPr>
          <p:nvPr/>
        </p:nvSpPr>
        <p:spPr>
          <a:xfrm>
            <a:off x="8248650" y="1047750"/>
            <a:ext cx="2762250" cy="2762250"/>
          </a:xfrm>
          <a:prstGeom prst="arc">
            <a:avLst/>
          </a:prstGeom>
          <a:noFill/>
          <a:ln w="3238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61496321-E93E-4184-B840-41FE4C5931E3}"/>
              </a:ext>
            </a:extLst>
          </p:cNvPr>
          <p:cNvSpPr>
            <a:spLocks noGrp="1"/>
          </p:cNvSpPr>
          <p:nvPr/>
        </p:nvSpPr>
        <p:spPr>
          <a:xfrm>
            <a:off x="9105900" y="1000125"/>
            <a:ext cx="171450" cy="2381250"/>
          </a:xfrm>
          <a:prstGeom prst="rect">
            <a:avLst/>
          </a:prstGeom>
          <a:solidFill>
            <a:srgbClr val="D71920"/>
          </a:solidFill>
          <a:ln w="0">
            <a:solidFill>
              <a:srgbClr val="D71920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259B7122-D5CC-4D3A-8BB3-F0ACC71FDEB3}"/>
              </a:ext>
            </a:extLst>
          </p:cNvPr>
          <p:cNvSpPr>
            <a:spLocks noGrp="1"/>
          </p:cNvSpPr>
          <p:nvPr/>
        </p:nvSpPr>
        <p:spPr>
          <a:xfrm>
            <a:off x="8391525" y="4457700"/>
            <a:ext cx="2381250" cy="504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300" b="1">
                <a:solidFill>
                  <a:srgbClr val="FFFFFF"/>
                </a:solidFill>
              </a:defRPr>
            </a:pPr>
            <a:r>
              <a:rPr sz="3300" b="1">
                <a:solidFill>
                  <a:srgbClr val="FFFFFF"/>
                </a:solidFill>
              </a:rPr>
              <a:t>2026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563043F3-B5E8-4756-BBD5-BB9251216270}"/>
              </a:ext>
            </a:extLst>
          </p:cNvPr>
          <p:cNvSpPr>
            <a:spLocks noGrp="1"/>
          </p:cNvSpPr>
          <p:nvPr/>
        </p:nvSpPr>
        <p:spPr>
          <a:xfrm>
            <a:off x="8391525" y="4914900"/>
            <a:ext cx="2381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D71920"/>
                </a:solidFill>
              </a:defRPr>
            </a:pPr>
            <a:r>
              <a:rPr sz="1725" b="1">
                <a:solidFill>
                  <a:srgbClr val="D71920"/>
                </a:solidFill>
              </a:rPr>
              <a:t>→ 2027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83E14DCB-3B89-4225-99E0-17C85B975869}"/>
              </a:ext>
            </a:extLst>
          </p:cNvPr>
          <p:cNvSpPr>
            <a:spLocks noGrp="1"/>
          </p:cNvSpPr>
          <p:nvPr/>
        </p:nvSpPr>
        <p:spPr>
          <a:xfrm>
            <a:off x="0" y="6534150"/>
            <a:ext cx="12192000" cy="323850"/>
          </a:xfrm>
          <a:prstGeom prst="rect">
            <a:avLst/>
          </a:prstGeom>
          <a:solidFill>
            <a:srgbClr val="18313D"/>
          </a:solidFill>
          <a:ln w="0">
            <a:solidFill>
              <a:srgbClr val="18313D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F8E8D6C8-BFC5-4B76-8E3A-9C6A6ACB0B54}"/>
              </a:ext>
            </a:extLst>
          </p:cNvPr>
          <p:cNvSpPr>
            <a:spLocks noGrp="1"/>
          </p:cNvSpPr>
          <p:nvPr/>
        </p:nvSpPr>
        <p:spPr>
          <a:xfrm>
            <a:off x="361950" y="6581775"/>
            <a:ext cx="171450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Strategiproces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4C9A22A5-DCF6-459C-B690-B00062CD008E}"/>
              </a:ext>
            </a:extLst>
          </p:cNvPr>
          <p:cNvSpPr>
            <a:spLocks noGrp="1"/>
          </p:cNvSpPr>
          <p:nvPr/>
        </p:nvSpPr>
        <p:spPr>
          <a:xfrm>
            <a:off x="11525250" y="6581775"/>
            <a:ext cx="28575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818115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ktangel 38">
            <a:extLst>
              <a:ext uri="{FF2B5EF4-FFF2-40B4-BE49-F238E27FC236}">
                <a16:creationId xmlns:a16="http://schemas.microsoft.com/office/drawing/2014/main" id="{C015CBE9-E30B-4AF6-8254-97A98D4068F1}"/>
              </a:ext>
            </a:extLst>
          </p:cNvPr>
          <p:cNvSpPr>
            <a:spLocks noGrp="1"/>
          </p:cNvSpPr>
          <p:nvPr/>
        </p:nvSpPr>
        <p:spPr>
          <a:xfrm>
            <a:off x="666750" y="400050"/>
            <a:ext cx="533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5C6970"/>
                </a:solidFill>
              </a:defRPr>
            </a:pPr>
            <a:r>
              <a:rPr sz="975" b="1">
                <a:solidFill>
                  <a:srgbClr val="5C6970"/>
                </a:solidFill>
              </a:rPr>
              <a:t>ÆLDRE SAGEN  ·  STRATEGI 2028–2032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E28A41EA-02E0-469D-A6AC-38BA5AA6DF49}"/>
              </a:ext>
            </a:extLst>
          </p:cNvPr>
          <p:cNvSpPr>
            <a:spLocks noGrp="1"/>
          </p:cNvSpPr>
          <p:nvPr/>
        </p:nvSpPr>
        <p:spPr>
          <a:xfrm>
            <a:off x="666750" y="866775"/>
            <a:ext cx="2571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D71920"/>
                </a:solidFill>
              </a:defRPr>
            </a:pPr>
            <a:r>
              <a:rPr sz="1050" b="1">
                <a:solidFill>
                  <a:srgbClr val="D71920"/>
                </a:solidFill>
              </a:rPr>
              <a:t>FASE 1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71B5CC51-F7C8-4E45-B7C4-35B33CDE60D9}"/>
              </a:ext>
            </a:extLst>
          </p:cNvPr>
          <p:cNvSpPr>
            <a:spLocks noGrp="1"/>
          </p:cNvSpPr>
          <p:nvPr/>
        </p:nvSpPr>
        <p:spPr>
          <a:xfrm>
            <a:off x="666750" y="1133475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75" b="1">
                <a:solidFill>
                  <a:srgbClr val="18313D"/>
                </a:solidFill>
              </a:defRPr>
            </a:pPr>
            <a:r>
              <a:rPr sz="2775" b="1">
                <a:solidFill>
                  <a:srgbClr val="18313D"/>
                </a:solidFill>
              </a:rPr>
              <a:t>Fra lokal dialog til fælles temperaturmåling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22680DCB-1457-4574-8641-3141BB148399}"/>
              </a:ext>
            </a:extLst>
          </p:cNvPr>
          <p:cNvSpPr>
            <a:spLocks noGrp="1"/>
          </p:cNvSpPr>
          <p:nvPr/>
        </p:nvSpPr>
        <p:spPr>
          <a:xfrm>
            <a:off x="666750" y="1695450"/>
            <a:ext cx="10287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C6970"/>
                </a:solidFill>
              </a:defRPr>
            </a:pPr>
            <a:r>
              <a:rPr sz="1350" b="0">
                <a:solidFill>
                  <a:srgbClr val="5C6970"/>
                </a:solidFill>
              </a:rPr>
              <a:t>Maj–november 2026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A7B6DCA7-B16D-4F4B-B28D-23576B7C0FF1}"/>
              </a:ext>
            </a:extLst>
          </p:cNvPr>
          <p:cNvSpPr>
            <a:spLocks noGrp="1"/>
          </p:cNvSpPr>
          <p:nvPr/>
        </p:nvSpPr>
        <p:spPr>
          <a:xfrm>
            <a:off x="1123950" y="3857625"/>
            <a:ext cx="9944100" cy="95250"/>
          </a:xfrm>
          <a:prstGeom prst="rect">
            <a:avLst/>
          </a:prstGeom>
          <a:solidFill>
            <a:srgbClr val="18313D"/>
          </a:solidFill>
          <a:ln w="0">
            <a:solidFill>
              <a:srgbClr val="18313D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AB744F7-DFDD-42CF-8A03-A47E026CA36F}"/>
              </a:ext>
            </a:extLst>
          </p:cNvPr>
          <p:cNvSpPr>
            <a:spLocks noGrp="1"/>
          </p:cNvSpPr>
          <p:nvPr/>
        </p:nvSpPr>
        <p:spPr>
          <a:xfrm>
            <a:off x="1362075" y="3552825"/>
            <a:ext cx="38100" cy="352425"/>
          </a:xfrm>
          <a:prstGeom prst="rect">
            <a:avLst/>
          </a:prstGeom>
          <a:solidFill>
            <a:srgbClr val="A4B2BA"/>
          </a:solidFill>
          <a:ln w="0">
            <a:solidFill>
              <a:srgbClr val="A4B2B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7" name="Rektangel: afrundede hjørner 6">
            <a:extLst>
              <a:ext uri="{FF2B5EF4-FFF2-40B4-BE49-F238E27FC236}">
                <a16:creationId xmlns:a16="http://schemas.microsoft.com/office/drawing/2014/main" id="{C1672333-1354-49A5-B918-53451730450E}"/>
              </a:ext>
            </a:extLst>
          </p:cNvPr>
          <p:cNvSpPr>
            <a:spLocks noGrp="1"/>
          </p:cNvSpPr>
          <p:nvPr/>
        </p:nvSpPr>
        <p:spPr>
          <a:xfrm>
            <a:off x="419100" y="2266950"/>
            <a:ext cx="1924050" cy="1285875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9525">
            <a:solidFill>
              <a:srgbClr val="E8ECEE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C8F3B39C-A348-404F-8D59-A521BA315B92}"/>
              </a:ext>
            </a:extLst>
          </p:cNvPr>
          <p:cNvSpPr>
            <a:spLocks noGrp="1"/>
          </p:cNvSpPr>
          <p:nvPr/>
        </p:nvSpPr>
        <p:spPr>
          <a:xfrm>
            <a:off x="1266825" y="3790950"/>
            <a:ext cx="228600" cy="228600"/>
          </a:xfrm>
          <a:prstGeom prst="ellipse">
            <a:avLst/>
          </a:prstGeom>
          <a:solidFill>
            <a:srgbClr val="D71920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A15CD484-93D8-47AF-BCAF-DDF669B8A3C8}"/>
              </a:ext>
            </a:extLst>
          </p:cNvPr>
          <p:cNvSpPr>
            <a:spLocks noGrp="1"/>
          </p:cNvSpPr>
          <p:nvPr/>
        </p:nvSpPr>
        <p:spPr>
          <a:xfrm>
            <a:off x="552450" y="2362200"/>
            <a:ext cx="16573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D71920"/>
                </a:solidFill>
              </a:defRPr>
            </a:pPr>
            <a:r>
              <a:rPr sz="1050" b="1">
                <a:solidFill>
                  <a:srgbClr val="D71920"/>
                </a:solidFill>
              </a:rPr>
              <a:t>MAJ 2026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10A3BF04-B4FE-4678-B188-5E97CF5CFF68}"/>
              </a:ext>
            </a:extLst>
          </p:cNvPr>
          <p:cNvSpPr>
            <a:spLocks noGrp="1"/>
          </p:cNvSpPr>
          <p:nvPr/>
        </p:nvSpPr>
        <p:spPr>
          <a:xfrm>
            <a:off x="552450" y="2628900"/>
            <a:ext cx="1657350" cy="371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18313D"/>
                </a:solidFill>
              </a:defRPr>
            </a:pPr>
            <a:r>
              <a:rPr sz="1275" b="1">
                <a:solidFill>
                  <a:srgbClr val="18313D"/>
                </a:solidFill>
              </a:rPr>
              <a:t>Referencegruppe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E6CBE816-54AA-470D-B5F8-29DF2C856B35}"/>
              </a:ext>
            </a:extLst>
          </p:cNvPr>
          <p:cNvSpPr>
            <a:spLocks noGrp="1"/>
          </p:cNvSpPr>
          <p:nvPr/>
        </p:nvSpPr>
        <p:spPr>
          <a:xfrm>
            <a:off x="552450" y="3000375"/>
            <a:ext cx="16573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38" b="0">
                <a:solidFill>
                  <a:srgbClr val="5C6970"/>
                </a:solidFill>
              </a:defRPr>
            </a:pPr>
            <a:r>
              <a:rPr sz="938" b="0">
                <a:solidFill>
                  <a:srgbClr val="5C6970"/>
                </a:solidFill>
              </a:rPr>
              <a:t>Landsbestyrelsen nedsætter en gruppe af udvalgte formænd.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BB2E48AF-4B10-42E3-A2BB-0BDFF330D103}"/>
              </a:ext>
            </a:extLst>
          </p:cNvPr>
          <p:cNvSpPr>
            <a:spLocks noGrp="1"/>
          </p:cNvSpPr>
          <p:nvPr/>
        </p:nvSpPr>
        <p:spPr>
          <a:xfrm>
            <a:off x="3648075" y="3905250"/>
            <a:ext cx="38100" cy="438150"/>
          </a:xfrm>
          <a:prstGeom prst="rect">
            <a:avLst/>
          </a:prstGeom>
          <a:solidFill>
            <a:srgbClr val="A4B2BA"/>
          </a:solidFill>
          <a:ln w="0">
            <a:solidFill>
              <a:srgbClr val="A4B2B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3" name="Rektangel: afrundede hjørner 12">
            <a:extLst>
              <a:ext uri="{FF2B5EF4-FFF2-40B4-BE49-F238E27FC236}">
                <a16:creationId xmlns:a16="http://schemas.microsoft.com/office/drawing/2014/main" id="{0B2BE400-B58A-4BCE-A304-CFA5150D7423}"/>
              </a:ext>
            </a:extLst>
          </p:cNvPr>
          <p:cNvSpPr>
            <a:spLocks noGrp="1"/>
          </p:cNvSpPr>
          <p:nvPr/>
        </p:nvSpPr>
        <p:spPr>
          <a:xfrm>
            <a:off x="2705100" y="4343400"/>
            <a:ext cx="1924050" cy="1285875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9525">
            <a:solidFill>
              <a:srgbClr val="E8ECEE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9FF0A11-18D1-4BD3-94F7-577329DE4BB8}"/>
              </a:ext>
            </a:extLst>
          </p:cNvPr>
          <p:cNvSpPr>
            <a:spLocks noGrp="1"/>
          </p:cNvSpPr>
          <p:nvPr/>
        </p:nvSpPr>
        <p:spPr>
          <a:xfrm>
            <a:off x="3552825" y="3790950"/>
            <a:ext cx="228600" cy="228600"/>
          </a:xfrm>
          <a:prstGeom prst="ellipse">
            <a:avLst/>
          </a:prstGeom>
          <a:solidFill>
            <a:srgbClr val="D71920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D50F6ADB-4454-41F3-B20F-9F1A9A39993F}"/>
              </a:ext>
            </a:extLst>
          </p:cNvPr>
          <p:cNvSpPr>
            <a:spLocks noGrp="1"/>
          </p:cNvSpPr>
          <p:nvPr/>
        </p:nvSpPr>
        <p:spPr>
          <a:xfrm>
            <a:off x="2838450" y="4438650"/>
            <a:ext cx="16573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D71920"/>
                </a:solidFill>
              </a:defRPr>
            </a:pPr>
            <a:r>
              <a:rPr sz="1050" b="1">
                <a:solidFill>
                  <a:srgbClr val="D71920"/>
                </a:solidFill>
              </a:rPr>
              <a:t>18. AUG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1B00195F-982D-46B8-B70D-AE523B2AEC36}"/>
              </a:ext>
            </a:extLst>
          </p:cNvPr>
          <p:cNvSpPr>
            <a:spLocks noGrp="1"/>
          </p:cNvSpPr>
          <p:nvPr/>
        </p:nvSpPr>
        <p:spPr>
          <a:xfrm>
            <a:off x="2838450" y="4705350"/>
            <a:ext cx="1657350" cy="371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18313D"/>
                </a:solidFill>
              </a:defRPr>
            </a:pPr>
            <a:r>
              <a:rPr sz="1275" b="1">
                <a:solidFill>
                  <a:srgbClr val="18313D"/>
                </a:solidFill>
              </a:rPr>
              <a:t>Samtalekort udsendes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78A80077-D572-49CB-9B86-10E9F87D31C6}"/>
              </a:ext>
            </a:extLst>
          </p:cNvPr>
          <p:cNvSpPr>
            <a:spLocks noGrp="1"/>
          </p:cNvSpPr>
          <p:nvPr/>
        </p:nvSpPr>
        <p:spPr>
          <a:xfrm>
            <a:off x="2838450" y="5076825"/>
            <a:ext cx="16573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38" b="0">
                <a:solidFill>
                  <a:srgbClr val="5C6970"/>
                </a:solidFill>
              </a:defRPr>
            </a:pPr>
            <a:r>
              <a:rPr sz="938" b="0">
                <a:solidFill>
                  <a:srgbClr val="5C6970"/>
                </a:solidFill>
              </a:rPr>
              <a:t>Lokalbestyrelserne modtager boks og information pr. mail.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A51C727D-BC40-4DC8-B76E-F5EA9B9A75FD}"/>
              </a:ext>
            </a:extLst>
          </p:cNvPr>
          <p:cNvSpPr>
            <a:spLocks noGrp="1"/>
          </p:cNvSpPr>
          <p:nvPr/>
        </p:nvSpPr>
        <p:spPr>
          <a:xfrm>
            <a:off x="5934075" y="3552825"/>
            <a:ext cx="38100" cy="352425"/>
          </a:xfrm>
          <a:prstGeom prst="rect">
            <a:avLst/>
          </a:prstGeom>
          <a:solidFill>
            <a:srgbClr val="A4B2BA"/>
          </a:solidFill>
          <a:ln w="0">
            <a:solidFill>
              <a:srgbClr val="A4B2B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9" name="Rektangel: afrundede hjørner 18">
            <a:extLst>
              <a:ext uri="{FF2B5EF4-FFF2-40B4-BE49-F238E27FC236}">
                <a16:creationId xmlns:a16="http://schemas.microsoft.com/office/drawing/2014/main" id="{C86065CA-93D1-4154-98A7-3776A9204636}"/>
              </a:ext>
            </a:extLst>
          </p:cNvPr>
          <p:cNvSpPr>
            <a:spLocks noGrp="1"/>
          </p:cNvSpPr>
          <p:nvPr/>
        </p:nvSpPr>
        <p:spPr>
          <a:xfrm>
            <a:off x="4991100" y="2266950"/>
            <a:ext cx="1924050" cy="1285875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9525">
            <a:solidFill>
              <a:srgbClr val="E8ECEE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1DB780C-EB48-45C5-907D-97D6EF903D0D}"/>
              </a:ext>
            </a:extLst>
          </p:cNvPr>
          <p:cNvSpPr>
            <a:spLocks noGrp="1"/>
          </p:cNvSpPr>
          <p:nvPr/>
        </p:nvSpPr>
        <p:spPr>
          <a:xfrm>
            <a:off x="5838825" y="3790950"/>
            <a:ext cx="228600" cy="228600"/>
          </a:xfrm>
          <a:prstGeom prst="ellipse">
            <a:avLst/>
          </a:prstGeom>
          <a:solidFill>
            <a:srgbClr val="D71920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8A295C69-57DC-4A37-A755-1797ECF17D3F}"/>
              </a:ext>
            </a:extLst>
          </p:cNvPr>
          <p:cNvSpPr>
            <a:spLocks noGrp="1"/>
          </p:cNvSpPr>
          <p:nvPr/>
        </p:nvSpPr>
        <p:spPr>
          <a:xfrm>
            <a:off x="5124450" y="2362200"/>
            <a:ext cx="16573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D71920"/>
                </a:solidFill>
              </a:defRPr>
            </a:pPr>
            <a:r>
              <a:rPr sz="1050" b="1">
                <a:solidFill>
                  <a:srgbClr val="D71920"/>
                </a:solidFill>
              </a:rPr>
              <a:t>MEDIO OKT.</a:t>
            </a: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4BBE065D-6190-4DDB-97F0-79225A4D2E21}"/>
              </a:ext>
            </a:extLst>
          </p:cNvPr>
          <p:cNvSpPr>
            <a:spLocks noGrp="1"/>
          </p:cNvSpPr>
          <p:nvPr/>
        </p:nvSpPr>
        <p:spPr>
          <a:xfrm>
            <a:off x="5124450" y="2628900"/>
            <a:ext cx="1657350" cy="371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18313D"/>
                </a:solidFill>
              </a:defRPr>
            </a:pPr>
            <a:r>
              <a:rPr sz="1275" b="1">
                <a:solidFill>
                  <a:srgbClr val="18313D"/>
                </a:solidFill>
              </a:rPr>
              <a:t>Svar bearbejdes</a:t>
            </a:r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144F9BB1-E57D-4984-9BEB-9373596BE706}"/>
              </a:ext>
            </a:extLst>
          </p:cNvPr>
          <p:cNvSpPr>
            <a:spLocks noGrp="1"/>
          </p:cNvSpPr>
          <p:nvPr/>
        </p:nvSpPr>
        <p:spPr>
          <a:xfrm>
            <a:off x="5124450" y="3000375"/>
            <a:ext cx="16573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38" b="0">
                <a:solidFill>
                  <a:srgbClr val="5C6970"/>
                </a:solidFill>
              </a:defRPr>
            </a:pPr>
            <a:r>
              <a:rPr sz="938" b="0">
                <a:solidFill>
                  <a:srgbClr val="5C6970"/>
                </a:solidFill>
              </a:rPr>
              <a:t>Input fra lokalafdelingerne samles og gøres klar til drøftelse.</a:t>
            </a: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B39C6926-0F3E-41DF-A122-6ED09AFEBB25}"/>
              </a:ext>
            </a:extLst>
          </p:cNvPr>
          <p:cNvSpPr>
            <a:spLocks noGrp="1"/>
          </p:cNvSpPr>
          <p:nvPr/>
        </p:nvSpPr>
        <p:spPr>
          <a:xfrm>
            <a:off x="8220075" y="3905250"/>
            <a:ext cx="38100" cy="438150"/>
          </a:xfrm>
          <a:prstGeom prst="rect">
            <a:avLst/>
          </a:prstGeom>
          <a:solidFill>
            <a:srgbClr val="A4B2BA"/>
          </a:solidFill>
          <a:ln w="0">
            <a:solidFill>
              <a:srgbClr val="A4B2B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5" name="Rektangel: afrundede hjørner 24">
            <a:extLst>
              <a:ext uri="{FF2B5EF4-FFF2-40B4-BE49-F238E27FC236}">
                <a16:creationId xmlns:a16="http://schemas.microsoft.com/office/drawing/2014/main" id="{FCB68DEE-C517-4AD2-877E-969F3736BA1F}"/>
              </a:ext>
            </a:extLst>
          </p:cNvPr>
          <p:cNvSpPr>
            <a:spLocks noGrp="1"/>
          </p:cNvSpPr>
          <p:nvPr/>
        </p:nvSpPr>
        <p:spPr>
          <a:xfrm>
            <a:off x="7277100" y="4343400"/>
            <a:ext cx="1924050" cy="1285875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9525">
            <a:solidFill>
              <a:srgbClr val="E8ECEE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C9395138-1005-4ABD-B638-5DE99907D443}"/>
              </a:ext>
            </a:extLst>
          </p:cNvPr>
          <p:cNvSpPr>
            <a:spLocks noGrp="1"/>
          </p:cNvSpPr>
          <p:nvPr/>
        </p:nvSpPr>
        <p:spPr>
          <a:xfrm>
            <a:off x="8124825" y="3790950"/>
            <a:ext cx="228600" cy="228600"/>
          </a:xfrm>
          <a:prstGeom prst="ellipse">
            <a:avLst/>
          </a:prstGeom>
          <a:solidFill>
            <a:srgbClr val="D71920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7" name="Rektangel 26">
            <a:extLst>
              <a:ext uri="{FF2B5EF4-FFF2-40B4-BE49-F238E27FC236}">
                <a16:creationId xmlns:a16="http://schemas.microsoft.com/office/drawing/2014/main" id="{0B050185-5F50-4AE4-972F-538192D4C9DA}"/>
              </a:ext>
            </a:extLst>
          </p:cNvPr>
          <p:cNvSpPr>
            <a:spLocks noGrp="1"/>
          </p:cNvSpPr>
          <p:nvPr/>
        </p:nvSpPr>
        <p:spPr>
          <a:xfrm>
            <a:off x="7410450" y="4438650"/>
            <a:ext cx="16573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D71920"/>
                </a:solidFill>
              </a:defRPr>
            </a:pPr>
            <a:r>
              <a:rPr sz="1050" b="1">
                <a:solidFill>
                  <a:srgbClr val="D71920"/>
                </a:solidFill>
              </a:rPr>
              <a:t>26.–27. OKT.</a:t>
            </a:r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53CCD87A-00ED-41DD-A5A0-D7F196F6A942}"/>
              </a:ext>
            </a:extLst>
          </p:cNvPr>
          <p:cNvSpPr>
            <a:spLocks noGrp="1"/>
          </p:cNvSpPr>
          <p:nvPr/>
        </p:nvSpPr>
        <p:spPr>
          <a:xfrm>
            <a:off x="7410450" y="4705350"/>
            <a:ext cx="1657350" cy="371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18313D"/>
                </a:solidFill>
              </a:defRPr>
            </a:pPr>
            <a:r>
              <a:rPr sz="1275" b="1">
                <a:solidFill>
                  <a:srgbClr val="18313D"/>
                </a:solidFill>
              </a:rPr>
              <a:t>Fælles drøftelse</a:t>
            </a:r>
          </a:p>
        </p:txBody>
      </p:sp>
      <p:sp>
        <p:nvSpPr>
          <p:cNvPr id="29" name="Rektangel 28">
            <a:extLst>
              <a:ext uri="{FF2B5EF4-FFF2-40B4-BE49-F238E27FC236}">
                <a16:creationId xmlns:a16="http://schemas.microsoft.com/office/drawing/2014/main" id="{D50B01B8-8A66-45D4-873C-DE6C3650458B}"/>
              </a:ext>
            </a:extLst>
          </p:cNvPr>
          <p:cNvSpPr>
            <a:spLocks noGrp="1"/>
          </p:cNvSpPr>
          <p:nvPr/>
        </p:nvSpPr>
        <p:spPr>
          <a:xfrm>
            <a:off x="7410450" y="5076825"/>
            <a:ext cx="16573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38" b="0">
                <a:solidFill>
                  <a:srgbClr val="5C6970"/>
                </a:solidFill>
              </a:defRPr>
            </a:pPr>
            <a:r>
              <a:rPr sz="938" b="0">
                <a:solidFill>
                  <a:srgbClr val="5C6970"/>
                </a:solidFill>
              </a:rPr>
              <a:t>Referencegruppen og landsbestyrelsen udpeger emner til genbesøg.</a:t>
            </a:r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id="{8768DDF2-9B56-4633-8C04-15CEA019B2B6}"/>
              </a:ext>
            </a:extLst>
          </p:cNvPr>
          <p:cNvSpPr>
            <a:spLocks noGrp="1"/>
          </p:cNvSpPr>
          <p:nvPr/>
        </p:nvSpPr>
        <p:spPr>
          <a:xfrm>
            <a:off x="10506075" y="3552825"/>
            <a:ext cx="38100" cy="352425"/>
          </a:xfrm>
          <a:prstGeom prst="rect">
            <a:avLst/>
          </a:prstGeom>
          <a:solidFill>
            <a:srgbClr val="A4B2BA"/>
          </a:solidFill>
          <a:ln w="0">
            <a:solidFill>
              <a:srgbClr val="A4B2B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31" name="Rektangel: afrundede hjørner 30">
            <a:extLst>
              <a:ext uri="{FF2B5EF4-FFF2-40B4-BE49-F238E27FC236}">
                <a16:creationId xmlns:a16="http://schemas.microsoft.com/office/drawing/2014/main" id="{24623DD2-9590-4860-84F4-FD97540A2457}"/>
              </a:ext>
            </a:extLst>
          </p:cNvPr>
          <p:cNvSpPr>
            <a:spLocks noGrp="1"/>
          </p:cNvSpPr>
          <p:nvPr/>
        </p:nvSpPr>
        <p:spPr>
          <a:xfrm>
            <a:off x="9563100" y="2266950"/>
            <a:ext cx="1924050" cy="1285875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9525">
            <a:solidFill>
              <a:srgbClr val="E8ECEE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F6A30962-E1EB-4E62-B8EB-86A429CFD5F2}"/>
              </a:ext>
            </a:extLst>
          </p:cNvPr>
          <p:cNvSpPr>
            <a:spLocks noGrp="1"/>
          </p:cNvSpPr>
          <p:nvPr/>
        </p:nvSpPr>
        <p:spPr>
          <a:xfrm>
            <a:off x="10410825" y="3790950"/>
            <a:ext cx="228600" cy="228600"/>
          </a:xfrm>
          <a:prstGeom prst="ellipse">
            <a:avLst/>
          </a:prstGeom>
          <a:solidFill>
            <a:srgbClr val="D71920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6A2E811A-0460-4408-9628-FCA4A9A3141F}"/>
              </a:ext>
            </a:extLst>
          </p:cNvPr>
          <p:cNvSpPr>
            <a:spLocks noGrp="1"/>
          </p:cNvSpPr>
          <p:nvPr/>
        </p:nvSpPr>
        <p:spPr>
          <a:xfrm>
            <a:off x="9696450" y="2362200"/>
            <a:ext cx="16573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D71920"/>
                </a:solidFill>
              </a:defRPr>
            </a:pPr>
            <a:r>
              <a:rPr sz="1050" b="1">
                <a:solidFill>
                  <a:srgbClr val="D71920"/>
                </a:solidFill>
              </a:rPr>
              <a:t>23.–24. NOV.</a:t>
            </a:r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72A4549D-1339-4541-8746-3917CCE203DB}"/>
              </a:ext>
            </a:extLst>
          </p:cNvPr>
          <p:cNvSpPr>
            <a:spLocks noGrp="1"/>
          </p:cNvSpPr>
          <p:nvPr/>
        </p:nvSpPr>
        <p:spPr>
          <a:xfrm>
            <a:off x="9696450" y="2628900"/>
            <a:ext cx="1657350" cy="371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18313D"/>
                </a:solidFill>
              </a:defRPr>
            </a:pPr>
            <a:r>
              <a:rPr sz="1275" b="1">
                <a:solidFill>
                  <a:srgbClr val="18313D"/>
                </a:solidFill>
              </a:rPr>
              <a:t>Temperaturmåling</a:t>
            </a:r>
          </a:p>
        </p:txBody>
      </p:sp>
      <p:sp>
        <p:nvSpPr>
          <p:cNvPr id="35" name="Rektangel 34">
            <a:extLst>
              <a:ext uri="{FF2B5EF4-FFF2-40B4-BE49-F238E27FC236}">
                <a16:creationId xmlns:a16="http://schemas.microsoft.com/office/drawing/2014/main" id="{79CA8649-3380-431C-8756-1E2B8C69C14B}"/>
              </a:ext>
            </a:extLst>
          </p:cNvPr>
          <p:cNvSpPr>
            <a:spLocks noGrp="1"/>
          </p:cNvSpPr>
          <p:nvPr/>
        </p:nvSpPr>
        <p:spPr>
          <a:xfrm>
            <a:off x="9696450" y="3000375"/>
            <a:ext cx="16573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38" b="0">
                <a:solidFill>
                  <a:srgbClr val="5C6970"/>
                </a:solidFill>
              </a:defRPr>
            </a:pPr>
            <a:r>
              <a:rPr sz="938" b="0">
                <a:solidFill>
                  <a:srgbClr val="5C6970"/>
                </a:solidFill>
              </a:rPr>
              <a:t>Delegeretmødet prøver retningen af på baggrund af de samlede input.</a:t>
            </a:r>
          </a:p>
        </p:txBody>
      </p:sp>
      <p:sp>
        <p:nvSpPr>
          <p:cNvPr id="36" name="Rektangel 35">
            <a:extLst>
              <a:ext uri="{FF2B5EF4-FFF2-40B4-BE49-F238E27FC236}">
                <a16:creationId xmlns:a16="http://schemas.microsoft.com/office/drawing/2014/main" id="{FB644ACB-F399-4ADD-B68C-AD4730840A43}"/>
              </a:ext>
            </a:extLst>
          </p:cNvPr>
          <p:cNvSpPr>
            <a:spLocks noGrp="1"/>
          </p:cNvSpPr>
          <p:nvPr/>
        </p:nvSpPr>
        <p:spPr>
          <a:xfrm>
            <a:off x="0" y="6534150"/>
            <a:ext cx="12192000" cy="323850"/>
          </a:xfrm>
          <a:prstGeom prst="rect">
            <a:avLst/>
          </a:prstGeom>
          <a:solidFill>
            <a:srgbClr val="18313D"/>
          </a:solidFill>
          <a:ln w="0">
            <a:solidFill>
              <a:srgbClr val="18313D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37" name="Rektangel 36">
            <a:extLst>
              <a:ext uri="{FF2B5EF4-FFF2-40B4-BE49-F238E27FC236}">
                <a16:creationId xmlns:a16="http://schemas.microsoft.com/office/drawing/2014/main" id="{3DBA5C04-8D78-4E77-8057-F2CDE1F3D9EC}"/>
              </a:ext>
            </a:extLst>
          </p:cNvPr>
          <p:cNvSpPr>
            <a:spLocks noGrp="1"/>
          </p:cNvSpPr>
          <p:nvPr/>
        </p:nvSpPr>
        <p:spPr>
          <a:xfrm>
            <a:off x="361950" y="6581775"/>
            <a:ext cx="171450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Strategiproces</a:t>
            </a:r>
          </a:p>
        </p:txBody>
      </p:sp>
      <p:sp>
        <p:nvSpPr>
          <p:cNvPr id="38" name="Rektangel 37">
            <a:extLst>
              <a:ext uri="{FF2B5EF4-FFF2-40B4-BE49-F238E27FC236}">
                <a16:creationId xmlns:a16="http://schemas.microsoft.com/office/drawing/2014/main" id="{F5FF1F1A-E82A-4DD7-9D50-AA01024F1455}"/>
              </a:ext>
            </a:extLst>
          </p:cNvPr>
          <p:cNvSpPr>
            <a:spLocks noGrp="1"/>
          </p:cNvSpPr>
          <p:nvPr/>
        </p:nvSpPr>
        <p:spPr>
          <a:xfrm>
            <a:off x="11525250" y="6581775"/>
            <a:ext cx="28575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04567340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ktangel 33">
            <a:extLst>
              <a:ext uri="{FF2B5EF4-FFF2-40B4-BE49-F238E27FC236}">
                <a16:creationId xmlns:a16="http://schemas.microsoft.com/office/drawing/2014/main" id="{79B1CA6A-9B92-437F-B24D-B599627F809A}"/>
              </a:ext>
            </a:extLst>
          </p:cNvPr>
          <p:cNvSpPr>
            <a:spLocks noGrp="1"/>
          </p:cNvSpPr>
          <p:nvPr/>
        </p:nvSpPr>
        <p:spPr>
          <a:xfrm>
            <a:off x="666750" y="400050"/>
            <a:ext cx="533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5C6970"/>
                </a:solidFill>
              </a:defRPr>
            </a:pPr>
            <a:r>
              <a:rPr sz="975" b="1">
                <a:solidFill>
                  <a:srgbClr val="5C6970"/>
                </a:solidFill>
              </a:rPr>
              <a:t>ÆLDRE SAGEN  ·  STRATEGI 2028–2032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550177CA-6BA3-4417-9D50-25AEBD660871}"/>
              </a:ext>
            </a:extLst>
          </p:cNvPr>
          <p:cNvSpPr>
            <a:spLocks noGrp="1"/>
          </p:cNvSpPr>
          <p:nvPr/>
        </p:nvSpPr>
        <p:spPr>
          <a:xfrm>
            <a:off x="666750" y="866775"/>
            <a:ext cx="2571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D71920"/>
                </a:solidFill>
              </a:defRPr>
            </a:pPr>
            <a:r>
              <a:rPr sz="1050" b="1">
                <a:solidFill>
                  <a:srgbClr val="D71920"/>
                </a:solidFill>
              </a:rPr>
              <a:t>FASE 2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650974BC-AA12-4923-BC18-AF103CB2194A}"/>
              </a:ext>
            </a:extLst>
          </p:cNvPr>
          <p:cNvSpPr>
            <a:spLocks noGrp="1"/>
          </p:cNvSpPr>
          <p:nvPr/>
        </p:nvSpPr>
        <p:spPr>
          <a:xfrm>
            <a:off x="666750" y="1133475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75" b="1">
                <a:solidFill>
                  <a:srgbClr val="18313D"/>
                </a:solidFill>
              </a:defRPr>
            </a:pPr>
            <a:r>
              <a:rPr sz="2775" b="1">
                <a:solidFill>
                  <a:srgbClr val="18313D"/>
                </a:solidFill>
              </a:rPr>
              <a:t>Resultaterne omsættes til strategisk dialog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E274F6AA-BE35-49FA-8AAB-1ADECD890CD0}"/>
              </a:ext>
            </a:extLst>
          </p:cNvPr>
          <p:cNvSpPr>
            <a:spLocks noGrp="1"/>
          </p:cNvSpPr>
          <p:nvPr/>
        </p:nvSpPr>
        <p:spPr>
          <a:xfrm>
            <a:off x="666750" y="1695450"/>
            <a:ext cx="10287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C6970"/>
                </a:solidFill>
              </a:defRPr>
            </a:pPr>
            <a:r>
              <a:rPr sz="1350" b="0">
                <a:solidFill>
                  <a:srgbClr val="5C6970"/>
                </a:solidFill>
              </a:rPr>
              <a:t>Januar–februar 2027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FB6DCDD0-B5B3-404A-BF2C-0E2D6DE5A42F}"/>
              </a:ext>
            </a:extLst>
          </p:cNvPr>
          <p:cNvSpPr>
            <a:spLocks noGrp="1"/>
          </p:cNvSpPr>
          <p:nvPr/>
        </p:nvSpPr>
        <p:spPr>
          <a:xfrm>
            <a:off x="1381125" y="3390900"/>
            <a:ext cx="9429750" cy="95250"/>
          </a:xfrm>
          <a:prstGeom prst="rect">
            <a:avLst/>
          </a:prstGeom>
          <a:solidFill>
            <a:srgbClr val="18313D"/>
          </a:solidFill>
          <a:ln w="0">
            <a:solidFill>
              <a:srgbClr val="18313D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726A0FCF-BFB2-4496-9DD4-CB5F8F94374D}"/>
              </a:ext>
            </a:extLst>
          </p:cNvPr>
          <p:cNvSpPr>
            <a:spLocks noGrp="1"/>
          </p:cNvSpPr>
          <p:nvPr/>
        </p:nvSpPr>
        <p:spPr>
          <a:xfrm>
            <a:off x="1933575" y="3438525"/>
            <a:ext cx="38100" cy="561975"/>
          </a:xfrm>
          <a:prstGeom prst="rect">
            <a:avLst/>
          </a:prstGeom>
          <a:solidFill>
            <a:srgbClr val="A4B2BA"/>
          </a:solidFill>
          <a:ln w="0">
            <a:solidFill>
              <a:srgbClr val="A4B2B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2A97AF59-BD0C-43A0-BA70-BEF86DDABD88}"/>
              </a:ext>
            </a:extLst>
          </p:cNvPr>
          <p:cNvSpPr>
            <a:spLocks noGrp="1"/>
          </p:cNvSpPr>
          <p:nvPr/>
        </p:nvSpPr>
        <p:spPr>
          <a:xfrm>
            <a:off x="1819275" y="3324225"/>
            <a:ext cx="266700" cy="266700"/>
          </a:xfrm>
          <a:prstGeom prst="ellipse">
            <a:avLst/>
          </a:prstGeom>
          <a:solidFill>
            <a:srgbClr val="D71920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8" name="Rektangel: afrundede hjørner 7">
            <a:extLst>
              <a:ext uri="{FF2B5EF4-FFF2-40B4-BE49-F238E27FC236}">
                <a16:creationId xmlns:a16="http://schemas.microsoft.com/office/drawing/2014/main" id="{09383BBF-0449-4FE8-8C6C-5B2F1EE59686}"/>
              </a:ext>
            </a:extLst>
          </p:cNvPr>
          <p:cNvSpPr>
            <a:spLocks noGrp="1"/>
          </p:cNvSpPr>
          <p:nvPr/>
        </p:nvSpPr>
        <p:spPr>
          <a:xfrm>
            <a:off x="885825" y="4000500"/>
            <a:ext cx="2133600" cy="1381125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9525">
            <a:solidFill>
              <a:srgbClr val="E8ECEE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76281AB9-40CE-4F34-AA93-E8EE9FFFBA98}"/>
              </a:ext>
            </a:extLst>
          </p:cNvPr>
          <p:cNvSpPr>
            <a:spLocks noGrp="1"/>
          </p:cNvSpPr>
          <p:nvPr/>
        </p:nvSpPr>
        <p:spPr>
          <a:xfrm>
            <a:off x="1038225" y="4114800"/>
            <a:ext cx="18288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125" b="1">
                <a:solidFill>
                  <a:srgbClr val="D71920"/>
                </a:solidFill>
              </a:defRPr>
            </a:pPr>
            <a:r>
              <a:rPr sz="1125" b="1">
                <a:solidFill>
                  <a:srgbClr val="D71920"/>
                </a:solidFill>
              </a:rPr>
              <a:t>26.–27. JAN.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8C2136E-2BC7-4DA2-A515-E944BB971E21}"/>
              </a:ext>
            </a:extLst>
          </p:cNvPr>
          <p:cNvSpPr>
            <a:spLocks noGrp="1"/>
          </p:cNvSpPr>
          <p:nvPr/>
        </p:nvSpPr>
        <p:spPr>
          <a:xfrm>
            <a:off x="1038225" y="4400550"/>
            <a:ext cx="18288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18313D"/>
                </a:solidFill>
              </a:defRPr>
            </a:pPr>
            <a:r>
              <a:rPr sz="1500" b="1">
                <a:solidFill>
                  <a:srgbClr val="18313D"/>
                </a:solidFill>
              </a:rPr>
              <a:t>Resultatet drøftes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B461D938-B8CC-48B3-AB43-09DCAA2F7CA5}"/>
              </a:ext>
            </a:extLst>
          </p:cNvPr>
          <p:cNvSpPr>
            <a:spLocks noGrp="1"/>
          </p:cNvSpPr>
          <p:nvPr/>
        </p:nvSpPr>
        <p:spPr>
          <a:xfrm>
            <a:off x="1038225" y="4762500"/>
            <a:ext cx="18288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38" b="0">
                <a:solidFill>
                  <a:srgbClr val="5C6970"/>
                </a:solidFill>
              </a:defRPr>
            </a:pPr>
            <a:r>
              <a:rPr sz="938" b="0">
                <a:solidFill>
                  <a:srgbClr val="5C6970"/>
                </a:solidFill>
              </a:rPr>
              <a:t>Landsbestyrelsen og referencegruppen følger op på temperaturmålingen.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7B7CF565-C7BF-438E-8847-DE2515A58EA3}"/>
              </a:ext>
            </a:extLst>
          </p:cNvPr>
          <p:cNvSpPr>
            <a:spLocks noGrp="1"/>
          </p:cNvSpPr>
          <p:nvPr/>
        </p:nvSpPr>
        <p:spPr>
          <a:xfrm>
            <a:off x="4838700" y="3143250"/>
            <a:ext cx="38100" cy="295275"/>
          </a:xfrm>
          <a:prstGeom prst="rect">
            <a:avLst/>
          </a:prstGeom>
          <a:solidFill>
            <a:srgbClr val="A4B2BA"/>
          </a:solidFill>
          <a:ln w="0">
            <a:solidFill>
              <a:srgbClr val="A4B2B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0307722C-7919-477E-99C9-BC98FF10551D}"/>
              </a:ext>
            </a:extLst>
          </p:cNvPr>
          <p:cNvSpPr>
            <a:spLocks noGrp="1"/>
          </p:cNvSpPr>
          <p:nvPr/>
        </p:nvSpPr>
        <p:spPr>
          <a:xfrm>
            <a:off x="4724400" y="3324225"/>
            <a:ext cx="266700" cy="266700"/>
          </a:xfrm>
          <a:prstGeom prst="ellipse">
            <a:avLst/>
          </a:prstGeom>
          <a:solidFill>
            <a:srgbClr val="18313D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4" name="Rektangel: afrundede hjørner 13">
            <a:extLst>
              <a:ext uri="{FF2B5EF4-FFF2-40B4-BE49-F238E27FC236}">
                <a16:creationId xmlns:a16="http://schemas.microsoft.com/office/drawing/2014/main" id="{CD77E8D0-CEEB-4058-9453-658D9DFF2FA0}"/>
              </a:ext>
            </a:extLst>
          </p:cNvPr>
          <p:cNvSpPr>
            <a:spLocks noGrp="1"/>
          </p:cNvSpPr>
          <p:nvPr/>
        </p:nvSpPr>
        <p:spPr>
          <a:xfrm>
            <a:off x="3790950" y="2381250"/>
            <a:ext cx="2133600" cy="1381125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9525">
            <a:solidFill>
              <a:srgbClr val="E8ECEE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CEC34B93-4814-447E-A0F6-2433C660DB7C}"/>
              </a:ext>
            </a:extLst>
          </p:cNvPr>
          <p:cNvSpPr>
            <a:spLocks noGrp="1"/>
          </p:cNvSpPr>
          <p:nvPr/>
        </p:nvSpPr>
        <p:spPr>
          <a:xfrm>
            <a:off x="3943350" y="2495550"/>
            <a:ext cx="18288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125" b="1">
                <a:solidFill>
                  <a:srgbClr val="18313D"/>
                </a:solidFill>
              </a:defRPr>
            </a:pPr>
            <a:r>
              <a:rPr sz="1125" b="1">
                <a:solidFill>
                  <a:srgbClr val="18313D"/>
                </a:solidFill>
              </a:rPr>
              <a:t>24. FEB.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F3A02E9D-3A04-4DEB-AE73-DE24477DC2EE}"/>
              </a:ext>
            </a:extLst>
          </p:cNvPr>
          <p:cNvSpPr>
            <a:spLocks noGrp="1"/>
          </p:cNvSpPr>
          <p:nvPr/>
        </p:nvSpPr>
        <p:spPr>
          <a:xfrm>
            <a:off x="3943350" y="2781300"/>
            <a:ext cx="18288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18313D"/>
                </a:solidFill>
              </a:defRPr>
            </a:pPr>
            <a:r>
              <a:rPr sz="1500" b="1">
                <a:solidFill>
                  <a:srgbClr val="18313D"/>
                </a:solidFill>
              </a:rPr>
              <a:t>Aalborg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D538BF17-40B6-4255-BDE8-4A7392B44821}"/>
              </a:ext>
            </a:extLst>
          </p:cNvPr>
          <p:cNvSpPr>
            <a:spLocks noGrp="1"/>
          </p:cNvSpPr>
          <p:nvPr/>
        </p:nvSpPr>
        <p:spPr>
          <a:xfrm>
            <a:off x="3943350" y="3143250"/>
            <a:ext cx="18288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38" b="0">
                <a:solidFill>
                  <a:srgbClr val="5C6970"/>
                </a:solidFill>
              </a:defRPr>
            </a:pPr>
            <a:r>
              <a:rPr sz="938" b="0">
                <a:solidFill>
                  <a:srgbClr val="5C6970"/>
                </a:solidFill>
              </a:rPr>
              <a:t>Formandsmøde om input, temperaturmåling og relevante fakta.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D0479FFF-4675-469E-8037-B0BA423F6D8C}"/>
              </a:ext>
            </a:extLst>
          </p:cNvPr>
          <p:cNvSpPr>
            <a:spLocks noGrp="1"/>
          </p:cNvSpPr>
          <p:nvPr/>
        </p:nvSpPr>
        <p:spPr>
          <a:xfrm>
            <a:off x="7696200" y="3143250"/>
            <a:ext cx="38100" cy="295275"/>
          </a:xfrm>
          <a:prstGeom prst="rect">
            <a:avLst/>
          </a:prstGeom>
          <a:solidFill>
            <a:srgbClr val="A4B2BA"/>
          </a:solidFill>
          <a:ln w="0">
            <a:solidFill>
              <a:srgbClr val="A4B2B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6C1C06F0-2FB0-4914-810B-6A849D6B7F16}"/>
              </a:ext>
            </a:extLst>
          </p:cNvPr>
          <p:cNvSpPr>
            <a:spLocks noGrp="1"/>
          </p:cNvSpPr>
          <p:nvPr/>
        </p:nvSpPr>
        <p:spPr>
          <a:xfrm>
            <a:off x="7581900" y="3324225"/>
            <a:ext cx="266700" cy="266700"/>
          </a:xfrm>
          <a:prstGeom prst="ellipse">
            <a:avLst/>
          </a:prstGeom>
          <a:solidFill>
            <a:srgbClr val="18313D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0" name="Rektangel: afrundede hjørner 19">
            <a:extLst>
              <a:ext uri="{FF2B5EF4-FFF2-40B4-BE49-F238E27FC236}">
                <a16:creationId xmlns:a16="http://schemas.microsoft.com/office/drawing/2014/main" id="{173EAF24-2016-4E27-AADC-C48C5DEA751B}"/>
              </a:ext>
            </a:extLst>
          </p:cNvPr>
          <p:cNvSpPr>
            <a:spLocks noGrp="1"/>
          </p:cNvSpPr>
          <p:nvPr/>
        </p:nvSpPr>
        <p:spPr>
          <a:xfrm>
            <a:off x="6648450" y="2381250"/>
            <a:ext cx="2133600" cy="1381125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9525">
            <a:solidFill>
              <a:srgbClr val="E8ECEE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C4699650-A6CD-4CC9-AD39-FFC8554381B5}"/>
              </a:ext>
            </a:extLst>
          </p:cNvPr>
          <p:cNvSpPr>
            <a:spLocks noGrp="1"/>
          </p:cNvSpPr>
          <p:nvPr/>
        </p:nvSpPr>
        <p:spPr>
          <a:xfrm>
            <a:off x="6800850" y="2495550"/>
            <a:ext cx="18288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125" b="1">
                <a:solidFill>
                  <a:srgbClr val="18313D"/>
                </a:solidFill>
              </a:defRPr>
            </a:pPr>
            <a:r>
              <a:rPr sz="1125" b="1">
                <a:solidFill>
                  <a:srgbClr val="18313D"/>
                </a:solidFill>
              </a:rPr>
              <a:t>25. FEB.</a:t>
            </a: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A1BADEA7-E97E-4D1D-BF52-DB52C52E459D}"/>
              </a:ext>
            </a:extLst>
          </p:cNvPr>
          <p:cNvSpPr>
            <a:spLocks noGrp="1"/>
          </p:cNvSpPr>
          <p:nvPr/>
        </p:nvSpPr>
        <p:spPr>
          <a:xfrm>
            <a:off x="6800850" y="2781300"/>
            <a:ext cx="18288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18313D"/>
                </a:solidFill>
              </a:defRPr>
            </a:pPr>
            <a:r>
              <a:rPr sz="1500" b="1">
                <a:solidFill>
                  <a:srgbClr val="18313D"/>
                </a:solidFill>
              </a:rPr>
              <a:t>Middelfart</a:t>
            </a:r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753D53E0-86A4-461B-B78A-029BC545DEA1}"/>
              </a:ext>
            </a:extLst>
          </p:cNvPr>
          <p:cNvSpPr>
            <a:spLocks noGrp="1"/>
          </p:cNvSpPr>
          <p:nvPr/>
        </p:nvSpPr>
        <p:spPr>
          <a:xfrm>
            <a:off x="6800850" y="3143250"/>
            <a:ext cx="18288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38" b="0">
                <a:solidFill>
                  <a:srgbClr val="5C6970"/>
                </a:solidFill>
              </a:defRPr>
            </a:pPr>
            <a:r>
              <a:rPr sz="938" b="0">
                <a:solidFill>
                  <a:srgbClr val="5C6970"/>
                </a:solidFill>
              </a:rPr>
              <a:t>Formandsmøde om input, temperaturmåling og relevante fakta.</a:t>
            </a: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A1ECC0A2-1A85-40CB-BCDE-0FE6DF13533F}"/>
              </a:ext>
            </a:extLst>
          </p:cNvPr>
          <p:cNvSpPr>
            <a:spLocks noGrp="1"/>
          </p:cNvSpPr>
          <p:nvPr/>
        </p:nvSpPr>
        <p:spPr>
          <a:xfrm>
            <a:off x="10267950" y="3143250"/>
            <a:ext cx="38100" cy="295275"/>
          </a:xfrm>
          <a:prstGeom prst="rect">
            <a:avLst/>
          </a:prstGeom>
          <a:solidFill>
            <a:srgbClr val="A4B2BA"/>
          </a:solidFill>
          <a:ln w="0">
            <a:solidFill>
              <a:srgbClr val="A4B2B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36EB0484-A432-4C1E-9582-D1C5618A7F73}"/>
              </a:ext>
            </a:extLst>
          </p:cNvPr>
          <p:cNvSpPr>
            <a:spLocks noGrp="1"/>
          </p:cNvSpPr>
          <p:nvPr/>
        </p:nvSpPr>
        <p:spPr>
          <a:xfrm>
            <a:off x="10153650" y="3324225"/>
            <a:ext cx="266700" cy="266700"/>
          </a:xfrm>
          <a:prstGeom prst="ellipse">
            <a:avLst/>
          </a:prstGeom>
          <a:solidFill>
            <a:srgbClr val="18313D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6" name="Rektangel: afrundede hjørner 25">
            <a:extLst>
              <a:ext uri="{FF2B5EF4-FFF2-40B4-BE49-F238E27FC236}">
                <a16:creationId xmlns:a16="http://schemas.microsoft.com/office/drawing/2014/main" id="{77CD43D1-9610-406E-B883-51BAF9A7B83B}"/>
              </a:ext>
            </a:extLst>
          </p:cNvPr>
          <p:cNvSpPr>
            <a:spLocks noGrp="1"/>
          </p:cNvSpPr>
          <p:nvPr/>
        </p:nvSpPr>
        <p:spPr>
          <a:xfrm>
            <a:off x="9220200" y="2381250"/>
            <a:ext cx="2133600" cy="1381125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9525">
            <a:solidFill>
              <a:srgbClr val="E8ECEE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7" name="Rektangel 26">
            <a:extLst>
              <a:ext uri="{FF2B5EF4-FFF2-40B4-BE49-F238E27FC236}">
                <a16:creationId xmlns:a16="http://schemas.microsoft.com/office/drawing/2014/main" id="{59B8F509-F10F-4ABC-BE4C-1E728F18F606}"/>
              </a:ext>
            </a:extLst>
          </p:cNvPr>
          <p:cNvSpPr>
            <a:spLocks noGrp="1"/>
          </p:cNvSpPr>
          <p:nvPr/>
        </p:nvSpPr>
        <p:spPr>
          <a:xfrm>
            <a:off x="9372600" y="2495550"/>
            <a:ext cx="18288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125" b="1">
                <a:solidFill>
                  <a:srgbClr val="18313D"/>
                </a:solidFill>
              </a:defRPr>
            </a:pPr>
            <a:r>
              <a:rPr sz="1125" b="1">
                <a:solidFill>
                  <a:srgbClr val="18313D"/>
                </a:solidFill>
              </a:rPr>
              <a:t>26. FEB.</a:t>
            </a:r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A8994BF3-2E29-4657-A2A0-C0255906A5DE}"/>
              </a:ext>
            </a:extLst>
          </p:cNvPr>
          <p:cNvSpPr>
            <a:spLocks noGrp="1"/>
          </p:cNvSpPr>
          <p:nvPr/>
        </p:nvSpPr>
        <p:spPr>
          <a:xfrm>
            <a:off x="9372600" y="2781300"/>
            <a:ext cx="18288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18313D"/>
                </a:solidFill>
              </a:defRPr>
            </a:pPr>
            <a:r>
              <a:rPr sz="1500" b="1">
                <a:solidFill>
                  <a:srgbClr val="18313D"/>
                </a:solidFill>
              </a:rPr>
              <a:t>Campus</a:t>
            </a:r>
          </a:p>
        </p:txBody>
      </p:sp>
      <p:sp>
        <p:nvSpPr>
          <p:cNvPr id="29" name="Rektangel 28">
            <a:extLst>
              <a:ext uri="{FF2B5EF4-FFF2-40B4-BE49-F238E27FC236}">
                <a16:creationId xmlns:a16="http://schemas.microsoft.com/office/drawing/2014/main" id="{B89F9A6F-5348-4477-9970-580D92C6D18F}"/>
              </a:ext>
            </a:extLst>
          </p:cNvPr>
          <p:cNvSpPr>
            <a:spLocks noGrp="1"/>
          </p:cNvSpPr>
          <p:nvPr/>
        </p:nvSpPr>
        <p:spPr>
          <a:xfrm>
            <a:off x="9372600" y="3143250"/>
            <a:ext cx="18288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38" b="0">
                <a:solidFill>
                  <a:srgbClr val="5C6970"/>
                </a:solidFill>
              </a:defRPr>
            </a:pPr>
            <a:r>
              <a:rPr sz="938" b="0">
                <a:solidFill>
                  <a:srgbClr val="5C6970"/>
                </a:solidFill>
              </a:rPr>
              <a:t>Formandsmøde om input, temperaturmåling og relevante fakta.</a:t>
            </a:r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id="{06291724-BD0D-4C8F-B712-A538BE56CC5C}"/>
              </a:ext>
            </a:extLst>
          </p:cNvPr>
          <p:cNvSpPr>
            <a:spLocks noGrp="1"/>
          </p:cNvSpPr>
          <p:nvPr/>
        </p:nvSpPr>
        <p:spPr>
          <a:xfrm>
            <a:off x="5000625" y="2076450"/>
            <a:ext cx="6191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050" b="1">
                <a:solidFill>
                  <a:srgbClr val="D71920"/>
                </a:solidFill>
              </a:defRPr>
            </a:pPr>
            <a:r>
              <a:rPr sz="1050" b="1">
                <a:solidFill>
                  <a:srgbClr val="D71920"/>
                </a:solidFill>
              </a:rPr>
              <a:t>Tre regionale formandsmøder</a:t>
            </a:r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DA629AEA-F52B-40F1-996C-0CB8C29556F8}"/>
              </a:ext>
            </a:extLst>
          </p:cNvPr>
          <p:cNvSpPr>
            <a:spLocks noGrp="1"/>
          </p:cNvSpPr>
          <p:nvPr/>
        </p:nvSpPr>
        <p:spPr>
          <a:xfrm>
            <a:off x="0" y="6534150"/>
            <a:ext cx="12192000" cy="323850"/>
          </a:xfrm>
          <a:prstGeom prst="rect">
            <a:avLst/>
          </a:prstGeom>
          <a:solidFill>
            <a:srgbClr val="18313D"/>
          </a:solidFill>
          <a:ln w="0">
            <a:solidFill>
              <a:srgbClr val="18313D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EE20D13D-B79E-4171-84CA-E549D3DB04B3}"/>
              </a:ext>
            </a:extLst>
          </p:cNvPr>
          <p:cNvSpPr>
            <a:spLocks noGrp="1"/>
          </p:cNvSpPr>
          <p:nvPr/>
        </p:nvSpPr>
        <p:spPr>
          <a:xfrm>
            <a:off x="361950" y="6581775"/>
            <a:ext cx="171450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Strategiproces</a:t>
            </a:r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270B29C1-3F29-4D41-A8AE-6AB9BB552C4C}"/>
              </a:ext>
            </a:extLst>
          </p:cNvPr>
          <p:cNvSpPr>
            <a:spLocks noGrp="1"/>
          </p:cNvSpPr>
          <p:nvPr/>
        </p:nvSpPr>
        <p:spPr>
          <a:xfrm>
            <a:off x="11525250" y="6581775"/>
            <a:ext cx="28575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91502352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ktangel 27">
            <a:extLst>
              <a:ext uri="{FF2B5EF4-FFF2-40B4-BE49-F238E27FC236}">
                <a16:creationId xmlns:a16="http://schemas.microsoft.com/office/drawing/2014/main" id="{83C2B9ED-3C0D-45FD-935A-F7376338567A}"/>
              </a:ext>
            </a:extLst>
          </p:cNvPr>
          <p:cNvSpPr>
            <a:spLocks noGrp="1"/>
          </p:cNvSpPr>
          <p:nvPr/>
        </p:nvSpPr>
        <p:spPr>
          <a:xfrm>
            <a:off x="666750" y="400050"/>
            <a:ext cx="533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5C6970"/>
                </a:solidFill>
              </a:defRPr>
            </a:pPr>
            <a:r>
              <a:rPr sz="975" b="1">
                <a:solidFill>
                  <a:srgbClr val="5C6970"/>
                </a:solidFill>
              </a:rPr>
              <a:t>ÆLDRE SAGEN  ·  STRATEGI 2028–2032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847D9B0-BEDB-4238-8181-FBBFAD8A9EA8}"/>
              </a:ext>
            </a:extLst>
          </p:cNvPr>
          <p:cNvSpPr>
            <a:spLocks noGrp="1"/>
          </p:cNvSpPr>
          <p:nvPr/>
        </p:nvSpPr>
        <p:spPr>
          <a:xfrm>
            <a:off x="666750" y="866775"/>
            <a:ext cx="2571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D71920"/>
                </a:solidFill>
              </a:defRPr>
            </a:pPr>
            <a:r>
              <a:rPr sz="1050" b="1">
                <a:solidFill>
                  <a:srgbClr val="D71920"/>
                </a:solidFill>
              </a:rPr>
              <a:t>FASE 3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886A263C-FE12-4B94-BA76-AFB9E1505486}"/>
              </a:ext>
            </a:extLst>
          </p:cNvPr>
          <p:cNvSpPr>
            <a:spLocks noGrp="1"/>
          </p:cNvSpPr>
          <p:nvPr/>
        </p:nvSpPr>
        <p:spPr>
          <a:xfrm>
            <a:off x="666750" y="1133475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75" b="1">
                <a:solidFill>
                  <a:srgbClr val="18313D"/>
                </a:solidFill>
              </a:defRPr>
            </a:pPr>
            <a:r>
              <a:rPr sz="2775" b="1">
                <a:solidFill>
                  <a:srgbClr val="18313D"/>
                </a:solidFill>
              </a:rPr>
              <a:t>Dialogen samles i den endelige strategi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319483CC-98EC-44E8-986E-4FCF35C01CE4}"/>
              </a:ext>
            </a:extLst>
          </p:cNvPr>
          <p:cNvSpPr>
            <a:spLocks noGrp="1"/>
          </p:cNvSpPr>
          <p:nvPr/>
        </p:nvSpPr>
        <p:spPr>
          <a:xfrm>
            <a:off x="666750" y="1695450"/>
            <a:ext cx="10287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C6970"/>
                </a:solidFill>
              </a:defRPr>
            </a:pPr>
            <a:r>
              <a:rPr sz="1350" b="0">
                <a:solidFill>
                  <a:srgbClr val="5C6970"/>
                </a:solidFill>
              </a:rPr>
              <a:t>Maj–november 2027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5F21B60F-6142-4F42-8508-73F82D3E448E}"/>
              </a:ext>
            </a:extLst>
          </p:cNvPr>
          <p:cNvSpPr>
            <a:spLocks noGrp="1"/>
          </p:cNvSpPr>
          <p:nvPr/>
        </p:nvSpPr>
        <p:spPr>
          <a:xfrm>
            <a:off x="1476375" y="3705225"/>
            <a:ext cx="9239250" cy="114300"/>
          </a:xfrm>
          <a:prstGeom prst="rect">
            <a:avLst/>
          </a:prstGeom>
          <a:solidFill>
            <a:srgbClr val="18313D"/>
          </a:solidFill>
          <a:ln w="0">
            <a:solidFill>
              <a:srgbClr val="18313D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8B666D25-746C-4449-84F7-265D37661114}"/>
              </a:ext>
            </a:extLst>
          </p:cNvPr>
          <p:cNvSpPr>
            <a:spLocks noGrp="1"/>
          </p:cNvSpPr>
          <p:nvPr/>
        </p:nvSpPr>
        <p:spPr>
          <a:xfrm>
            <a:off x="2171700" y="3600450"/>
            <a:ext cx="38100" cy="114300"/>
          </a:xfrm>
          <a:prstGeom prst="rect">
            <a:avLst/>
          </a:prstGeom>
          <a:solidFill>
            <a:srgbClr val="A4B2BA"/>
          </a:solidFill>
          <a:ln w="0">
            <a:solidFill>
              <a:srgbClr val="A4B2B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7" name="Rektangel: afrundede hjørner 6">
            <a:extLst>
              <a:ext uri="{FF2B5EF4-FFF2-40B4-BE49-F238E27FC236}">
                <a16:creationId xmlns:a16="http://schemas.microsoft.com/office/drawing/2014/main" id="{1DC69409-18D0-482B-BFCA-2834CBFBBB8F}"/>
              </a:ext>
            </a:extLst>
          </p:cNvPr>
          <p:cNvSpPr>
            <a:spLocks noGrp="1"/>
          </p:cNvSpPr>
          <p:nvPr/>
        </p:nvSpPr>
        <p:spPr>
          <a:xfrm>
            <a:off x="1071563" y="2266950"/>
            <a:ext cx="2238375" cy="133350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9525">
            <a:solidFill>
              <a:srgbClr val="E8ECEE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D28687DD-007B-4655-8772-2A335AA0E233}"/>
              </a:ext>
            </a:extLst>
          </p:cNvPr>
          <p:cNvSpPr>
            <a:spLocks noGrp="1"/>
          </p:cNvSpPr>
          <p:nvPr/>
        </p:nvSpPr>
        <p:spPr>
          <a:xfrm>
            <a:off x="2047875" y="3581400"/>
            <a:ext cx="285750" cy="285750"/>
          </a:xfrm>
          <a:prstGeom prst="ellipse">
            <a:avLst/>
          </a:prstGeom>
          <a:solidFill>
            <a:srgbClr val="18313D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A9CAB886-C5CC-4CE0-9CEB-1B5F61CF47F5}"/>
              </a:ext>
            </a:extLst>
          </p:cNvPr>
          <p:cNvSpPr>
            <a:spLocks noGrp="1"/>
          </p:cNvSpPr>
          <p:nvPr/>
        </p:nvSpPr>
        <p:spPr>
          <a:xfrm>
            <a:off x="1223963" y="2381250"/>
            <a:ext cx="193357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125" b="1">
                <a:solidFill>
                  <a:srgbClr val="18313D"/>
                </a:solidFill>
              </a:defRPr>
            </a:pPr>
            <a:r>
              <a:rPr sz="1125" b="1">
                <a:solidFill>
                  <a:srgbClr val="18313D"/>
                </a:solidFill>
              </a:rPr>
              <a:t>MAJ 2027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B5F3B79D-BF60-4E78-8778-254FFF97B394}"/>
              </a:ext>
            </a:extLst>
          </p:cNvPr>
          <p:cNvSpPr>
            <a:spLocks noGrp="1"/>
          </p:cNvSpPr>
          <p:nvPr/>
        </p:nvSpPr>
        <p:spPr>
          <a:xfrm>
            <a:off x="1223963" y="2686050"/>
            <a:ext cx="19335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18313D"/>
                </a:solidFill>
              </a:defRPr>
            </a:pPr>
            <a:r>
              <a:rPr sz="1500" b="1">
                <a:solidFill>
                  <a:srgbClr val="18313D"/>
                </a:solidFill>
              </a:rPr>
              <a:t>Dialogmøder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6C7EB7D2-B1F4-4E8D-AA5A-1F20A683DE2C}"/>
              </a:ext>
            </a:extLst>
          </p:cNvPr>
          <p:cNvSpPr>
            <a:spLocks noGrp="1"/>
          </p:cNvSpPr>
          <p:nvPr/>
        </p:nvSpPr>
        <p:spPr>
          <a:xfrm>
            <a:off x="1243013" y="3067050"/>
            <a:ext cx="189547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050" b="0">
                <a:solidFill>
                  <a:srgbClr val="5C6970"/>
                </a:solidFill>
              </a:defRPr>
            </a:pPr>
            <a:r>
              <a:rPr sz="1050" b="0">
                <a:solidFill>
                  <a:srgbClr val="5C6970"/>
                </a:solidFill>
              </a:rPr>
              <a:t>Første dialogrunde om indholdet i den kommende strategi.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DB45C9E1-EB3D-4652-844D-FBF85372539D}"/>
              </a:ext>
            </a:extLst>
          </p:cNvPr>
          <p:cNvSpPr>
            <a:spLocks noGrp="1"/>
          </p:cNvSpPr>
          <p:nvPr/>
        </p:nvSpPr>
        <p:spPr>
          <a:xfrm>
            <a:off x="6076950" y="3762375"/>
            <a:ext cx="38100" cy="495300"/>
          </a:xfrm>
          <a:prstGeom prst="rect">
            <a:avLst/>
          </a:prstGeom>
          <a:solidFill>
            <a:srgbClr val="A4B2BA"/>
          </a:solidFill>
          <a:ln w="0">
            <a:solidFill>
              <a:srgbClr val="A4B2B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3" name="Rektangel: afrundede hjørner 12">
            <a:extLst>
              <a:ext uri="{FF2B5EF4-FFF2-40B4-BE49-F238E27FC236}">
                <a16:creationId xmlns:a16="http://schemas.microsoft.com/office/drawing/2014/main" id="{18D962B3-B56A-4B70-BB85-18B770E09E05}"/>
              </a:ext>
            </a:extLst>
          </p:cNvPr>
          <p:cNvSpPr>
            <a:spLocks noGrp="1"/>
          </p:cNvSpPr>
          <p:nvPr/>
        </p:nvSpPr>
        <p:spPr>
          <a:xfrm>
            <a:off x="4976813" y="4257675"/>
            <a:ext cx="2238375" cy="133350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9525">
            <a:solidFill>
              <a:srgbClr val="E8ECEE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6C856E30-9E74-4B5A-8295-066C68FF60B0}"/>
              </a:ext>
            </a:extLst>
          </p:cNvPr>
          <p:cNvSpPr>
            <a:spLocks noGrp="1"/>
          </p:cNvSpPr>
          <p:nvPr/>
        </p:nvSpPr>
        <p:spPr>
          <a:xfrm>
            <a:off x="5953125" y="3581400"/>
            <a:ext cx="285750" cy="285750"/>
          </a:xfrm>
          <a:prstGeom prst="ellipse">
            <a:avLst/>
          </a:prstGeom>
          <a:solidFill>
            <a:srgbClr val="18313D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B6B3D249-DAF8-4D34-B744-74B09D6274B1}"/>
              </a:ext>
            </a:extLst>
          </p:cNvPr>
          <p:cNvSpPr>
            <a:spLocks noGrp="1"/>
          </p:cNvSpPr>
          <p:nvPr/>
        </p:nvSpPr>
        <p:spPr>
          <a:xfrm>
            <a:off x="5129213" y="4371975"/>
            <a:ext cx="193357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125" b="1">
                <a:solidFill>
                  <a:srgbClr val="18313D"/>
                </a:solidFill>
              </a:defRPr>
            </a:pPr>
            <a:r>
              <a:rPr sz="1125" b="1">
                <a:solidFill>
                  <a:srgbClr val="18313D"/>
                </a:solidFill>
              </a:rPr>
              <a:t>SEPT. 2027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CB2BCCA0-A1E9-4595-A319-B444D6A49E9A}"/>
              </a:ext>
            </a:extLst>
          </p:cNvPr>
          <p:cNvSpPr>
            <a:spLocks noGrp="1"/>
          </p:cNvSpPr>
          <p:nvPr/>
        </p:nvSpPr>
        <p:spPr>
          <a:xfrm>
            <a:off x="5129213" y="4676775"/>
            <a:ext cx="19335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18313D"/>
                </a:solidFill>
              </a:defRPr>
            </a:pPr>
            <a:r>
              <a:rPr sz="1500" b="1">
                <a:solidFill>
                  <a:srgbClr val="18313D"/>
                </a:solidFill>
              </a:rPr>
              <a:t>Dialogmøder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AD2016F7-5ECC-4653-BC74-FDE65252270E}"/>
              </a:ext>
            </a:extLst>
          </p:cNvPr>
          <p:cNvSpPr>
            <a:spLocks noGrp="1"/>
          </p:cNvSpPr>
          <p:nvPr/>
        </p:nvSpPr>
        <p:spPr>
          <a:xfrm>
            <a:off x="5148263" y="5057775"/>
            <a:ext cx="189547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050" b="0">
                <a:solidFill>
                  <a:srgbClr val="5C6970"/>
                </a:solidFill>
              </a:defRPr>
            </a:pPr>
            <a:r>
              <a:rPr sz="1050" b="0">
                <a:solidFill>
                  <a:srgbClr val="5C6970"/>
                </a:solidFill>
              </a:rPr>
              <a:t>Anden dialogrunde kvalificerer og samler strategiens retning.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4A703FDC-BE69-473B-8474-2386702D3F31}"/>
              </a:ext>
            </a:extLst>
          </p:cNvPr>
          <p:cNvSpPr>
            <a:spLocks noGrp="1"/>
          </p:cNvSpPr>
          <p:nvPr/>
        </p:nvSpPr>
        <p:spPr>
          <a:xfrm>
            <a:off x="9982200" y="3648075"/>
            <a:ext cx="38100" cy="66675"/>
          </a:xfrm>
          <a:prstGeom prst="rect">
            <a:avLst/>
          </a:prstGeom>
          <a:solidFill>
            <a:srgbClr val="A4B2BA"/>
          </a:solidFill>
          <a:ln w="0">
            <a:solidFill>
              <a:srgbClr val="A4B2B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9" name="Rektangel: afrundede hjørner 18">
            <a:extLst>
              <a:ext uri="{FF2B5EF4-FFF2-40B4-BE49-F238E27FC236}">
                <a16:creationId xmlns:a16="http://schemas.microsoft.com/office/drawing/2014/main" id="{CBC398CA-F203-4327-88D0-4CA924C6300A}"/>
              </a:ext>
            </a:extLst>
          </p:cNvPr>
          <p:cNvSpPr>
            <a:spLocks noGrp="1"/>
          </p:cNvSpPr>
          <p:nvPr/>
        </p:nvSpPr>
        <p:spPr>
          <a:xfrm>
            <a:off x="8763000" y="2143125"/>
            <a:ext cx="2476500" cy="1504950"/>
          </a:xfrm>
          <a:prstGeom prst="roundRect">
            <a:avLst>
              <a:gd name="adj" fmla="val 7595"/>
            </a:avLst>
          </a:prstGeom>
          <a:solidFill>
            <a:srgbClr val="FFF3F3"/>
          </a:solidFill>
          <a:ln w="9525">
            <a:solidFill>
              <a:srgbClr val="D71920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48033D57-7CB9-48A3-B651-78770BF81448}"/>
              </a:ext>
            </a:extLst>
          </p:cNvPr>
          <p:cNvSpPr>
            <a:spLocks noGrp="1"/>
          </p:cNvSpPr>
          <p:nvPr/>
        </p:nvSpPr>
        <p:spPr>
          <a:xfrm>
            <a:off x="9858375" y="3581400"/>
            <a:ext cx="285750" cy="285750"/>
          </a:xfrm>
          <a:prstGeom prst="ellipse">
            <a:avLst/>
          </a:prstGeom>
          <a:solidFill>
            <a:srgbClr val="D71920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68DF278A-F902-4A30-80C2-05DC17603DCD}"/>
              </a:ext>
            </a:extLst>
          </p:cNvPr>
          <p:cNvSpPr>
            <a:spLocks noGrp="1"/>
          </p:cNvSpPr>
          <p:nvPr/>
        </p:nvSpPr>
        <p:spPr>
          <a:xfrm>
            <a:off x="8915400" y="2257425"/>
            <a:ext cx="2171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125" b="1">
                <a:solidFill>
                  <a:srgbClr val="D71920"/>
                </a:solidFill>
              </a:defRPr>
            </a:pPr>
            <a:r>
              <a:rPr sz="1125" b="1">
                <a:solidFill>
                  <a:srgbClr val="D71920"/>
                </a:solidFill>
              </a:rPr>
              <a:t>NOV. 2027</a:t>
            </a: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2FB5F02D-E85B-49D2-9C3A-C70496FE0F74}"/>
              </a:ext>
            </a:extLst>
          </p:cNvPr>
          <p:cNvSpPr>
            <a:spLocks noGrp="1"/>
          </p:cNvSpPr>
          <p:nvPr/>
        </p:nvSpPr>
        <p:spPr>
          <a:xfrm>
            <a:off x="8915400" y="2562225"/>
            <a:ext cx="21717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18313D"/>
                </a:solidFill>
              </a:defRPr>
            </a:pPr>
            <a:r>
              <a:rPr sz="1650" b="1">
                <a:solidFill>
                  <a:srgbClr val="18313D"/>
                </a:solidFill>
              </a:rPr>
              <a:t>Delegeretmøde</a:t>
            </a:r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8845E23D-D35C-42C6-A58A-9B544D819E91}"/>
              </a:ext>
            </a:extLst>
          </p:cNvPr>
          <p:cNvSpPr>
            <a:spLocks noGrp="1"/>
          </p:cNvSpPr>
          <p:nvPr/>
        </p:nvSpPr>
        <p:spPr>
          <a:xfrm>
            <a:off x="8934450" y="2943225"/>
            <a:ext cx="21336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18313D"/>
                </a:solidFill>
              </a:defRPr>
            </a:pPr>
            <a:r>
              <a:rPr sz="1200" b="1">
                <a:solidFill>
                  <a:srgbClr val="18313D"/>
                </a:solidFill>
              </a:rPr>
              <a:t>Strategi for 2028–2032 vedtages.</a:t>
            </a: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9ECB1A4C-7EAB-4EC6-947C-A8FAEBAEF965}"/>
              </a:ext>
            </a:extLst>
          </p:cNvPr>
          <p:cNvSpPr>
            <a:spLocks noGrp="1"/>
          </p:cNvSpPr>
          <p:nvPr/>
        </p:nvSpPr>
        <p:spPr>
          <a:xfrm>
            <a:off x="8858250" y="1943100"/>
            <a:ext cx="2286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75" b="1">
                <a:solidFill>
                  <a:srgbClr val="D71920"/>
                </a:solidFill>
              </a:defRPr>
            </a:pPr>
            <a:r>
              <a:rPr sz="975" b="1">
                <a:solidFill>
                  <a:srgbClr val="D71920"/>
                </a:solidFill>
              </a:rPr>
              <a:t>VEDTAGELSE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594D0D38-5AA2-48ED-AC66-86C664D2EDAF}"/>
              </a:ext>
            </a:extLst>
          </p:cNvPr>
          <p:cNvSpPr>
            <a:spLocks noGrp="1"/>
          </p:cNvSpPr>
          <p:nvPr/>
        </p:nvSpPr>
        <p:spPr>
          <a:xfrm>
            <a:off x="0" y="6534150"/>
            <a:ext cx="12192000" cy="323850"/>
          </a:xfrm>
          <a:prstGeom prst="rect">
            <a:avLst/>
          </a:prstGeom>
          <a:solidFill>
            <a:srgbClr val="18313D"/>
          </a:solidFill>
          <a:ln w="0">
            <a:solidFill>
              <a:srgbClr val="18313D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60DA6B3B-C69C-4CEB-8164-3B4B122509C1}"/>
              </a:ext>
            </a:extLst>
          </p:cNvPr>
          <p:cNvSpPr>
            <a:spLocks noGrp="1"/>
          </p:cNvSpPr>
          <p:nvPr/>
        </p:nvSpPr>
        <p:spPr>
          <a:xfrm>
            <a:off x="361950" y="6581775"/>
            <a:ext cx="171450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Strategiproces</a:t>
            </a:r>
          </a:p>
        </p:txBody>
      </p:sp>
      <p:sp>
        <p:nvSpPr>
          <p:cNvPr id="27" name="Rektangel 26">
            <a:extLst>
              <a:ext uri="{FF2B5EF4-FFF2-40B4-BE49-F238E27FC236}">
                <a16:creationId xmlns:a16="http://schemas.microsoft.com/office/drawing/2014/main" id="{1D37D781-79D9-488F-B759-2C7B01808692}"/>
              </a:ext>
            </a:extLst>
          </p:cNvPr>
          <p:cNvSpPr>
            <a:spLocks noGrp="1"/>
          </p:cNvSpPr>
          <p:nvPr/>
        </p:nvSpPr>
        <p:spPr>
          <a:xfrm>
            <a:off x="11525250" y="6581775"/>
            <a:ext cx="28575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7394491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7142078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heme/theme1.xml><?xml version="1.0" encoding="utf-8"?>
<a:theme xmlns:a="http://schemas.openxmlformats.org/drawingml/2006/main" name="a_Ældre Sagen Powerpoint 20-03_2019">
  <a:themeElements>
    <a:clrScheme name="Ældresagen2016">
      <a:dk1>
        <a:srgbClr val="000000"/>
      </a:dk1>
      <a:lt1>
        <a:srgbClr val="FFFFFF"/>
      </a:lt1>
      <a:dk2>
        <a:srgbClr val="A91D1E"/>
      </a:dk2>
      <a:lt2>
        <a:srgbClr val="908979"/>
      </a:lt2>
      <a:accent1>
        <a:srgbClr val="C15F9C"/>
      </a:accent1>
      <a:accent2>
        <a:srgbClr val="9D1E65"/>
      </a:accent2>
      <a:accent3>
        <a:srgbClr val="6EA7AF"/>
      </a:accent3>
      <a:accent4>
        <a:srgbClr val="15494F"/>
      </a:accent4>
      <a:accent5>
        <a:srgbClr val="7281A4"/>
      </a:accent5>
      <a:accent6>
        <a:srgbClr val="111535"/>
      </a:accent6>
      <a:hlink>
        <a:srgbClr val="314C83"/>
      </a:hlink>
      <a:folHlink>
        <a:srgbClr val="5E22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solidFill>
            <a:schemeClr val="accent1">
              <a:lumMod val="50000"/>
            </a:schemeClr>
          </a:solidFill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fromWordArt="0" anchor="ctr" anchorCtr="0" forceAA="0" compatLnSpc="1">
        <a:prstTxWarp prst="textNoShape">
          <a:avLst/>
        </a:prstTxWarp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700" b="0" i="0" u="none" strike="noStrike" cap="none" spc="0" normalizeH="0" baseline="0" dirty="0" err="1" smtClean="0">
            <a:solidFill>
              <a:srgbClr val="FFFFFF"/>
            </a:solidFill>
            <a:uFillTx/>
            <a:ea typeface="Palatino"/>
            <a:cs typeface="Palatino"/>
            <a:sym typeface="Palatino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 dirty="0" err="1" smtClean="0">
            <a:ln>
              <a:noFill/>
            </a:ln>
            <a:solidFill>
              <a:srgbClr val="414141"/>
            </a:solidFill>
            <a:effectLst/>
            <a:uFillTx/>
            <a:latin typeface="+mn-lt"/>
            <a:ea typeface="Palatino"/>
            <a:cs typeface="Palatino"/>
            <a:sym typeface="Palatino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Ældre Sagen 2016-16_9.potx" id="{FA62C7F8-41E3-4CF3-B1AF-0560228E0AF8}" vid="{84D6CD33-1C15-46A3-8315-F2B29DD7BD60}"/>
    </a:ext>
  </a:extLst>
</a:theme>
</file>

<file path=ppt/theme/theme2.xml><?xml version="1.0" encoding="utf-8"?>
<a:theme xmlns:a="http://schemas.openxmlformats.org/drawingml/2006/main" name="Office-tema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38C596A3F90CA46B6798444F0AA5F9B" ma:contentTypeVersion="22" ma:contentTypeDescription="Create a new document." ma:contentTypeScope="" ma:versionID="a6f770b8292b40e5026912cd4e300050">
  <xsd:schema xmlns:xsd="http://www.w3.org/2001/XMLSchema" xmlns:xs="http://www.w3.org/2001/XMLSchema" xmlns:p="http://schemas.microsoft.com/office/2006/metadata/properties" xmlns:ns2="7f93eb03-c48b-4e98-b996-f825cae73423" xmlns:ns3="8ea558ba-b155-40f5-aeff-ac07dabcbd08" targetNamespace="http://schemas.microsoft.com/office/2006/metadata/properties" ma:root="true" ma:fieldsID="2469cb546ae6aa87d2f6759c87195366" ns2:_="" ns3:_="">
    <xsd:import namespace="7f93eb03-c48b-4e98-b996-f825cae73423"/>
    <xsd:import namespace="8ea558ba-b155-40f5-aeff-ac07dabcbd08"/>
    <xsd:element name="properties">
      <xsd:complexType>
        <xsd:sequence>
          <xsd:element name="documentManagement">
            <xsd:complexType>
              <xsd:all>
                <xsd:element ref="ns2:Statusp_x00e5_opgave"/>
                <xsd:element ref="ns2:Printet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Afsend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93eb03-c48b-4e98-b996-f825cae73423" elementFormDefault="qualified">
    <xsd:import namespace="http://schemas.microsoft.com/office/2006/documentManagement/types"/>
    <xsd:import namespace="http://schemas.microsoft.com/office/infopath/2007/PartnerControls"/>
    <xsd:element name="Statusp_x00e5_opgave" ma:index="1" ma:displayName="Status på opgave" ma:default="Færdig" ma:format="RadioButtons" ma:internalName="Statusp_x00e5_opgave" ma:readOnly="false">
      <xsd:simpleType>
        <xsd:union memberTypes="dms:Text">
          <xsd:simpleType>
            <xsd:restriction base="dms:Choice">
              <xsd:enumeration value="Færdig"/>
            </xsd:restriction>
          </xsd:simpleType>
        </xsd:union>
      </xsd:simpleType>
    </xsd:element>
    <xsd:element name="Printet" ma:index="2" nillable="true" ma:displayName="Printet" ma:default="0" ma:description="Ikke færdiggjort - find mail i fælles mailboks, lav label, print kort og send afsted - husk at tjekke om den frivillige er oprettet korrekt i BC" ma:format="Dropdown" ma:internalName="Printet" ma:readOnly="false">
      <xsd:simpleType>
        <xsd:restriction base="dms:Boolean"/>
      </xsd:simple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hidden="true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5991f354-4b5f-47f6-9ac2-88b5116a3f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hidden="true" ma:internalName="MediaServiceOCR" ma:readOnly="true">
      <xsd:simpleType>
        <xsd:restriction base="dms:Note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  <xsd:element name="Afsendt" ma:index="24" nillable="true" ma:displayName="Afsendt" ma:format="DateOnly" ma:indexed="true" ma:internalName="Afsendt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a558ba-b155-40f5-aeff-ac07dabcbd08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277f0a89-2c03-4fb3-98cf-93ea383e1ba5}" ma:internalName="TaxCatchAll" ma:readOnly="false" ma:showField="CatchAllData" ma:web="8ea558ba-b155-40f5-aeff-ac07dabcbd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f93eb03-c48b-4e98-b996-f825cae73423">
      <Terms xmlns="http://schemas.microsoft.com/office/infopath/2007/PartnerControls"/>
    </lcf76f155ced4ddcb4097134ff3c332f>
    <TaxCatchAll xmlns="8ea558ba-b155-40f5-aeff-ac07dabcbd08"/>
    <Statusp_x00e5_opgave xmlns="7f93eb03-c48b-4e98-b996-f825cae73423">Færdig</Statusp_x00e5_opgave>
    <Afsendt xmlns="7f93eb03-c48b-4e98-b996-f825cae73423" xsi:nil="true"/>
    <Printet xmlns="7f93eb03-c48b-4e98-b996-f825cae73423">false</Printet>
  </documentManagement>
</p:properties>
</file>

<file path=customXml/itemProps1.xml><?xml version="1.0" encoding="utf-8"?>
<ds:datastoreItem xmlns:ds="http://schemas.openxmlformats.org/officeDocument/2006/customXml" ds:itemID="{03CA6A1D-58B0-4A6E-B481-90A9435ADF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f93eb03-c48b-4e98-b996-f825cae73423"/>
    <ds:schemaRef ds:uri="8ea558ba-b155-40f5-aeff-ac07dabcbd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ED6F2B3-A7A8-4253-8D52-A37CFA29FCE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7D83D71-C525-4968-A17A-F89C69A1C5EF}">
  <ds:schemaRefs>
    <ds:schemaRef ds:uri="http://schemas.microsoft.com/office/infopath/2007/PartnerControls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8ea558ba-b155-40f5-aeff-ac07dabcbd08"/>
    <ds:schemaRef ds:uri="http://purl.org/dc/dcmitype/"/>
    <ds:schemaRef ds:uri="http://schemas.microsoft.com/office/2006/documentManagement/types"/>
    <ds:schemaRef ds:uri="7f93eb03-c48b-4e98-b996-f825cae73423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AES_PowerPointskabelon_2019</Template>
  <TotalTime>48</TotalTime>
  <Words>2746</Words>
  <Application>Microsoft Office PowerPoint</Application>
  <PresentationFormat>Widescreen</PresentationFormat>
  <Paragraphs>534</Paragraphs>
  <Slides>54</Slides>
  <Notes>40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12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54</vt:i4>
      </vt:variant>
    </vt:vector>
  </HeadingPairs>
  <TitlesOfParts>
    <vt:vector size="68" baseType="lpstr">
      <vt:lpstr>Aptos</vt:lpstr>
      <vt:lpstr>Aptos Display</vt:lpstr>
      <vt:lpstr>Arial</vt:lpstr>
      <vt:lpstr>Arial,Sans-Serif</vt:lpstr>
      <vt:lpstr>Calibri</vt:lpstr>
      <vt:lpstr>Courier New</vt:lpstr>
      <vt:lpstr>Georgia</vt:lpstr>
      <vt:lpstr>Helvetica</vt:lpstr>
      <vt:lpstr>IBM Plex Sans</vt:lpstr>
      <vt:lpstr>IBM Plex Sans Medium</vt:lpstr>
      <vt:lpstr>Palatino</vt:lpstr>
      <vt:lpstr>Wingdings</vt:lpstr>
      <vt:lpstr>a_Ældre Sagen Powerpoint 20-03_2019</vt:lpstr>
      <vt:lpstr>Office-tema</vt:lpstr>
      <vt:lpstr>PowerPoint-præsentation</vt:lpstr>
      <vt:lpstr>Program</vt:lpstr>
      <vt:lpstr>Aktuel ældre- og sundhedspolitik</vt:lpstr>
      <vt:lpstr>Nyt regeringsgrundlag </vt:lpstr>
      <vt:lpstr>Politiske møder er i gang</vt:lpstr>
      <vt:lpstr> </vt:lpstr>
      <vt:lpstr>Demens som et politisk hovedtema</vt:lpstr>
      <vt:lpstr>Sundhedsreform fra 2027 – mere nærhed, lighed og sammenhæng  </vt:lpstr>
      <vt:lpstr>Styrke retssikkerheden med en ældreombudsmand</vt:lpstr>
      <vt:lpstr>En tryg og værdig sidste tid</vt:lpstr>
      <vt:lpstr>Støtte til pårørende</vt:lpstr>
      <vt:lpstr>Optræk til debat om kørekort</vt:lpstr>
      <vt:lpstr>1.000 kr. ekstra om måneden til ”pensionister med mindst”</vt:lpstr>
      <vt:lpstr>Det nye Basiskort, som har afløst Rejsekortet, volder problemer</vt:lpstr>
      <vt:lpstr>Det nye  ”Mit Ældre Sagen”</vt:lpstr>
      <vt:lpstr>Ændringer omkring medlemskort for 2027</vt:lpstr>
      <vt:lpstr>Det fysiske medlemskort kan bestilles på to måder</vt:lpstr>
      <vt:lpstr>”Mit Ældre Sagen” – en ny selvbetjeningsside til medlemmerne</vt:lpstr>
      <vt:lpstr>Det digitale medlemskort</vt:lpstr>
      <vt:lpstr>Strategi 2027</vt:lpstr>
      <vt:lpstr>Økonomiske udsigter 2027</vt:lpstr>
      <vt:lpstr>Politiske udsigter 2027</vt:lpstr>
      <vt:lpstr>Indflydelsesarbejde 2027</vt:lpstr>
      <vt:lpstr>Indflydelsesarbejde 2027</vt:lpstr>
      <vt:lpstr>Aktiv Seniorstyrke 2027</vt:lpstr>
      <vt:lpstr>Ældre Sagen lokalt 2027</vt:lpstr>
      <vt:lpstr>Det frivillige og lokale 2027</vt:lpstr>
      <vt:lpstr>Det frivillige og lokale 2027</vt:lpstr>
      <vt:lpstr>Det frivillige og lokale 2027</vt:lpstr>
      <vt:lpstr>Medlemmer og penge 2027 </vt:lpstr>
      <vt:lpstr>It og teknologi 2027</vt:lpstr>
      <vt:lpstr>Strategi 2028-2032  Ældre Sagen er en vidensbank,  er baseret på forskning</vt:lpstr>
      <vt:lpstr>PowerPoint-præsentation</vt:lpstr>
      <vt:lpstr>PowerPoint-præsentation</vt:lpstr>
      <vt:lpstr>  Fælles responsum  vedrørende forskellige databeskyttelsesretlige spørgsmål mv. rejst af landsbestyrelsen i Ældre Sagen</vt:lpstr>
      <vt:lpstr>Agenda</vt:lpstr>
      <vt:lpstr>Indledende bemærkninger </vt:lpstr>
      <vt:lpstr>Indledende bemærkninger Spørgsmålene generelt</vt:lpstr>
      <vt:lpstr>Indledende bemærkninger</vt:lpstr>
      <vt:lpstr>Indledende bemærkninger  Responsummets overordnede konklusion  </vt:lpstr>
      <vt:lpstr>Hvad siger responsummet så?  Ansvar, rammer og råderum    Responsum side 7 - 14</vt:lpstr>
      <vt:lpstr>Hvad siger responsummet så? Ansvar, rammer og råderum    Responsum side 7 - 14</vt:lpstr>
      <vt:lpstr>Spørgsmålet om adgang til medlemmers mailadresser – via Listeværktøjet                                                             Responsum side 15 - 18 </vt:lpstr>
      <vt:lpstr>Udsendelse af nyhedsbreve  – et eller flere samtykker                                             Responsum side 32 - 43</vt:lpstr>
      <vt:lpstr>Kan lokalafdelinger benytte behandlingsgrundlaget  legitim interesse, når behandlingsgrundlaget i øvrigt er samtykke                                                                   Responsum side 42 </vt:lpstr>
      <vt:lpstr>Brug af telefonnummer og sms                                                                               Responsum side 42 - 50 </vt:lpstr>
      <vt:lpstr>PowerPoint-præsentation</vt:lpstr>
      <vt:lpstr>Lokalafdelingernes involvering i udarbejdelsen af Strategi 2028-32</vt:lpstr>
      <vt:lpstr>Strategi 2027 er sidste år i nuværende strategiperiode    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Akutplan for sundhedsvæsenet</dc:title>
  <dc:creator>Anna Wilroth</dc:creator>
  <cp:lastModifiedBy>Michelle Helene Rønne Larsen</cp:lastModifiedBy>
  <cp:revision>27</cp:revision>
  <cp:lastPrinted>2024-09-05T11:36:50Z</cp:lastPrinted>
  <dcterms:created xsi:type="dcterms:W3CDTF">2023-04-17T10:34:53Z</dcterms:created>
  <dcterms:modified xsi:type="dcterms:W3CDTF">2026-09-22T08:43:12Z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0x010100138C596A3F90CA46B6798444F0AA5F9B</vt:lpwstr>
  </property>
  <property fmtid="{D5CDD505-2E9C-101B-9397-08002B2CF9AE}" pid="3" name="Order">
    <vt:lpwstr>17000.0000000000</vt:lpwstr>
  </property>
  <property fmtid="{D5CDD505-2E9C-101B-9397-08002B2CF9AE}" pid="4" name="MediaServiceImageTags">
    <vt:lpwstr/>
  </property>
</Properties>
</file>