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slides/slide670.xml" ContentType="application/vnd.openxmlformats-officedocument.presentationml.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4" r:id="rId1"/>
  </p:sldMasterIdLst>
  <p:notesMasterIdLst>
    <p:notesMasterId r:id="rId126"/>
  </p:notesMasterIdLst>
  <p:handoutMasterIdLst>
    <p:handoutMasterId r:id="rId127"/>
  </p:handoutMasterIdLst>
  <p:sldIdLst>
    <p:sldId id="601" r:id="rId2"/>
    <p:sldId id="288" r:id="rId3"/>
    <p:sldId id="600" r:id="rId4"/>
    <p:sldId id="263" r:id="rId5"/>
    <p:sldId id="613" r:id="rId6"/>
    <p:sldId id="626" r:id="rId7"/>
    <p:sldId id="458" r:id="rId8"/>
    <p:sldId id="339" r:id="rId9"/>
    <p:sldId id="476" r:id="rId10"/>
    <p:sldId id="596" r:id="rId11"/>
    <p:sldId id="561" r:id="rId12"/>
    <p:sldId id="594" r:id="rId13"/>
    <p:sldId id="588" r:id="rId14"/>
    <p:sldId id="551" r:id="rId15"/>
    <p:sldId id="457" r:id="rId16"/>
    <p:sldId id="521" r:id="rId17"/>
    <p:sldId id="523" r:id="rId18"/>
    <p:sldId id="482" r:id="rId19"/>
    <p:sldId id="483" r:id="rId20"/>
    <p:sldId id="485" r:id="rId21"/>
    <p:sldId id="558" r:id="rId22"/>
    <p:sldId id="562" r:id="rId23"/>
    <p:sldId id="490" r:id="rId24"/>
    <p:sldId id="487" r:id="rId25"/>
    <p:sldId id="608" r:id="rId26"/>
    <p:sldId id="488" r:id="rId27"/>
    <p:sldId id="261" r:id="rId28"/>
    <p:sldId id="597" r:id="rId29"/>
    <p:sldId id="443" r:id="rId30"/>
    <p:sldId id="571" r:id="rId31"/>
    <p:sldId id="617" r:id="rId32"/>
    <p:sldId id="573" r:id="rId33"/>
    <p:sldId id="564" r:id="rId34"/>
    <p:sldId id="489" r:id="rId35"/>
    <p:sldId id="611" r:id="rId36"/>
    <p:sldId id="644" r:id="rId37"/>
    <p:sldId id="629" r:id="rId38"/>
    <p:sldId id="441" r:id="rId39"/>
    <p:sldId id="622" r:id="rId40"/>
    <p:sldId id="623" r:id="rId41"/>
    <p:sldId id="445" r:id="rId42"/>
    <p:sldId id="634" r:id="rId43"/>
    <p:sldId id="568" r:id="rId44"/>
    <p:sldId id="578" r:id="rId45"/>
    <p:sldId id="586" r:id="rId46"/>
    <p:sldId id="609" r:id="rId47"/>
    <p:sldId id="628" r:id="rId48"/>
    <p:sldId id="610" r:id="rId49"/>
    <p:sldId id="585" r:id="rId50"/>
    <p:sldId id="563" r:id="rId51"/>
    <p:sldId id="633" r:id="rId52"/>
    <p:sldId id="437" r:id="rId53"/>
    <p:sldId id="440" r:id="rId54"/>
    <p:sldId id="435" r:id="rId55"/>
    <p:sldId id="439" r:id="rId56"/>
    <p:sldId id="606" r:id="rId57"/>
    <p:sldId id="427" r:id="rId58"/>
    <p:sldId id="356" r:id="rId59"/>
    <p:sldId id="627" r:id="rId60"/>
    <p:sldId id="615" r:id="rId61"/>
    <p:sldId id="449" r:id="rId62"/>
    <p:sldId id="492" r:id="rId63"/>
    <p:sldId id="595" r:id="rId64"/>
    <p:sldId id="640" r:id="rId65"/>
    <p:sldId id="624" r:id="rId66"/>
    <p:sldId id="494" r:id="rId67"/>
    <p:sldId id="591" r:id="rId68"/>
    <p:sldId id="632" r:id="rId69"/>
    <p:sldId id="592" r:id="rId70"/>
    <p:sldId id="589" r:id="rId71"/>
    <p:sldId id="602" r:id="rId72"/>
    <p:sldId id="598" r:id="rId73"/>
    <p:sldId id="604" r:id="rId74"/>
    <p:sldId id="605" r:id="rId75"/>
    <p:sldId id="496" r:id="rId76"/>
    <p:sldId id="493" r:id="rId77"/>
    <p:sldId id="430" r:id="rId78"/>
    <p:sldId id="618" r:id="rId79"/>
    <p:sldId id="527" r:id="rId80"/>
    <p:sldId id="420" r:id="rId81"/>
    <p:sldId id="421" r:id="rId82"/>
    <p:sldId id="546" r:id="rId83"/>
    <p:sldId id="614" r:id="rId84"/>
    <p:sldId id="419" r:id="rId85"/>
    <p:sldId id="262" r:id="rId86"/>
    <p:sldId id="520" r:id="rId87"/>
    <p:sldId id="497" r:id="rId88"/>
    <p:sldId id="506" r:id="rId89"/>
    <p:sldId id="539" r:id="rId90"/>
    <p:sldId id="516" r:id="rId91"/>
    <p:sldId id="511" r:id="rId92"/>
    <p:sldId id="517" r:id="rId93"/>
    <p:sldId id="459" r:id="rId94"/>
    <p:sldId id="477" r:id="rId95"/>
    <p:sldId id="641" r:id="rId96"/>
    <p:sldId id="481" r:id="rId97"/>
    <p:sldId id="643" r:id="rId98"/>
    <p:sldId id="507" r:id="rId99"/>
    <p:sldId id="508" r:id="rId100"/>
    <p:sldId id="509" r:id="rId101"/>
    <p:sldId id="630" r:id="rId102"/>
    <p:sldId id="510" r:id="rId103"/>
    <p:sldId id="498" r:id="rId104"/>
    <p:sldId id="504" r:id="rId105"/>
    <p:sldId id="499" r:id="rId106"/>
    <p:sldId id="500" r:id="rId107"/>
    <p:sldId id="642" r:id="rId108"/>
    <p:sldId id="501" r:id="rId109"/>
    <p:sldId id="502" r:id="rId110"/>
    <p:sldId id="503" r:id="rId111"/>
    <p:sldId id="548" r:id="rId112"/>
    <p:sldId id="547" r:id="rId113"/>
    <p:sldId id="505" r:id="rId114"/>
    <p:sldId id="387" r:id="rId115"/>
    <p:sldId id="513" r:id="rId116"/>
    <p:sldId id="514" r:id="rId117"/>
    <p:sldId id="515" r:id="rId118"/>
    <p:sldId id="452" r:id="rId119"/>
    <p:sldId id="453" r:id="rId120"/>
    <p:sldId id="414" r:id="rId121"/>
    <p:sldId id="415" r:id="rId122"/>
    <p:sldId id="416" r:id="rId123"/>
    <p:sldId id="417" r:id="rId124"/>
    <p:sldId id="418" r:id="rId125"/>
  </p:sldIdLst>
  <p:sldSz cx="9144000" cy="6858000" type="screen4x3"/>
  <p:notesSz cx="7104063" cy="10234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ning" id="{19AACCF8-90F9-41C0-9190-F617DD3DA661}">
          <p14:sldIdLst>
            <p14:sldId id="601"/>
            <p14:sldId id="288"/>
            <p14:sldId id="600"/>
          </p14:sldIdLst>
        </p14:section>
        <p14:section name="Hvad er informationssikkerhed" id="{3CE26180-F7E9-411F-B4BC-C717834CE4CC}">
          <p14:sldIdLst>
            <p14:sldId id="263"/>
            <p14:sldId id="613"/>
            <p14:sldId id="626"/>
            <p14:sldId id="458"/>
            <p14:sldId id="339"/>
            <p14:sldId id="476"/>
          </p14:sldIdLst>
        </p14:section>
        <p14:section name="Hvor på Nettet kan vi få hjælp" id="{397CF33E-B973-469E-A35B-DD7133B3F4BE}">
          <p14:sldIdLst>
            <p14:sldId id="596"/>
            <p14:sldId id="561"/>
            <p14:sldId id="594"/>
            <p14:sldId id="588"/>
            <p14:sldId id="551"/>
            <p14:sldId id="457"/>
            <p14:sldId id="521"/>
            <p14:sldId id="523"/>
          </p14:sldIdLst>
        </p14:section>
        <p14:section name="Sikker Adfærd" id="{F44CA905-0AB0-4330-A4B9-76F9103B5532}">
          <p14:sldIdLst>
            <p14:sldId id="482"/>
          </p14:sldIdLst>
        </p14:section>
        <p14:section name="Sikker E-Handel" id="{D57E29F6-D961-4052-B2F7-E880C3E179AE}">
          <p14:sldIdLst>
            <p14:sldId id="483"/>
            <p14:sldId id="485"/>
            <p14:sldId id="558"/>
            <p14:sldId id="562"/>
            <p14:sldId id="490"/>
            <p14:sldId id="487"/>
            <p14:sldId id="608"/>
            <p14:sldId id="488"/>
            <p14:sldId id="261"/>
            <p14:sldId id="597"/>
            <p14:sldId id="443"/>
          </p14:sldIdLst>
        </p14:section>
        <p14:section name="Netsvindel Identitetstyveri" id="{1FA8D78B-F975-4190-9F8D-784C1E7AAB5B}">
          <p14:sldIdLst>
            <p14:sldId id="571"/>
            <p14:sldId id="617"/>
            <p14:sldId id="573"/>
            <p14:sldId id="564"/>
          </p14:sldIdLst>
        </p14:section>
        <p14:section name="Hvor fører linket hen" id="{2CE67E91-8C4F-4F44-82B7-98146C3EDB88}">
          <p14:sldIdLst>
            <p14:sldId id="489"/>
            <p14:sldId id="611"/>
            <p14:sldId id="644"/>
            <p14:sldId id="629"/>
            <p14:sldId id="441"/>
            <p14:sldId id="622"/>
            <p14:sldId id="623"/>
            <p14:sldId id="445"/>
            <p14:sldId id="634"/>
            <p14:sldId id="568"/>
            <p14:sldId id="578"/>
            <p14:sldId id="586"/>
            <p14:sldId id="609"/>
            <p14:sldId id="628"/>
            <p14:sldId id="610"/>
            <p14:sldId id="585"/>
            <p14:sldId id="563"/>
            <p14:sldId id="633"/>
            <p14:sldId id="437"/>
            <p14:sldId id="440"/>
            <p14:sldId id="435"/>
            <p14:sldId id="439"/>
            <p14:sldId id="606"/>
            <p14:sldId id="427"/>
            <p14:sldId id="356"/>
            <p14:sldId id="627"/>
            <p14:sldId id="615"/>
            <p14:sldId id="449"/>
          </p14:sldIdLst>
        </p14:section>
        <p14:section name="Browsersikkerhed" id="{13567F96-7BBD-49CD-9238-AF58B801A6C0}">
          <p14:sldIdLst>
            <p14:sldId id="492"/>
            <p14:sldId id="595"/>
            <p14:sldId id="640"/>
            <p14:sldId id="624"/>
            <p14:sldId id="494"/>
            <p14:sldId id="591"/>
            <p14:sldId id="632"/>
            <p14:sldId id="592"/>
            <p14:sldId id="589"/>
            <p14:sldId id="602"/>
            <p14:sldId id="598"/>
            <p14:sldId id="604"/>
            <p14:sldId id="605"/>
            <p14:sldId id="496"/>
            <p14:sldId id="493"/>
          </p14:sldIdLst>
        </p14:section>
        <p14:section name="Det gode password" id="{094631D6-1078-4939-AF6B-4DB0EC539A43}">
          <p14:sldIdLst>
            <p14:sldId id="430"/>
            <p14:sldId id="618"/>
            <p14:sldId id="527"/>
            <p14:sldId id="420"/>
            <p14:sldId id="421"/>
            <p14:sldId id="546"/>
            <p14:sldId id="614"/>
            <p14:sldId id="419"/>
            <p14:sldId id="262"/>
            <p14:sldId id="520"/>
            <p14:sldId id="497"/>
          </p14:sldIdLst>
        </p14:section>
        <p14:section name="Netværkssikkerhed" id="{D2C53F6C-8267-433C-8E5D-9B97A0D05A7C}">
          <p14:sldIdLst>
            <p14:sldId id="506"/>
            <p14:sldId id="539"/>
            <p14:sldId id="516"/>
            <p14:sldId id="511"/>
            <p14:sldId id="517"/>
          </p14:sldIdLst>
        </p14:section>
        <p14:section name="Sikkerhedssoftware" id="{ACAE9FBC-DE07-4638-BBF1-49974B2019C6}">
          <p14:sldIdLst>
            <p14:sldId id="459"/>
          </p14:sldIdLst>
        </p14:section>
        <p14:section name="Hold dine enheder opdateret" id="{9AEAE029-CDAF-4870-8079-773F8B631A9B}">
          <p14:sldIdLst>
            <p14:sldId id="477"/>
            <p14:sldId id="641"/>
          </p14:sldIdLst>
        </p14:section>
        <p14:section name="Tag backup af dine enheder" id="{41E8FA6C-0222-4693-95A6-EF86F88F0192}">
          <p14:sldIdLst>
            <p14:sldId id="481"/>
            <p14:sldId id="643"/>
          </p14:sldIdLst>
        </p14:section>
        <p14:section name="Kryptering" id="{121F5D6B-D0F0-42A7-ACE3-9EBED97F96DA}">
          <p14:sldIdLst>
            <p14:sldId id="507"/>
            <p14:sldId id="508"/>
            <p14:sldId id="509"/>
            <p14:sldId id="630"/>
            <p14:sldId id="510"/>
          </p14:sldIdLst>
        </p14:section>
        <p14:section name="Hvad gør man når det er gået galt" id="{AD0F2449-6135-4A56-8F67-8C64FD2BA5E9}">
          <p14:sldIdLst>
            <p14:sldId id="498"/>
            <p14:sldId id="504"/>
            <p14:sldId id="499"/>
            <p14:sldId id="500"/>
            <p14:sldId id="642"/>
            <p14:sldId id="501"/>
            <p14:sldId id="502"/>
            <p14:sldId id="503"/>
          </p14:sldIdLst>
        </p14:section>
        <p14:section name="Afslutning" id="{DBB61A60-757F-4FB0-9C6F-0342C46DB9AD}">
          <p14:sldIdLst>
            <p14:sldId id="548"/>
            <p14:sldId id="547"/>
            <p14:sldId id="505"/>
            <p14:sldId id="387"/>
            <p14:sldId id="513"/>
            <p14:sldId id="514"/>
            <p14:sldId id="515"/>
          </p14:sldIdLst>
        </p14:section>
        <p14:section name="Windows sikkerhedsindstillinger" id="{319A8AD4-8F6F-4261-8366-66C237296D5D}">
          <p14:sldIdLst>
            <p14:sldId id="452"/>
          </p14:sldIdLst>
        </p14:section>
        <p14:section name="Vedligeholdelse af Windows" id="{81920899-CA50-4D4F-8F40-827CDFE7B366}">
          <p14:sldIdLst>
            <p14:sldId id="453"/>
          </p14:sldIdLst>
        </p14:section>
        <p14:section name="Kilder" id="{1DED8C37-7290-49B5-8978-8EE81318B3A3}">
          <p14:sldIdLst>
            <p14:sldId id="414"/>
            <p14:sldId id="415"/>
            <p14:sldId id="416"/>
            <p14:sldId id="417"/>
            <p14:sldId id="4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ABE17D-0905-4BD8-B84A-295BA558CB18}" v="36" dt="2019-09-20T08:38:30.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88" autoAdjust="0"/>
    <p:restoredTop sz="94269" autoAdjust="0"/>
  </p:normalViewPr>
  <p:slideViewPr>
    <p:cSldViewPr snapToGrid="0">
      <p:cViewPr varScale="1">
        <p:scale>
          <a:sx n="87" d="100"/>
          <a:sy n="87" d="100"/>
        </p:scale>
        <p:origin x="96"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111978"/>
    </p:cViewPr>
  </p:sorterViewPr>
  <p:notesViewPr>
    <p:cSldViewPr snapToGrid="0">
      <p:cViewPr varScale="1">
        <p:scale>
          <a:sx n="64" d="100"/>
          <a:sy n="64" d="100"/>
        </p:scale>
        <p:origin x="222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078428" cy="513508"/>
          </a:xfrm>
          <a:prstGeom prst="rect">
            <a:avLst/>
          </a:prstGeom>
        </p:spPr>
        <p:txBody>
          <a:bodyPr vert="horz" lIns="102269" tIns="51135" rIns="102269" bIns="51135" rtlCol="0"/>
          <a:lstStyle>
            <a:lvl1pPr algn="l">
              <a:defRPr sz="1400"/>
            </a:lvl1pPr>
          </a:lstStyle>
          <a:p>
            <a:endParaRPr lang="da-DK"/>
          </a:p>
        </p:txBody>
      </p:sp>
      <p:sp>
        <p:nvSpPr>
          <p:cNvPr id="3" name="Pladsholder til dato 2"/>
          <p:cNvSpPr>
            <a:spLocks noGrp="1"/>
          </p:cNvSpPr>
          <p:nvPr>
            <p:ph type="dt" sz="quarter" idx="1"/>
          </p:nvPr>
        </p:nvSpPr>
        <p:spPr>
          <a:xfrm>
            <a:off x="4023992" y="0"/>
            <a:ext cx="3078428" cy="513508"/>
          </a:xfrm>
          <a:prstGeom prst="rect">
            <a:avLst/>
          </a:prstGeom>
        </p:spPr>
        <p:txBody>
          <a:bodyPr vert="horz" lIns="102269" tIns="51135" rIns="102269" bIns="51135" rtlCol="0"/>
          <a:lstStyle>
            <a:lvl1pPr algn="r">
              <a:defRPr sz="1400"/>
            </a:lvl1pPr>
          </a:lstStyle>
          <a:p>
            <a:fld id="{19A38ADC-8D82-4BAB-A43F-95E04DEDC5BA}" type="datetimeFigureOut">
              <a:rPr lang="da-DK" smtClean="0"/>
              <a:t>20-09-2019</a:t>
            </a:fld>
            <a:endParaRPr lang="da-DK"/>
          </a:p>
        </p:txBody>
      </p:sp>
      <p:sp>
        <p:nvSpPr>
          <p:cNvPr id="4" name="Pladsholder til sidefod 3"/>
          <p:cNvSpPr>
            <a:spLocks noGrp="1"/>
          </p:cNvSpPr>
          <p:nvPr>
            <p:ph type="ftr" sz="quarter" idx="2"/>
          </p:nvPr>
        </p:nvSpPr>
        <p:spPr>
          <a:xfrm>
            <a:off x="0" y="9721109"/>
            <a:ext cx="3078428" cy="513507"/>
          </a:xfrm>
          <a:prstGeom prst="rect">
            <a:avLst/>
          </a:prstGeom>
        </p:spPr>
        <p:txBody>
          <a:bodyPr vert="horz" lIns="102269" tIns="51135" rIns="102269" bIns="51135" rtlCol="0" anchor="b"/>
          <a:lstStyle>
            <a:lvl1pPr algn="l">
              <a:defRPr sz="1400"/>
            </a:lvl1pPr>
          </a:lstStyle>
          <a:p>
            <a:endParaRPr lang="da-DK"/>
          </a:p>
        </p:txBody>
      </p:sp>
      <p:sp>
        <p:nvSpPr>
          <p:cNvPr id="5" name="Pladsholder til slidenummer 4"/>
          <p:cNvSpPr>
            <a:spLocks noGrp="1"/>
          </p:cNvSpPr>
          <p:nvPr>
            <p:ph type="sldNum" sz="quarter" idx="3"/>
          </p:nvPr>
        </p:nvSpPr>
        <p:spPr>
          <a:xfrm>
            <a:off x="4023992" y="9721109"/>
            <a:ext cx="3078428" cy="513507"/>
          </a:xfrm>
          <a:prstGeom prst="rect">
            <a:avLst/>
          </a:prstGeom>
        </p:spPr>
        <p:txBody>
          <a:bodyPr vert="horz" lIns="102269" tIns="51135" rIns="102269" bIns="51135" rtlCol="0" anchor="b"/>
          <a:lstStyle>
            <a:lvl1pPr algn="r">
              <a:defRPr sz="1400"/>
            </a:lvl1pPr>
          </a:lstStyle>
          <a:p>
            <a:fld id="{C8E9CC67-A868-4CE8-8A86-5AB791C9DC7E}" type="slidenum">
              <a:rPr lang="da-DK" smtClean="0"/>
              <a:t>‹nr.›</a:t>
            </a:fld>
            <a:endParaRPr lang="da-DK"/>
          </a:p>
        </p:txBody>
      </p:sp>
    </p:spTree>
    <p:extLst>
      <p:ext uri="{BB962C8B-B14F-4D97-AF65-F5344CB8AC3E}">
        <p14:creationId xmlns:p14="http://schemas.microsoft.com/office/powerpoint/2010/main" val="1447947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078428" cy="513508"/>
          </a:xfrm>
          <a:prstGeom prst="rect">
            <a:avLst/>
          </a:prstGeom>
        </p:spPr>
        <p:txBody>
          <a:bodyPr vert="horz" lIns="102269" tIns="51135" rIns="102269" bIns="51135" rtlCol="0"/>
          <a:lstStyle>
            <a:lvl1pPr algn="l">
              <a:defRPr sz="1400"/>
            </a:lvl1pPr>
          </a:lstStyle>
          <a:p>
            <a:endParaRPr lang="da-DK"/>
          </a:p>
        </p:txBody>
      </p:sp>
      <p:sp>
        <p:nvSpPr>
          <p:cNvPr id="3" name="Pladsholder til dato 2"/>
          <p:cNvSpPr>
            <a:spLocks noGrp="1"/>
          </p:cNvSpPr>
          <p:nvPr>
            <p:ph type="dt" idx="1"/>
          </p:nvPr>
        </p:nvSpPr>
        <p:spPr>
          <a:xfrm>
            <a:off x="4023992" y="0"/>
            <a:ext cx="3078428" cy="513508"/>
          </a:xfrm>
          <a:prstGeom prst="rect">
            <a:avLst/>
          </a:prstGeom>
        </p:spPr>
        <p:txBody>
          <a:bodyPr vert="horz" lIns="102269" tIns="51135" rIns="102269" bIns="51135" rtlCol="0"/>
          <a:lstStyle>
            <a:lvl1pPr algn="r">
              <a:defRPr sz="1400"/>
            </a:lvl1pPr>
          </a:lstStyle>
          <a:p>
            <a:fld id="{F72A90D9-E249-4729-AD68-94DDF6C81926}" type="datetimeFigureOut">
              <a:rPr lang="da-DK" smtClean="0"/>
              <a:t>20-09-2019</a:t>
            </a:fld>
            <a:endParaRPr lang="da-DK"/>
          </a:p>
        </p:txBody>
      </p:sp>
      <p:sp>
        <p:nvSpPr>
          <p:cNvPr id="4" name="Pladsholder til slidebillede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102269" tIns="51135" rIns="102269" bIns="51135" rtlCol="0" anchor="ctr"/>
          <a:lstStyle/>
          <a:p>
            <a:endParaRPr lang="da-DK"/>
          </a:p>
        </p:txBody>
      </p:sp>
      <p:sp>
        <p:nvSpPr>
          <p:cNvPr id="5" name="Pladsholder til noter 4"/>
          <p:cNvSpPr>
            <a:spLocks noGrp="1"/>
          </p:cNvSpPr>
          <p:nvPr>
            <p:ph type="body" sz="quarter" idx="3"/>
          </p:nvPr>
        </p:nvSpPr>
        <p:spPr>
          <a:xfrm>
            <a:off x="710407" y="4925409"/>
            <a:ext cx="5683250" cy="4029878"/>
          </a:xfrm>
          <a:prstGeom prst="rect">
            <a:avLst/>
          </a:prstGeom>
        </p:spPr>
        <p:txBody>
          <a:bodyPr vert="horz" lIns="102269" tIns="51135" rIns="102269" bIns="51135"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721109"/>
            <a:ext cx="3078428" cy="513507"/>
          </a:xfrm>
          <a:prstGeom prst="rect">
            <a:avLst/>
          </a:prstGeom>
        </p:spPr>
        <p:txBody>
          <a:bodyPr vert="horz" lIns="102269" tIns="51135" rIns="102269" bIns="51135" rtlCol="0" anchor="b"/>
          <a:lstStyle>
            <a:lvl1pPr algn="l">
              <a:defRPr sz="1400"/>
            </a:lvl1pPr>
          </a:lstStyle>
          <a:p>
            <a:endParaRPr lang="da-DK"/>
          </a:p>
        </p:txBody>
      </p:sp>
      <p:sp>
        <p:nvSpPr>
          <p:cNvPr id="7" name="Pladsholder til slidenummer 6"/>
          <p:cNvSpPr>
            <a:spLocks noGrp="1"/>
          </p:cNvSpPr>
          <p:nvPr>
            <p:ph type="sldNum" sz="quarter" idx="5"/>
          </p:nvPr>
        </p:nvSpPr>
        <p:spPr>
          <a:xfrm>
            <a:off x="4023992" y="9721109"/>
            <a:ext cx="3078428" cy="513507"/>
          </a:xfrm>
          <a:prstGeom prst="rect">
            <a:avLst/>
          </a:prstGeom>
        </p:spPr>
        <p:txBody>
          <a:bodyPr vert="horz" lIns="102269" tIns="51135" rIns="102269" bIns="51135" rtlCol="0" anchor="b"/>
          <a:lstStyle>
            <a:lvl1pPr algn="r">
              <a:defRPr sz="1400"/>
            </a:lvl1pPr>
          </a:lstStyle>
          <a:p>
            <a:fld id="{AA4E62C0-A195-48FF-B8BE-B5D7E193AEF6}" type="slidenum">
              <a:rPr lang="da-DK" smtClean="0"/>
              <a:t>‹nr.›</a:t>
            </a:fld>
            <a:endParaRPr lang="da-DK"/>
          </a:p>
        </p:txBody>
      </p:sp>
    </p:spTree>
    <p:extLst>
      <p:ext uri="{BB962C8B-B14F-4D97-AF65-F5344CB8AC3E}">
        <p14:creationId xmlns:p14="http://schemas.microsoft.com/office/powerpoint/2010/main" val="3440721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A4E62C0-A195-48FF-B8BE-B5D7E193AEF6}" type="slidenum">
              <a:rPr lang="da-DK" smtClean="0"/>
              <a:t>15</a:t>
            </a:fld>
            <a:endParaRPr lang="da-DK"/>
          </a:p>
        </p:txBody>
      </p:sp>
    </p:spTree>
    <p:extLst>
      <p:ext uri="{BB962C8B-B14F-4D97-AF65-F5344CB8AC3E}">
        <p14:creationId xmlns:p14="http://schemas.microsoft.com/office/powerpoint/2010/main" val="22888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defTabSz="970544">
              <a:defRPr/>
            </a:pPr>
            <a:fld id="{AA4E62C0-A195-48FF-B8BE-B5D7E193AEF6}" type="slidenum">
              <a:rPr lang="da-DK">
                <a:solidFill>
                  <a:prstClr val="black"/>
                </a:solidFill>
                <a:latin typeface="Calibri" panose="020F0502020204030204"/>
              </a:rPr>
              <a:pPr defTabSz="970544">
                <a:defRPr/>
              </a:pPr>
              <a:t>86</a:t>
            </a:fld>
            <a:endParaRPr lang="da-DK">
              <a:solidFill>
                <a:prstClr val="black"/>
              </a:solidFill>
              <a:latin typeface="Calibri" panose="020F0502020204030204"/>
            </a:endParaRPr>
          </a:p>
        </p:txBody>
      </p:sp>
    </p:spTree>
    <p:extLst>
      <p:ext uri="{BB962C8B-B14F-4D97-AF65-F5344CB8AC3E}">
        <p14:creationId xmlns:p14="http://schemas.microsoft.com/office/powerpoint/2010/main" val="637709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87</a:t>
            </a:fld>
            <a:endParaRPr lang="da-DK"/>
          </a:p>
        </p:txBody>
      </p:sp>
    </p:spTree>
    <p:extLst>
      <p:ext uri="{BB962C8B-B14F-4D97-AF65-F5344CB8AC3E}">
        <p14:creationId xmlns:p14="http://schemas.microsoft.com/office/powerpoint/2010/main" val="385838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defTabSz="970544">
              <a:defRPr/>
            </a:pPr>
            <a:fld id="{AA4E62C0-A195-48FF-B8BE-B5D7E193AEF6}" type="slidenum">
              <a:rPr lang="da-DK">
                <a:solidFill>
                  <a:prstClr val="black"/>
                </a:solidFill>
                <a:latin typeface="Calibri" panose="020F0502020204030204"/>
              </a:rPr>
              <a:pPr defTabSz="970544">
                <a:defRPr/>
              </a:pPr>
              <a:t>89</a:t>
            </a:fld>
            <a:endParaRPr lang="da-DK">
              <a:solidFill>
                <a:prstClr val="black"/>
              </a:solidFill>
              <a:latin typeface="Calibri" panose="020F0502020204030204"/>
            </a:endParaRPr>
          </a:p>
        </p:txBody>
      </p:sp>
    </p:spTree>
    <p:extLst>
      <p:ext uri="{BB962C8B-B14F-4D97-AF65-F5344CB8AC3E}">
        <p14:creationId xmlns:p14="http://schemas.microsoft.com/office/powerpoint/2010/main" val="2773638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A4E62C0-A195-48FF-B8BE-B5D7E193AEF6}" type="slidenum">
              <a:rPr lang="da-DK" smtClean="0"/>
              <a:t>90</a:t>
            </a:fld>
            <a:endParaRPr lang="da-DK"/>
          </a:p>
        </p:txBody>
      </p:sp>
    </p:spTree>
    <p:extLst>
      <p:ext uri="{BB962C8B-B14F-4D97-AF65-F5344CB8AC3E}">
        <p14:creationId xmlns:p14="http://schemas.microsoft.com/office/powerpoint/2010/main" val="239900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A4E62C0-A195-48FF-B8BE-B5D7E193AEF6}" type="slidenum">
              <a:rPr lang="da-DK" smtClean="0"/>
              <a:t>93</a:t>
            </a:fld>
            <a:endParaRPr lang="da-DK"/>
          </a:p>
        </p:txBody>
      </p:sp>
    </p:spTree>
    <p:extLst>
      <p:ext uri="{BB962C8B-B14F-4D97-AF65-F5344CB8AC3E}">
        <p14:creationId xmlns:p14="http://schemas.microsoft.com/office/powerpoint/2010/main" val="3564238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98</a:t>
            </a:fld>
            <a:endParaRPr lang="da-DK"/>
          </a:p>
        </p:txBody>
      </p:sp>
    </p:spTree>
    <p:extLst>
      <p:ext uri="{BB962C8B-B14F-4D97-AF65-F5344CB8AC3E}">
        <p14:creationId xmlns:p14="http://schemas.microsoft.com/office/powerpoint/2010/main" val="2325451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99</a:t>
            </a:fld>
            <a:endParaRPr lang="da-DK"/>
          </a:p>
        </p:txBody>
      </p:sp>
    </p:spTree>
    <p:extLst>
      <p:ext uri="{BB962C8B-B14F-4D97-AF65-F5344CB8AC3E}">
        <p14:creationId xmlns:p14="http://schemas.microsoft.com/office/powerpoint/2010/main" val="177998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defTabSz="970487">
              <a:defRPr/>
            </a:pPr>
            <a:fld id="{AA4E62C0-A195-48FF-B8BE-B5D7E193AEF6}" type="slidenum">
              <a:rPr lang="da-DK" sz="1900" kern="0">
                <a:solidFill>
                  <a:sysClr val="windowText" lastClr="000000"/>
                </a:solidFill>
              </a:rPr>
              <a:pPr defTabSz="970487">
                <a:defRPr/>
              </a:pPr>
              <a:t>100</a:t>
            </a:fld>
            <a:endParaRPr lang="da-DK" sz="1900" kern="0">
              <a:solidFill>
                <a:sysClr val="windowText" lastClr="000000"/>
              </a:solidFill>
            </a:endParaRPr>
          </a:p>
        </p:txBody>
      </p:sp>
    </p:spTree>
    <p:extLst>
      <p:ext uri="{BB962C8B-B14F-4D97-AF65-F5344CB8AC3E}">
        <p14:creationId xmlns:p14="http://schemas.microsoft.com/office/powerpoint/2010/main" val="2059586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103</a:t>
            </a:fld>
            <a:endParaRPr lang="da-DK"/>
          </a:p>
        </p:txBody>
      </p:sp>
    </p:spTree>
    <p:extLst>
      <p:ext uri="{BB962C8B-B14F-4D97-AF65-F5344CB8AC3E}">
        <p14:creationId xmlns:p14="http://schemas.microsoft.com/office/powerpoint/2010/main" val="1569821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104</a:t>
            </a:fld>
            <a:endParaRPr lang="da-DK"/>
          </a:p>
        </p:txBody>
      </p:sp>
    </p:spTree>
    <p:extLst>
      <p:ext uri="{BB962C8B-B14F-4D97-AF65-F5344CB8AC3E}">
        <p14:creationId xmlns:p14="http://schemas.microsoft.com/office/powerpoint/2010/main" val="2246458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A4E62C0-A195-48FF-B8BE-B5D7E193AEF6}" type="slidenum">
              <a:rPr lang="da-DK" smtClean="0"/>
              <a:t>24</a:t>
            </a:fld>
            <a:endParaRPr lang="da-DK"/>
          </a:p>
        </p:txBody>
      </p:sp>
    </p:spTree>
    <p:extLst>
      <p:ext uri="{BB962C8B-B14F-4D97-AF65-F5344CB8AC3E}">
        <p14:creationId xmlns:p14="http://schemas.microsoft.com/office/powerpoint/2010/main" val="4273189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105</a:t>
            </a:fld>
            <a:endParaRPr lang="da-DK"/>
          </a:p>
        </p:txBody>
      </p:sp>
    </p:spTree>
    <p:extLst>
      <p:ext uri="{BB962C8B-B14F-4D97-AF65-F5344CB8AC3E}">
        <p14:creationId xmlns:p14="http://schemas.microsoft.com/office/powerpoint/2010/main" val="4229909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106</a:t>
            </a:fld>
            <a:endParaRPr lang="da-DK"/>
          </a:p>
        </p:txBody>
      </p:sp>
    </p:spTree>
    <p:extLst>
      <p:ext uri="{BB962C8B-B14F-4D97-AF65-F5344CB8AC3E}">
        <p14:creationId xmlns:p14="http://schemas.microsoft.com/office/powerpoint/2010/main" val="1091013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108</a:t>
            </a:fld>
            <a:endParaRPr lang="da-DK"/>
          </a:p>
        </p:txBody>
      </p:sp>
    </p:spTree>
    <p:extLst>
      <p:ext uri="{BB962C8B-B14F-4D97-AF65-F5344CB8AC3E}">
        <p14:creationId xmlns:p14="http://schemas.microsoft.com/office/powerpoint/2010/main" val="1680350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109</a:t>
            </a:fld>
            <a:endParaRPr lang="da-DK"/>
          </a:p>
        </p:txBody>
      </p:sp>
    </p:spTree>
    <p:extLst>
      <p:ext uri="{BB962C8B-B14F-4D97-AF65-F5344CB8AC3E}">
        <p14:creationId xmlns:p14="http://schemas.microsoft.com/office/powerpoint/2010/main" val="1883729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110</a:t>
            </a:fld>
            <a:endParaRPr lang="da-DK"/>
          </a:p>
        </p:txBody>
      </p:sp>
    </p:spTree>
    <p:extLst>
      <p:ext uri="{BB962C8B-B14F-4D97-AF65-F5344CB8AC3E}">
        <p14:creationId xmlns:p14="http://schemas.microsoft.com/office/powerpoint/2010/main" val="4261205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A4E62C0-A195-48FF-B8BE-B5D7E193AEF6}" type="slidenum">
              <a:rPr lang="da-DK" smtClean="0"/>
              <a:t>113</a:t>
            </a:fld>
            <a:endParaRPr lang="da-DK"/>
          </a:p>
        </p:txBody>
      </p:sp>
    </p:spTree>
    <p:extLst>
      <p:ext uri="{BB962C8B-B14F-4D97-AF65-F5344CB8AC3E}">
        <p14:creationId xmlns:p14="http://schemas.microsoft.com/office/powerpoint/2010/main" val="2794733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114</a:t>
            </a:fld>
            <a:endParaRPr lang="da-DK"/>
          </a:p>
        </p:txBody>
      </p:sp>
    </p:spTree>
    <p:extLst>
      <p:ext uri="{BB962C8B-B14F-4D97-AF65-F5344CB8AC3E}">
        <p14:creationId xmlns:p14="http://schemas.microsoft.com/office/powerpoint/2010/main" val="1100590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A4E62C0-A195-48FF-B8BE-B5D7E193AEF6}" type="slidenum">
              <a:rPr lang="da-DK" smtClean="0"/>
              <a:t>119</a:t>
            </a:fld>
            <a:endParaRPr lang="da-DK"/>
          </a:p>
        </p:txBody>
      </p:sp>
    </p:spTree>
    <p:extLst>
      <p:ext uri="{BB962C8B-B14F-4D97-AF65-F5344CB8AC3E}">
        <p14:creationId xmlns:p14="http://schemas.microsoft.com/office/powerpoint/2010/main" val="4098498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A4E62C0-A195-48FF-B8BE-B5D7E193AEF6}" type="slidenum">
              <a:rPr lang="da-DK" smtClean="0"/>
              <a:t>121</a:t>
            </a:fld>
            <a:endParaRPr lang="da-DK"/>
          </a:p>
        </p:txBody>
      </p:sp>
    </p:spTree>
    <p:extLst>
      <p:ext uri="{BB962C8B-B14F-4D97-AF65-F5344CB8AC3E}">
        <p14:creationId xmlns:p14="http://schemas.microsoft.com/office/powerpoint/2010/main" val="303984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79513" y="1262063"/>
            <a:ext cx="4538662" cy="34051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9808" y="4857104"/>
            <a:ext cx="5518463" cy="3974160"/>
          </a:xfrm>
          <a:prstGeom prst="rect">
            <a:avLst/>
          </a:prstGeom>
          <a:noFill/>
          <a:ln>
            <a:noFill/>
          </a:ln>
        </p:spPr>
        <p:txBody>
          <a:bodyPr spcFirstLastPara="1" wrap="square" lIns="97038" tIns="48506" rIns="97038" bIns="48506" anchor="t" anchorCtr="0">
            <a:noAutofit/>
          </a:bodyPr>
          <a:lstStyle/>
          <a:p>
            <a:pPr>
              <a:buClr>
                <a:schemeClr val="dk1"/>
              </a:buClr>
              <a:buSzPts val="1400"/>
            </a:pPr>
            <a:r>
              <a:rPr lang="da-DK"/>
              <a:t>Fup-butikkerne ligner næsten rigtige online-butikker, men hackerne har sjældent tid til at skrive gode historier om deres fupbutikker. Rigtige online-butikker vil oftest gerne fortælle om sig selv og deres historie.</a:t>
            </a:r>
            <a:endParaRPr/>
          </a:p>
        </p:txBody>
      </p:sp>
      <p:sp>
        <p:nvSpPr>
          <p:cNvPr id="157" name="Shape 157"/>
          <p:cNvSpPr txBox="1">
            <a:spLocks noGrp="1"/>
          </p:cNvSpPr>
          <p:nvPr>
            <p:ph type="sldNum" idx="12"/>
          </p:nvPr>
        </p:nvSpPr>
        <p:spPr>
          <a:xfrm>
            <a:off x="3907315" y="9586298"/>
            <a:ext cx="2989167" cy="506290"/>
          </a:xfrm>
          <a:prstGeom prst="rect">
            <a:avLst/>
          </a:prstGeom>
          <a:noFill/>
          <a:ln>
            <a:noFill/>
          </a:ln>
        </p:spPr>
        <p:txBody>
          <a:bodyPr spcFirstLastPara="1" wrap="square" lIns="97038" tIns="48506" rIns="97038" bIns="48506" anchor="b" anchorCtr="0">
            <a:noAutofit/>
          </a:bodyPr>
          <a:lstStyle/>
          <a:p>
            <a:pPr>
              <a:buClr>
                <a:schemeClr val="dk1"/>
              </a:buClr>
              <a:buSzPts val="1200"/>
            </a:pPr>
            <a:fld id="{00000000-1234-1234-1234-123412341234}" type="slidenum">
              <a:rPr lang="da-DK" sz="1300">
                <a:solidFill>
                  <a:schemeClr val="dk1"/>
                </a:solidFill>
                <a:latin typeface="Calibri"/>
                <a:ea typeface="Calibri"/>
                <a:cs typeface="Calibri"/>
                <a:sym typeface="Calibri"/>
              </a:rPr>
              <a:pPr>
                <a:buClr>
                  <a:schemeClr val="dk1"/>
                </a:buClr>
                <a:buSzPts val="1200"/>
              </a:pPr>
              <a:t>27</a:t>
            </a:fld>
            <a:endParaRPr sz="13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79513" y="1262063"/>
            <a:ext cx="4538662" cy="34051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9808" y="4857104"/>
            <a:ext cx="5518463" cy="3974160"/>
          </a:xfrm>
          <a:prstGeom prst="rect">
            <a:avLst/>
          </a:prstGeom>
          <a:noFill/>
          <a:ln>
            <a:noFill/>
          </a:ln>
        </p:spPr>
        <p:txBody>
          <a:bodyPr spcFirstLastPara="1" wrap="square" lIns="97038" tIns="48506" rIns="97038" bIns="48506" anchor="t" anchorCtr="0">
            <a:noAutofit/>
          </a:bodyPr>
          <a:lstStyle/>
          <a:p>
            <a:pPr>
              <a:buClr>
                <a:schemeClr val="dk1"/>
              </a:buClr>
              <a:buSzPts val="1400"/>
            </a:pPr>
            <a:r>
              <a:rPr lang="da-DK"/>
              <a:t>Fupbutikker annoncerer ofte med utrolige tilbud på mærkevarer. De ved at de fleste af os gerne vil gøre et godt tilbud og det spiller fupbutikkerne på, for at lokke os til at handle. Læg også mærke til de skæve priser der ender i 70 og 62 øre. Det er et tegn på at priserne er oversat til danske kroner af et automatisk computerprogram.</a:t>
            </a:r>
            <a:endParaRPr/>
          </a:p>
        </p:txBody>
      </p:sp>
      <p:sp>
        <p:nvSpPr>
          <p:cNvPr id="173" name="Shape 173"/>
          <p:cNvSpPr txBox="1">
            <a:spLocks noGrp="1"/>
          </p:cNvSpPr>
          <p:nvPr>
            <p:ph type="sldNum" idx="12"/>
          </p:nvPr>
        </p:nvSpPr>
        <p:spPr>
          <a:xfrm>
            <a:off x="3907315" y="9586298"/>
            <a:ext cx="2989167" cy="506290"/>
          </a:xfrm>
          <a:prstGeom prst="rect">
            <a:avLst/>
          </a:prstGeom>
          <a:noFill/>
          <a:ln>
            <a:noFill/>
          </a:ln>
        </p:spPr>
        <p:txBody>
          <a:bodyPr spcFirstLastPara="1" wrap="square" lIns="97038" tIns="48506" rIns="97038" bIns="48506" anchor="b" anchorCtr="0">
            <a:noAutofit/>
          </a:bodyPr>
          <a:lstStyle/>
          <a:p>
            <a:pPr>
              <a:buClr>
                <a:schemeClr val="dk1"/>
              </a:buClr>
              <a:buSzPts val="1200"/>
            </a:pPr>
            <a:fld id="{00000000-1234-1234-1234-123412341234}" type="slidenum">
              <a:rPr lang="da-DK" sz="1300">
                <a:solidFill>
                  <a:schemeClr val="dk1"/>
                </a:solidFill>
                <a:latin typeface="Calibri"/>
                <a:ea typeface="Calibri"/>
                <a:cs typeface="Calibri"/>
                <a:sym typeface="Calibri"/>
              </a:rPr>
              <a:pPr>
                <a:buClr>
                  <a:schemeClr val="dk1"/>
                </a:buClr>
                <a:buSzPts val="1200"/>
              </a:pPr>
              <a:t>28</a:t>
            </a:fld>
            <a:endParaRPr sz="13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defTabSz="970487">
              <a:defRPr/>
            </a:pPr>
            <a:fld id="{AA4E62C0-A195-48FF-B8BE-B5D7E193AEF6}" type="slidenum">
              <a:rPr lang="da-DK">
                <a:solidFill>
                  <a:prstClr val="black"/>
                </a:solidFill>
                <a:latin typeface="Calibri" panose="020F0502020204030204"/>
              </a:rPr>
              <a:pPr defTabSz="970487">
                <a:defRPr/>
              </a:pPr>
              <a:t>54</a:t>
            </a:fld>
            <a:endParaRPr lang="da-DK">
              <a:solidFill>
                <a:prstClr val="black"/>
              </a:solidFill>
              <a:latin typeface="Calibri" panose="020F0502020204030204"/>
            </a:endParaRPr>
          </a:p>
        </p:txBody>
      </p:sp>
    </p:spTree>
    <p:extLst>
      <p:ext uri="{BB962C8B-B14F-4D97-AF65-F5344CB8AC3E}">
        <p14:creationId xmlns:p14="http://schemas.microsoft.com/office/powerpoint/2010/main" val="382951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81965" indent="-181965">
              <a:buFontTx/>
              <a:buChar char="-"/>
            </a:pPr>
            <a:endParaRPr lang="da-DK" dirty="0"/>
          </a:p>
        </p:txBody>
      </p:sp>
      <p:sp>
        <p:nvSpPr>
          <p:cNvPr id="4" name="Pladsholder til slidenummer 3"/>
          <p:cNvSpPr>
            <a:spLocks noGrp="1"/>
          </p:cNvSpPr>
          <p:nvPr>
            <p:ph type="sldNum" sz="quarter" idx="10"/>
          </p:nvPr>
        </p:nvSpPr>
        <p:spPr/>
        <p:txBody>
          <a:bodyPr/>
          <a:lstStyle/>
          <a:p>
            <a:fld id="{AA4E62C0-A195-48FF-B8BE-B5D7E193AEF6}" type="slidenum">
              <a:rPr lang="da-DK" smtClean="0"/>
              <a:t>66</a:t>
            </a:fld>
            <a:endParaRPr lang="da-DK"/>
          </a:p>
        </p:txBody>
      </p:sp>
    </p:spTree>
    <p:extLst>
      <p:ext uri="{BB962C8B-B14F-4D97-AF65-F5344CB8AC3E}">
        <p14:creationId xmlns:p14="http://schemas.microsoft.com/office/powerpoint/2010/main" val="2211418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A4E62C0-A195-48FF-B8BE-B5D7E193AEF6}" type="slidenum">
              <a:rPr lang="da-DK" smtClean="0"/>
              <a:t>75</a:t>
            </a:fld>
            <a:endParaRPr lang="da-DK"/>
          </a:p>
        </p:txBody>
      </p:sp>
    </p:spTree>
    <p:extLst>
      <p:ext uri="{BB962C8B-B14F-4D97-AF65-F5344CB8AC3E}">
        <p14:creationId xmlns:p14="http://schemas.microsoft.com/office/powerpoint/2010/main" val="38534112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A4E62C0-A195-48FF-B8BE-B5D7E193AEF6}" type="slidenum">
              <a:rPr lang="da-DK" smtClean="0"/>
              <a:t>67</a:t>
            </a:fld>
            <a:endParaRPr lang="da-DK"/>
          </a:p>
        </p:txBody>
      </p:sp>
    </p:spTree>
    <p:extLst>
      <p:ext uri="{BB962C8B-B14F-4D97-AF65-F5344CB8AC3E}">
        <p14:creationId xmlns:p14="http://schemas.microsoft.com/office/powerpoint/2010/main" val="4225044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A4E62C0-A195-48FF-B8BE-B5D7E193AEF6}" type="slidenum">
              <a:rPr lang="da-DK" smtClean="0"/>
              <a:t>77</a:t>
            </a:fld>
            <a:endParaRPr lang="da-DK"/>
          </a:p>
        </p:txBody>
      </p:sp>
    </p:spTree>
    <p:extLst>
      <p:ext uri="{BB962C8B-B14F-4D97-AF65-F5344CB8AC3E}">
        <p14:creationId xmlns:p14="http://schemas.microsoft.com/office/powerpoint/2010/main" val="2943845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79513" y="1262063"/>
            <a:ext cx="4538662" cy="34051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9808" y="4857104"/>
            <a:ext cx="5518463" cy="3973994"/>
          </a:xfrm>
          <a:prstGeom prst="rect">
            <a:avLst/>
          </a:prstGeom>
          <a:noFill/>
          <a:ln>
            <a:noFill/>
          </a:ln>
        </p:spPr>
        <p:txBody>
          <a:bodyPr wrap="square" lIns="97038" tIns="48506" rIns="97038" bIns="48506" anchor="t" anchorCtr="0">
            <a:noAutofit/>
          </a:bodyPr>
          <a:lstStyle/>
          <a:p>
            <a:pPr defTabSz="970544">
              <a:defRPr/>
            </a:pPr>
            <a:r>
              <a:rPr lang="da-DK" dirty="0">
                <a:latin typeface="+mn-lt"/>
              </a:rPr>
              <a:t>Formål</a:t>
            </a:r>
            <a:r>
              <a:rPr lang="da-DK" baseline="0" dirty="0">
                <a:latin typeface="+mn-lt"/>
              </a:rPr>
              <a:t> med slide: </a:t>
            </a:r>
            <a:endParaRPr lang="da-DK" dirty="0">
              <a:latin typeface="+mn-lt"/>
            </a:endParaRPr>
          </a:p>
          <a:p>
            <a:pPr marL="242636" indent="-242636">
              <a:buAutoNum type="arabicPeriod"/>
            </a:pPr>
            <a:r>
              <a:rPr lang="da-DK" baseline="0" dirty="0">
                <a:latin typeface="+mn-lt"/>
              </a:rPr>
              <a:t>Sikkerhedsaspektet: Hvorfor en </a:t>
            </a:r>
            <a:r>
              <a:rPr lang="da-DK" baseline="0" dirty="0" err="1">
                <a:latin typeface="+mn-lt"/>
              </a:rPr>
              <a:t>app</a:t>
            </a:r>
            <a:r>
              <a:rPr lang="da-DK" baseline="0" dirty="0">
                <a:latin typeface="+mn-lt"/>
              </a:rPr>
              <a:t>? Her er alternativet til et billede af nøglekortet </a:t>
            </a:r>
            <a:r>
              <a:rPr lang="da-DK" baseline="0" dirty="0">
                <a:latin typeface="+mn-lt"/>
                <a:sym typeface="Wingdings" panose="05000000000000000000" pitchFamily="2" charset="2"/>
              </a:rPr>
              <a:t> </a:t>
            </a:r>
            <a:endParaRPr lang="da-DK" baseline="0" dirty="0">
              <a:latin typeface="+mn-lt"/>
            </a:endParaRPr>
          </a:p>
          <a:p>
            <a:pPr marL="242636" indent="-242636">
              <a:buAutoNum type="arabicPeriod"/>
            </a:pPr>
            <a:r>
              <a:rPr lang="da-DK" baseline="0" dirty="0">
                <a:latin typeface="+mn-lt"/>
              </a:rPr>
              <a:t>Forklaring af funktionaliteten – ”anmodninger” forklaret. (log-in og signering) </a:t>
            </a:r>
          </a:p>
          <a:p>
            <a:pPr marL="242636" indent="-242636">
              <a:buAutoNum type="arabicPeriod"/>
            </a:pPr>
            <a:r>
              <a:rPr lang="da-DK" b="1" baseline="0" dirty="0">
                <a:latin typeface="+mn-lt"/>
              </a:rPr>
              <a:t>Forudsætning for at gennemføre øvelsen</a:t>
            </a:r>
          </a:p>
          <a:p>
            <a:pPr marL="727908" lvl="1" indent="-242636">
              <a:buAutoNum type="arabicPeriod"/>
            </a:pPr>
            <a:r>
              <a:rPr lang="da-DK" baseline="0" dirty="0" err="1">
                <a:latin typeface="+mn-lt"/>
              </a:rPr>
              <a:t>App’en</a:t>
            </a:r>
            <a:r>
              <a:rPr lang="da-DK" baseline="0" dirty="0">
                <a:latin typeface="+mn-lt"/>
              </a:rPr>
              <a:t> er downloadet – virker både til IOS og Android </a:t>
            </a:r>
          </a:p>
          <a:p>
            <a:pPr marL="727908" lvl="1" indent="-242636">
              <a:buAutoNum type="arabicPeriod"/>
            </a:pPr>
            <a:r>
              <a:rPr lang="da-DK" baseline="0" dirty="0" err="1">
                <a:latin typeface="+mn-lt"/>
              </a:rPr>
              <a:t>App’er</a:t>
            </a:r>
            <a:r>
              <a:rPr lang="da-DK" baseline="0" dirty="0">
                <a:latin typeface="+mn-lt"/>
              </a:rPr>
              <a:t> er aktiveret (indrulleret – 1 times varighed) </a:t>
            </a:r>
          </a:p>
          <a:p>
            <a:pPr marL="727908" lvl="1" indent="-242636">
              <a:buAutoNum type="arabicPeriod"/>
            </a:pPr>
            <a:r>
              <a:rPr lang="da-DK" baseline="0" dirty="0">
                <a:latin typeface="+mn-lt"/>
              </a:rPr>
              <a:t>Deltagere har deres nøglekort/nøgleviser med. </a:t>
            </a:r>
          </a:p>
          <a:p>
            <a:pPr marL="727908" lvl="1" indent="-242636">
              <a:buAutoNum type="arabicPeriod"/>
            </a:pPr>
            <a:endParaRPr lang="da-DK" baseline="0" dirty="0">
              <a:latin typeface="+mn-lt"/>
            </a:endParaRPr>
          </a:p>
          <a:p>
            <a:pPr marL="485272" lvl="1"/>
            <a:r>
              <a:rPr lang="da-DK" baseline="0" dirty="0">
                <a:latin typeface="+mn-lt"/>
              </a:rPr>
              <a:t>	</a:t>
            </a:r>
          </a:p>
          <a:p>
            <a:pPr defTabSz="970544">
              <a:defRPr/>
            </a:pPr>
            <a:endParaRPr lang="da-DK" dirty="0">
              <a:latin typeface="+mn-lt"/>
            </a:endParaRPr>
          </a:p>
        </p:txBody>
      </p:sp>
      <p:sp>
        <p:nvSpPr>
          <p:cNvPr id="178" name="Shape 178"/>
          <p:cNvSpPr txBox="1">
            <a:spLocks noGrp="1"/>
          </p:cNvSpPr>
          <p:nvPr>
            <p:ph type="sldNum" idx="12"/>
          </p:nvPr>
        </p:nvSpPr>
        <p:spPr>
          <a:xfrm>
            <a:off x="3907315" y="9586299"/>
            <a:ext cx="2989167" cy="506386"/>
          </a:xfrm>
          <a:prstGeom prst="rect">
            <a:avLst/>
          </a:prstGeom>
          <a:noFill/>
          <a:ln>
            <a:noFill/>
          </a:ln>
        </p:spPr>
        <p:txBody>
          <a:bodyPr wrap="square" lIns="97038" tIns="48506" rIns="97038" bIns="48506" anchor="b" anchorCtr="0">
            <a:noAutofit/>
          </a:bodyPr>
          <a:lstStyle/>
          <a:p>
            <a:fld id="{00000000-1234-1234-1234-123412341234}" type="slidenum">
              <a:rPr lang="da-DK" sz="1300">
                <a:solidFill>
                  <a:schemeClr val="dk1"/>
                </a:solidFill>
                <a:latin typeface="Calibri"/>
                <a:ea typeface="Calibri"/>
                <a:cs typeface="Calibri"/>
                <a:sym typeface="Calibri"/>
              </a:rPr>
              <a:pPr/>
              <a:t>85</a:t>
            </a:fld>
            <a:endParaRPr lang="da-DK" sz="13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a-DK" dirty="0"/>
              <a:t>Klik for at redigere i master</a:t>
            </a:r>
          </a:p>
        </p:txBody>
      </p:sp>
      <p:sp>
        <p:nvSpPr>
          <p:cNvPr id="3" name="U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endParaRPr lang="da-DK" dirty="0"/>
          </a:p>
        </p:txBody>
      </p:sp>
      <p:sp>
        <p:nvSpPr>
          <p:cNvPr id="6" name="Pladsholder til slidenummer 5"/>
          <p:cNvSpPr>
            <a:spLocks noGrp="1"/>
          </p:cNvSpPr>
          <p:nvPr>
            <p:ph type="sldNum" sz="quarter" idx="12"/>
          </p:nvPr>
        </p:nvSpPr>
        <p:spPr/>
        <p:txBody>
          <a:bodyPr/>
          <a:lstStyle/>
          <a:p>
            <a:fld id="{2BEB4856-A6F4-4C28-B797-329B5BB5915D}" type="slidenum">
              <a:rPr lang="da-DK" smtClean="0"/>
              <a:t>‹nr.›</a:t>
            </a:fld>
            <a:endParaRPr lang="da-DK"/>
          </a:p>
        </p:txBody>
      </p:sp>
    </p:spTree>
    <p:extLst>
      <p:ext uri="{BB962C8B-B14F-4D97-AF65-F5344CB8AC3E}">
        <p14:creationId xmlns:p14="http://schemas.microsoft.com/office/powerpoint/2010/main" val="3906206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vl1pPr>
          </a:lstStyle>
          <a:p>
            <a:r>
              <a:rPr lang="da-DK" dirty="0"/>
              <a:t>Klik for at redigere i master</a:t>
            </a:r>
          </a:p>
        </p:txBody>
      </p:sp>
      <p:sp>
        <p:nvSpPr>
          <p:cNvPr id="3" name="Pladsholder til indhold 2"/>
          <p:cNvSpPr>
            <a:spLocks noGrp="1"/>
          </p:cNvSpPr>
          <p:nvPr>
            <p:ph idx="1"/>
          </p:nvPr>
        </p:nvSpPr>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‹nr.›</a:t>
            </a:fld>
            <a:endParaRPr lang="da-DK"/>
          </a:p>
        </p:txBody>
      </p:sp>
    </p:spTree>
    <p:extLst>
      <p:ext uri="{BB962C8B-B14F-4D97-AF65-F5344CB8AC3E}">
        <p14:creationId xmlns:p14="http://schemas.microsoft.com/office/powerpoint/2010/main" val="2627585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608526"/>
            <a:ext cx="7886700" cy="2852737"/>
          </a:xfrm>
        </p:spPr>
        <p:txBody>
          <a:bodyPr anchor="b">
            <a:normAutofit/>
          </a:bodyPr>
          <a:lstStyle>
            <a:lvl1pPr>
              <a:defRPr sz="4000" b="1"/>
            </a:lvl1pPr>
          </a:lstStyle>
          <a:p>
            <a:r>
              <a:rPr lang="da-DK" dirty="0"/>
              <a:t>Klik for at redigere i master</a:t>
            </a:r>
          </a:p>
        </p:txBody>
      </p:sp>
      <p:sp>
        <p:nvSpPr>
          <p:cNvPr id="3" name="Pladsholder til tekst 2"/>
          <p:cNvSpPr>
            <a:spLocks noGrp="1"/>
          </p:cNvSpPr>
          <p:nvPr>
            <p:ph type="body" idx="1"/>
          </p:nvPr>
        </p:nvSpPr>
        <p:spPr>
          <a:xfrm>
            <a:off x="623888" y="3588774"/>
            <a:ext cx="7886700" cy="2500877"/>
          </a:xfrm>
        </p:spPr>
        <p:txBody>
          <a:bodyPr>
            <a:normAutofit/>
          </a:bodyPr>
          <a:lstStyle>
            <a:lvl1pPr marL="342900" indent="-342900">
              <a:buFont typeface="Arial" panose="020B0604020202020204" pitchFamily="34" charset="0"/>
              <a:buChar char="•"/>
              <a:defRPr sz="2400">
                <a:solidFill>
                  <a:schemeClr val="bg2">
                    <a:lumMod val="50000"/>
                  </a:schemeClr>
                </a:solidFill>
              </a:defRPr>
            </a:lvl1pPr>
            <a:lvl2pPr marL="342900" indent="0">
              <a:buNone/>
              <a:defRPr sz="2400">
                <a:solidFill>
                  <a:schemeClr val="bg2">
                    <a:lumMod val="50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dirty="0"/>
              <a:t>Rediger typografien i masterens</a:t>
            </a:r>
          </a:p>
          <a:p>
            <a:pPr lvl="1"/>
            <a:r>
              <a:rPr lang="da-DK" dirty="0"/>
              <a:t>1</a:t>
            </a:r>
          </a:p>
          <a:p>
            <a:pPr lvl="1"/>
            <a:r>
              <a:rPr lang="da-DK" dirty="0"/>
              <a:t>	2</a:t>
            </a:r>
          </a:p>
          <a:p>
            <a:pPr lvl="1"/>
            <a:r>
              <a:rPr lang="da-DK" dirty="0"/>
              <a:t>		3</a:t>
            </a:r>
          </a:p>
          <a:p>
            <a:pPr lvl="1"/>
            <a:r>
              <a:rPr lang="da-DK" dirty="0"/>
              <a:t>			4</a:t>
            </a:r>
          </a:p>
          <a:p>
            <a:pPr lvl="0"/>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‹nr.›</a:t>
            </a:fld>
            <a:endParaRPr lang="da-DK"/>
          </a:p>
        </p:txBody>
      </p:sp>
    </p:spTree>
    <p:extLst>
      <p:ext uri="{BB962C8B-B14F-4D97-AF65-F5344CB8AC3E}">
        <p14:creationId xmlns:p14="http://schemas.microsoft.com/office/powerpoint/2010/main" val="2723570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vl1pPr>
          </a:lstStyle>
          <a:p>
            <a:r>
              <a:rPr lang="da-DK" dirty="0"/>
              <a:t>Klik for at redigere i master</a:t>
            </a:r>
          </a:p>
        </p:txBody>
      </p:sp>
      <p:sp>
        <p:nvSpPr>
          <p:cNvPr id="3" name="Pladsholder til indhold 2"/>
          <p:cNvSpPr>
            <a:spLocks noGrp="1"/>
          </p:cNvSpPr>
          <p:nvPr>
            <p:ph sz="half" idx="1"/>
          </p:nvPr>
        </p:nvSpPr>
        <p:spPr>
          <a:xfrm>
            <a:off x="628650" y="1825625"/>
            <a:ext cx="38862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29150" y="1825625"/>
            <a:ext cx="38862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r>
              <a:rPr lang="da-DK"/>
              <a:t>September 2019</a:t>
            </a:r>
          </a:p>
        </p:txBody>
      </p:sp>
      <p:sp>
        <p:nvSpPr>
          <p:cNvPr id="6" name="Pladsholder til sidefod 5"/>
          <p:cNvSpPr>
            <a:spLocks noGrp="1"/>
          </p:cNvSpPr>
          <p:nvPr>
            <p:ph type="ftr" sz="quarter" idx="11"/>
          </p:nvPr>
        </p:nvSpPr>
        <p:spPr/>
        <p:txBody>
          <a:bodyPr/>
          <a:lstStyle/>
          <a:p>
            <a:r>
              <a:rPr lang="da-DK"/>
              <a:t>IT Sikkerhed</a:t>
            </a:r>
          </a:p>
        </p:txBody>
      </p:sp>
      <p:sp>
        <p:nvSpPr>
          <p:cNvPr id="7" name="Pladsholder til slidenummer 6"/>
          <p:cNvSpPr>
            <a:spLocks noGrp="1"/>
          </p:cNvSpPr>
          <p:nvPr>
            <p:ph type="sldNum" sz="quarter" idx="12"/>
          </p:nvPr>
        </p:nvSpPr>
        <p:spPr/>
        <p:txBody>
          <a:bodyPr/>
          <a:lstStyle/>
          <a:p>
            <a:fld id="{2BEB4856-A6F4-4C28-B797-329B5BB5915D}" type="slidenum">
              <a:rPr lang="da-DK" smtClean="0"/>
              <a:t>‹nr.›</a:t>
            </a:fld>
            <a:endParaRPr lang="da-DK"/>
          </a:p>
        </p:txBody>
      </p:sp>
    </p:spTree>
    <p:extLst>
      <p:ext uri="{BB962C8B-B14F-4D97-AF65-F5344CB8AC3E}">
        <p14:creationId xmlns:p14="http://schemas.microsoft.com/office/powerpoint/2010/main" val="2673119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vl1pPr>
          </a:lstStyle>
          <a:p>
            <a:r>
              <a:rPr lang="da-DK" dirty="0"/>
              <a:t>Klik for at redigere i master</a:t>
            </a:r>
          </a:p>
        </p:txBody>
      </p:sp>
      <p:sp>
        <p:nvSpPr>
          <p:cNvPr id="3" name="Pladsholder til dato 2"/>
          <p:cNvSpPr>
            <a:spLocks noGrp="1"/>
          </p:cNvSpPr>
          <p:nvPr>
            <p:ph type="dt" sz="half" idx="10"/>
          </p:nvPr>
        </p:nvSpPr>
        <p:spPr/>
        <p:txBody>
          <a:bodyPr/>
          <a:lstStyle/>
          <a:p>
            <a:r>
              <a:rPr lang="da-DK"/>
              <a:t>September 2019</a:t>
            </a:r>
          </a:p>
        </p:txBody>
      </p:sp>
      <p:sp>
        <p:nvSpPr>
          <p:cNvPr id="4" name="Pladsholder til sidefod 3"/>
          <p:cNvSpPr>
            <a:spLocks noGrp="1"/>
          </p:cNvSpPr>
          <p:nvPr>
            <p:ph type="ftr" sz="quarter" idx="11"/>
          </p:nvPr>
        </p:nvSpPr>
        <p:spPr/>
        <p:txBody>
          <a:bodyPr/>
          <a:lstStyle/>
          <a:p>
            <a:r>
              <a:rPr lang="da-DK"/>
              <a:t>IT Sikkerhed</a:t>
            </a:r>
          </a:p>
        </p:txBody>
      </p:sp>
      <p:sp>
        <p:nvSpPr>
          <p:cNvPr id="5" name="Pladsholder til slidenummer 4"/>
          <p:cNvSpPr>
            <a:spLocks noGrp="1"/>
          </p:cNvSpPr>
          <p:nvPr>
            <p:ph type="sldNum" sz="quarter" idx="12"/>
          </p:nvPr>
        </p:nvSpPr>
        <p:spPr/>
        <p:txBody>
          <a:bodyPr/>
          <a:lstStyle/>
          <a:p>
            <a:fld id="{2BEB4856-A6F4-4C28-B797-329B5BB5915D}" type="slidenum">
              <a:rPr lang="da-DK" smtClean="0"/>
              <a:t>‹nr.›</a:t>
            </a:fld>
            <a:endParaRPr lang="da-DK"/>
          </a:p>
        </p:txBody>
      </p:sp>
    </p:spTree>
    <p:extLst>
      <p:ext uri="{BB962C8B-B14F-4D97-AF65-F5344CB8AC3E}">
        <p14:creationId xmlns:p14="http://schemas.microsoft.com/office/powerpoint/2010/main" val="2410930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a:t>Klik for at redigere i master</a:t>
            </a:r>
          </a:p>
        </p:txBody>
      </p:sp>
      <p:sp>
        <p:nvSpPr>
          <p:cNvPr id="3" name="Pladsholder til billed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Rediger typografien i masterens</a:t>
            </a:r>
          </a:p>
        </p:txBody>
      </p:sp>
      <p:sp>
        <p:nvSpPr>
          <p:cNvPr id="5" name="Pladsholder til dato 4"/>
          <p:cNvSpPr>
            <a:spLocks noGrp="1"/>
          </p:cNvSpPr>
          <p:nvPr>
            <p:ph type="dt" sz="half" idx="10"/>
          </p:nvPr>
        </p:nvSpPr>
        <p:spPr/>
        <p:txBody>
          <a:bodyPr/>
          <a:lstStyle/>
          <a:p>
            <a:r>
              <a:rPr lang="da-DK"/>
              <a:t>September 2019</a:t>
            </a:r>
          </a:p>
        </p:txBody>
      </p:sp>
      <p:sp>
        <p:nvSpPr>
          <p:cNvPr id="6" name="Pladsholder til sidefod 5"/>
          <p:cNvSpPr>
            <a:spLocks noGrp="1"/>
          </p:cNvSpPr>
          <p:nvPr>
            <p:ph type="ftr" sz="quarter" idx="11"/>
          </p:nvPr>
        </p:nvSpPr>
        <p:spPr/>
        <p:txBody>
          <a:bodyPr/>
          <a:lstStyle/>
          <a:p>
            <a:r>
              <a:rPr lang="da-DK"/>
              <a:t>IT Sikkerhed</a:t>
            </a:r>
          </a:p>
        </p:txBody>
      </p:sp>
      <p:sp>
        <p:nvSpPr>
          <p:cNvPr id="7" name="Pladsholder til slidenummer 6"/>
          <p:cNvSpPr>
            <a:spLocks noGrp="1"/>
          </p:cNvSpPr>
          <p:nvPr>
            <p:ph type="sldNum" sz="quarter" idx="12"/>
          </p:nvPr>
        </p:nvSpPr>
        <p:spPr/>
        <p:txBody>
          <a:bodyPr/>
          <a:lstStyle/>
          <a:p>
            <a:fld id="{2BEB4856-A6F4-4C28-B797-329B5BB5915D}" type="slidenum">
              <a:rPr lang="da-DK" smtClean="0"/>
              <a:t>‹nr.›</a:t>
            </a:fld>
            <a:endParaRPr lang="da-DK"/>
          </a:p>
        </p:txBody>
      </p:sp>
    </p:spTree>
    <p:extLst>
      <p:ext uri="{BB962C8B-B14F-4D97-AF65-F5344CB8AC3E}">
        <p14:creationId xmlns:p14="http://schemas.microsoft.com/office/powerpoint/2010/main" val="300986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8650" y="365126"/>
            <a:ext cx="7886700" cy="754373"/>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628650" y="1204958"/>
            <a:ext cx="7886700" cy="4972006"/>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a-DK"/>
              <a:t>September 2019</a:t>
            </a:r>
            <a:endParaRPr lang="da-DK" dirty="0"/>
          </a:p>
        </p:txBody>
      </p:sp>
      <p:sp>
        <p:nvSpPr>
          <p:cNvPr id="5" name="Pladsholder til sidefod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da-DK"/>
              <a:t>IT Sikkerhed</a:t>
            </a:r>
            <a:endParaRPr lang="da-DK" dirty="0"/>
          </a:p>
        </p:txBody>
      </p:sp>
      <p:sp>
        <p:nvSpPr>
          <p:cNvPr id="6" name="Pladsholder til slide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da-DK" dirty="0"/>
          </a:p>
        </p:txBody>
      </p:sp>
      <p:sp>
        <p:nvSpPr>
          <p:cNvPr id="7" name="Handlingsknap: gå til startside 6">
            <a:hlinkClick r:id="rId8" action="ppaction://hlinksldjump" highlightClick="1"/>
            <a:extLst>
              <a:ext uri="{FF2B5EF4-FFF2-40B4-BE49-F238E27FC236}">
                <a16:creationId xmlns:a16="http://schemas.microsoft.com/office/drawing/2014/main" id="{595FCE3D-FA85-4D83-BFC7-97F84E975529}"/>
              </a:ext>
            </a:extLst>
          </p:cNvPr>
          <p:cNvSpPr/>
          <p:nvPr userDrawn="1"/>
        </p:nvSpPr>
        <p:spPr>
          <a:xfrm>
            <a:off x="-1" y="0"/>
            <a:ext cx="531341" cy="46955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283045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20" r:id="rId5"/>
    <p:sldLayoutId id="2147483823" r:id="rId6"/>
  </p:sldLayoutIdLst>
  <p:hf hdr="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hyperlink" Target="https://www.boxcryptor.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veracrypt.fr/en/Home.html" TargetMode="Externa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gnupg.org/" TargetMode="External"/><Relationship Id="rId2" Type="http://schemas.openxmlformats.org/officeDocument/2006/relationships/hyperlink" Target="https://www.veracrypt.fr/en/Home.html"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hyperlink" Target="https://support.apple.com/da-dk/HT201351"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youtube.com/watch?v=EeWiML00i9E"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itsupport.brundtoe.dk/2016/05/02/rense-din-pc/"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bit.ly/2A5t0R6"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www.bleepingcomputer.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upport.kaspersky.com/viruses/rescuedisk"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partedmagic.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hyperlink" Target="https://www.borger.dk/internet-og-sikkerhed/seks-gode-raad-til-en-it-sikker-hverdag" TargetMode="Externa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hyperlink" Target="https://itsupport.brundtoe.dk/2017/03/21/anbefalinger-om-informationssikkerhed/"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mailto:support@brundtoe.d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hyperlink" Target="https://itsupport.brundtoe.dk/"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bit.ly/2lUedD7" TargetMode="Externa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hyperlink" Target="http://bit.ly/2A5t0R6"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hyperlink" Target="https://sikkerdigital.dk/borger/"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hyperlink" Target="https://www.emaerket.dk/forbruger/tips-guides-og-gode-raad/gode-raad-om-sikker-e-handel" TargetMode="External"/><Relationship Id="rId3" Type="http://schemas.openxmlformats.org/officeDocument/2006/relationships/hyperlink" Target="http://www.ekurser.nu/tema/24" TargetMode="External"/><Relationship Id="rId7" Type="http://schemas.openxmlformats.org/officeDocument/2006/relationships/hyperlink" Target="https://www.emaerket.dk/forbruger/tips-guides-og-gode-raad/saadan-spotter-du-en-fupbutik" TargetMode="External"/><Relationship Id="rId2" Type="http://schemas.openxmlformats.org/officeDocument/2006/relationships/hyperlink" Target="https://www.borger.dk/Sider/internet-og-sikkerhed.aspx" TargetMode="External"/><Relationship Id="rId1" Type="http://schemas.openxmlformats.org/officeDocument/2006/relationships/slideLayout" Target="../slideLayouts/slideLayout2.xml"/><Relationship Id="rId6" Type="http://schemas.openxmlformats.org/officeDocument/2006/relationships/hyperlink" Target="https://www.emaerket.dk/" TargetMode="External"/><Relationship Id="rId5" Type="http://schemas.openxmlformats.org/officeDocument/2006/relationships/hyperlink" Target="http://www.digitalsikkerhed.dk/" TargetMode="External"/><Relationship Id="rId4" Type="http://schemas.openxmlformats.org/officeDocument/2006/relationships/hyperlink" Target="https://dkr.dk/it" TargetMode="External"/><Relationship Id="rId9" Type="http://schemas.openxmlformats.org/officeDocument/2006/relationships/hyperlink" Target="https://www.forbrugerombudsmanden.dk/nyheder/forbrugerombudsmanden/pressemeddelelser/2018/forbrugerombudsmanden-advarer-mod-aktuelle-abonnementsfaelder/" TargetMode="External"/></Relationships>
</file>

<file path=ppt/slides/_rels/slide121.xml.rels><?xml version="1.0" encoding="UTF-8" standalone="yes"?>
<Relationships xmlns="http://schemas.openxmlformats.org/package/2006/relationships"><Relationship Id="rId8" Type="http://schemas.openxmlformats.org/officeDocument/2006/relationships/hyperlink" Target="https://www.bleepingcomputer.com/" TargetMode="External"/><Relationship Id="rId3" Type="http://schemas.openxmlformats.org/officeDocument/2006/relationships/hyperlink" Target="https://ninite.com/" TargetMode="External"/><Relationship Id="rId7" Type="http://schemas.openxmlformats.org/officeDocument/2006/relationships/hyperlink" Target="https://secunia.com/" TargetMode="External"/><Relationship Id="rId12" Type="http://schemas.openxmlformats.org/officeDocument/2006/relationships/hyperlink" Target="https://www.macrium.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filehippo.com/" TargetMode="External"/><Relationship Id="rId11" Type="http://schemas.openxmlformats.org/officeDocument/2006/relationships/hyperlink" Target="http://www.aomeitech.com/" TargetMode="External"/><Relationship Id="rId5" Type="http://schemas.openxmlformats.org/officeDocument/2006/relationships/hyperlink" Target="https://www.filepuma.com/" TargetMode="External"/><Relationship Id="rId10" Type="http://schemas.openxmlformats.org/officeDocument/2006/relationships/hyperlink" Target="https://www.easeus.com/" TargetMode="External"/><Relationship Id="rId4" Type="http://schemas.openxmlformats.org/officeDocument/2006/relationships/hyperlink" Target="https://www.iobit.com/" TargetMode="External"/><Relationship Id="rId9" Type="http://schemas.openxmlformats.org/officeDocument/2006/relationships/hyperlink" Target="https://www.shouldiremoveit.com/"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www.av-comparatives.org/" TargetMode="External"/><Relationship Id="rId3" Type="http://schemas.openxmlformats.org/officeDocument/2006/relationships/hyperlink" Target="http://www.glarysoft.com/" TargetMode="External"/><Relationship Id="rId7" Type="http://schemas.openxmlformats.org/officeDocument/2006/relationships/hyperlink" Target="http://www.aomeitech.com/" TargetMode="External"/><Relationship Id="rId12" Type="http://schemas.openxmlformats.org/officeDocument/2006/relationships/hyperlink" Target="https://www.winhelp.us/configure-windows-defender-in-windows-8.html" TargetMode="External"/><Relationship Id="rId2" Type="http://schemas.openxmlformats.org/officeDocument/2006/relationships/hyperlink" Target="https://ccleaner.com/" TargetMode="External"/><Relationship Id="rId1" Type="http://schemas.openxmlformats.org/officeDocument/2006/relationships/slideLayout" Target="../slideLayouts/slideLayout2.xml"/><Relationship Id="rId6" Type="http://schemas.openxmlformats.org/officeDocument/2006/relationships/hyperlink" Target="https://www.easeus.com/" TargetMode="External"/><Relationship Id="rId11" Type="http://schemas.openxmlformats.org/officeDocument/2006/relationships/hyperlink" Target="https://www.avast.com/" TargetMode="External"/><Relationship Id="rId5" Type="http://schemas.openxmlformats.org/officeDocument/2006/relationships/hyperlink" Target="https://www.wisecleaner.com/" TargetMode="External"/><Relationship Id="rId10" Type="http://schemas.openxmlformats.org/officeDocument/2006/relationships/hyperlink" Target="https://www.avira.com/" TargetMode="External"/><Relationship Id="rId4" Type="http://schemas.openxmlformats.org/officeDocument/2006/relationships/hyperlink" Target="http://www.auslogics.com/" TargetMode="External"/><Relationship Id="rId9" Type="http://schemas.openxmlformats.org/officeDocument/2006/relationships/hyperlink" Target="https://www.avg.com/"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s://1password.com/" TargetMode="External"/><Relationship Id="rId2" Type="http://schemas.openxmlformats.org/officeDocument/2006/relationships/hyperlink" Target="https://www.dashlane.com/" TargetMode="External"/><Relationship Id="rId1" Type="http://schemas.openxmlformats.org/officeDocument/2006/relationships/slideLayout" Target="../slideLayouts/slideLayout2.xml"/><Relationship Id="rId6" Type="http://schemas.openxmlformats.org/officeDocument/2006/relationships/hyperlink" Target="http://www.computerworld.dk/art/237982/biometrien-paa-vej-til-din-telefon-og-computer-disse-tre-loesninger-skal-afloese-1234-og-password1" TargetMode="External"/><Relationship Id="rId5" Type="http://schemas.openxmlformats.org/officeDocument/2006/relationships/hyperlink" Target="https://fe-ddis.dk/cfcs/CFCSDocuments/Passwordvejledning_22092016.pdf" TargetMode="External"/><Relationship Id="rId4" Type="http://schemas.openxmlformats.org/officeDocument/2006/relationships/hyperlink" Target="http://www.nirsoft.net/password_recovery_tools.html"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www.nomoreransom.org/" TargetMode="External"/><Relationship Id="rId3" Type="http://schemas.openxmlformats.org/officeDocument/2006/relationships/hyperlink" Target="https://partedmagic.com/" TargetMode="External"/><Relationship Id="rId7" Type="http://schemas.openxmlformats.org/officeDocument/2006/relationships/hyperlink" Target="https://www.gnupg.org/" TargetMode="External"/><Relationship Id="rId2" Type="http://schemas.openxmlformats.org/officeDocument/2006/relationships/hyperlink" Target="https://support.kaspersky.com/viruses/rescuedisk" TargetMode="External"/><Relationship Id="rId1" Type="http://schemas.openxmlformats.org/officeDocument/2006/relationships/slideLayout" Target="../slideLayouts/slideLayout2.xml"/><Relationship Id="rId6" Type="http://schemas.openxmlformats.org/officeDocument/2006/relationships/hyperlink" Target="https://www.7-zip.org/" TargetMode="External"/><Relationship Id="rId5" Type="http://schemas.openxmlformats.org/officeDocument/2006/relationships/hyperlink" Target="https://www.veracrypt.fr/en/Home.html" TargetMode="External"/><Relationship Id="rId4" Type="http://schemas.openxmlformats.org/officeDocument/2006/relationships/hyperlink" Target="https://www.boxcryptor.com/" TargetMode="External"/><Relationship Id="rId9" Type="http://schemas.openxmlformats.org/officeDocument/2006/relationships/hyperlink" Target="https://heimdalsecurity.com/blog/what-is-ransomware-protec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learning-server.com/Lesson.aspx?el=86666&amp;eu=4637021&amp;eukey=xiq0p868&amp;mode=1"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eldresagen.dk/frivilligportalen/it-og-teknologi/redskaber-og-inspiration-til-undervisning-og-it-hjaelp/sikker-s-adfaerd-s-paa-s-nette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digst.dk/sikkerhed/kampagner-og-analyser/informationsindsatser/undervisningsmateriale" TargetMode="External"/><Relationship Id="rId5" Type="http://schemas.openxmlformats.org/officeDocument/2006/relationships/hyperlink" Target="http://digisafe.dk/" TargetMode="External"/><Relationship Id="rId4" Type="http://schemas.openxmlformats.org/officeDocument/2006/relationships/hyperlink" Target="https://www.ekurser.nu/tema/2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dkr.dk/it"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itsupport.brundtoe.dk/2017/05/21/mit-digitale-selvforsvar/"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hyperlink" Target="https://itsupport.brundtoe.dk/2017/04/02/sikker-adfaerd-paa-internettet/"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itsupport.brundtoe.dk/2016/10/18/sikker-e_handel/"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96.xml"/><Relationship Id="rId3" Type="http://schemas.openxmlformats.org/officeDocument/2006/relationships/slide" Target="slide10.xml"/><Relationship Id="rId7" Type="http://schemas.openxmlformats.org/officeDocument/2006/relationships/slide" Target="slide34.xml"/><Relationship Id="rId12" Type="http://schemas.openxmlformats.org/officeDocument/2006/relationships/slide" Target="slide94.xml"/><Relationship Id="rId2" Type="http://schemas.openxmlformats.org/officeDocument/2006/relationships/slide" Target="slide4.xml"/><Relationship Id="rId16" Type="http://schemas.openxmlformats.org/officeDocument/2006/relationships/hyperlink" Target="https://itsupport.brundtoe.dk/" TargetMode="External"/><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slide" Target="slide93.xml"/><Relationship Id="rId5" Type="http://schemas.openxmlformats.org/officeDocument/2006/relationships/slide" Target="slide19.xml"/><Relationship Id="rId15" Type="http://schemas.openxmlformats.org/officeDocument/2006/relationships/slide" Target="slide103.xml"/><Relationship Id="rId10" Type="http://schemas.openxmlformats.org/officeDocument/2006/relationships/slide" Target="slide90.xml"/><Relationship Id="rId4" Type="http://schemas.openxmlformats.org/officeDocument/2006/relationships/slide" Target="slide18.xml"/><Relationship Id="rId9" Type="http://schemas.openxmlformats.org/officeDocument/2006/relationships/slide" Target="slide77.xml"/><Relationship Id="rId14" Type="http://schemas.openxmlformats.org/officeDocument/2006/relationships/slide" Target="slide98.xml"/></Relationships>
</file>

<file path=ppt/slides/_rels/slide20.xml.rels><?xml version="1.0" encoding="UTF-8" standalone="yes"?>
<Relationships xmlns="http://schemas.openxmlformats.org/package/2006/relationships"><Relationship Id="rId2" Type="http://schemas.openxmlformats.org/officeDocument/2006/relationships/hyperlink" Target="https://www.emaerket.dk/forbruger/tips-guides-og-gode-raad/gode-raad-om-sikker-e-hande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emaerket.dk/"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hyperlink" Target="http://ecco.dk/" TargetMode="External"/><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hyperlink" Target="http://whois.domaintools.com/" TargetMode="External"/><Relationship Id="rId4" Type="http://schemas.openxmlformats.org/officeDocument/2006/relationships/hyperlink" Target="http://www.eccobutiker.se/"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itsupport.brundtoe.dk/sikkerhed/"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hyperlink" Target="https://fdm.dk/alt-om-biler/kob-leasing-salg/saelg-din-bil/bilvurdering-undga-blive-snydt-pa-nettet" TargetMode="External"/><Relationship Id="rId5" Type="http://schemas.openxmlformats.org/officeDocument/2006/relationships/hyperlink" Target="https://www.forbrugerombudsmanden.dk/nyheder/forbrugerombudsmanden/pressemeddelelser/2018/forbrugerombudsmanden-advarer-mod-aktuelle-abonnementsfaelder/" TargetMode="External"/><Relationship Id="rId4" Type="http://schemas.openxmlformats.org/officeDocument/2006/relationships/hyperlink" Target="https://www.forbrugerombudsmanden.dk/nyheder/forbrugerombudsmanden/pressemeddelelser/2019/forbrugerombudsmanden-advarer-mod-prisamoknu"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itsupport.brundtoe.dk/"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oliti.dk/anmeld" TargetMode="External"/><Relationship Id="rId2" Type="http://schemas.openxmlformats.org/officeDocument/2006/relationships/hyperlink" Target="https://www.nemid.nu/dk-da/faa_hjaelp_til_dit_nemid" TargetMode="External"/><Relationship Id="rId1" Type="http://schemas.openxmlformats.org/officeDocument/2006/relationships/slideLayout" Target="../slideLayouts/slideLayout2.xml"/><Relationship Id="rId4" Type="http://schemas.openxmlformats.org/officeDocument/2006/relationships/hyperlink" Target="https://www.borger.dk/internet-og-sikkerhed/Identitetstyveri/Kreditadvarsel"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hyperlink" Target="https://itsupport.brundtoe.dk/2016/10/17/browser-sikkerhed/"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hyperlink" Target="https://da.wikipedia.org/wiki/Clickbait" TargetMode="External"/><Relationship Id="rId3" Type="http://schemas.openxmlformats.org/officeDocument/2006/relationships/hyperlink" Target="https://www.bt.dk/udland/carlos-ghosn-traeder-tilbage" TargetMode="External"/><Relationship Id="rId7" Type="http://schemas.openxmlformats.org/officeDocument/2006/relationships/hyperlink" Target="https://ekstrabladet.dk/112/politiets-teori-nyt-ira-brugte-pizzabil-til-bilbombe-i-nordirland/7483213" TargetMode="External"/><Relationship Id="rId2" Type="http://schemas.openxmlformats.org/officeDocument/2006/relationships/hyperlink" Target="https://ekstrabladet.dk/nyheder/samfund/butikskaede-lukker-15-butikker-landet-over/7474168" TargetMode="External"/><Relationship Id="rId1" Type="http://schemas.openxmlformats.org/officeDocument/2006/relationships/slideLayout" Target="../slideLayouts/slideLayout2.xml"/><Relationship Id="rId6" Type="http://schemas.openxmlformats.org/officeDocument/2006/relationships/hyperlink" Target="https://ekstrabladet.dk/musik/intlmusiknyt/oscar-vindende-legende-er-doed/7491347" TargetMode="External"/><Relationship Id="rId5" Type="http://schemas.openxmlformats.org/officeDocument/2006/relationships/hyperlink" Target="https://ekstrabladet.dk/flash/filmogtv/biografer-advarer-mod-dette-trick-vi-politianmelder-det-selvfoelgelig/7481470" TargetMode="External"/><Relationship Id="rId4" Type="http://schemas.openxmlformats.org/officeDocument/2006/relationships/hyperlink" Target="https://ekstrabladet.dk/nyheder/samfund/kommuner-raser-over-bus-boevl-det-er-ekstremt-arrogant/7517613"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itsupport.brundtoe.dk/sikkerhed/"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118.dk/" TargetMode="External"/><Relationship Id="rId2" Type="http://schemas.openxmlformats.org/officeDocument/2006/relationships/hyperlink" Target="https://krak.dk/" TargetMode="Externa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hyperlink" Target="http://ipaddress.com/"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ipaddress.com/" TargetMode="External"/><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websiteplanet.com/da/webtools/redirected" TargetMode="Externa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bit.ly/2vSypJV" TargetMode="Externa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itsupport.brundtoe.dk/2017/04/02/sikker-adfaerd-paa-internettet" TargetMode="External"/><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haveibeenpwned.com/"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www.ekurser.nu/kursus/315" TargetMode="External"/><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talkscan.com/" TargetMode="External"/><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itsupport.brundtoe.dk/2016/10/17/browser-sikkerhed/" TargetMode="External"/><Relationship Id="rId1" Type="http://schemas.openxmlformats.org/officeDocument/2006/relationships/slideLayout" Target="../slideLayouts/slideLayout3.xml"/><Relationship Id="rId5" Type="http://schemas.openxmlformats.org/officeDocument/2006/relationships/image" Target="../media/image540.png"/><Relationship Id="rId4" Type="http://schemas.openxmlformats.org/officeDocument/2006/relationships/slide" Target="slide670.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dk-hostmaster.dk/" TargetMode="External"/><Relationship Id="rId2" Type="http://schemas.openxmlformats.org/officeDocument/2006/relationships/hyperlink" Target="https://ekstrabladet.dk/nyheder/samfund/pia-koebte-legetoej-i-fakta-endte-paa-haard-porno-side/7334579" TargetMode="External"/><Relationship Id="rId1" Type="http://schemas.openxmlformats.org/officeDocument/2006/relationships/slideLayout" Target="../slideLayouts/slideLayout2.xml"/><Relationship Id="rId4" Type="http://schemas.openxmlformats.org/officeDocument/2006/relationships/hyperlink" Target="http://whois.domaintools.com/" TargetMode="External"/></Relationships>
</file>

<file path=ppt/slides/_rels/slide670.xml.rels><?xml version="1.0" encoding="UTF-8" standalone="yes"?>
<Relationships xmlns="http://schemas.openxmlformats.org/package/2006/relationships"><Relationship Id="rId3" Type="http://schemas.openxmlformats.org/officeDocument/2006/relationships/hyperlink" Target="http://whois.domaintools.com/"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s://www.bbc.co.uk/programmes/b05zm4tz" TargetMode="External"/><Relationship Id="rId4" Type="http://schemas.openxmlformats.org/officeDocument/2006/relationships/image" Target="../media/image610.png"/></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itsupport.brundtoe.dk/2017/03/21/anbefalinger-om-informationssikkerhed/"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oversvommelse.kyst.dk/"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hyperlink" Target="https://itsupport.brundtoe.dk/2017/11/18/den-groenne-haengelaas" TargetMode="External"/><Relationship Id="rId5" Type="http://schemas.openxmlformats.org/officeDocument/2006/relationships/hyperlink" Target="https://www.fairssl.dk/vejledninger/hvad-er-ssl-certifikater" TargetMode="Externa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itsupport.brundtoe.dk/2016/10/18/det-gode-password/"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hyperlink" Target="https://aldomann.github.io/random/zxcvbn/" TargetMode="Externa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s://aldomann.github.io/random/zxcvbn/" TargetMode="External"/><Relationship Id="rId2" Type="http://schemas.openxmlformats.org/officeDocument/2006/relationships/hyperlink" Target="https://www.theverge.com/2017/8/7/16107966/password-tips-bill-burr-regrets-advice-nits-cybersecurity"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da.wikipedia.org/wiki/Malware"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version2.dk/artikel/check-selv-styrken-dine-kodeord-med-hashcat-1072974"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howtogeek.com/240255/password-managers-compared-lastpass-vs-keepass-vs-dashlane-vs-1password"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magicaljellybean.com/passwdfinder/" TargetMode="External"/><Relationship Id="rId2" Type="http://schemas.openxmlformats.org/officeDocument/2006/relationships/hyperlink" Target="https://www.magicaljellybean.com/keyfinder/"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nemid.nu/dk-da"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88.xml.rels><?xml version="1.0" encoding="UTF-8" standalone="yes"?>
<Relationships xmlns="http://schemas.openxmlformats.org/package/2006/relationships"><Relationship Id="rId2" Type="http://schemas.openxmlformats.org/officeDocument/2006/relationships/hyperlink" Target="https://itsupport.brundtoe.dk/sikkerhed/netvaerkssikkerhed/" TargetMode="Externa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81.jpg"/></Relationships>
</file>

<file path=ppt/slides/_rels/slide9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5.xml"/><Relationship Id="rId4" Type="http://schemas.openxmlformats.org/officeDocument/2006/relationships/hyperlink" Target="https://mitwifi.dk/"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hyperlink" Target="http://bit.ly/2lUedD7"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itsupport.brundtoe.dk/sikkerhed/antivirus-og-firewall/" TargetMode="External"/><Relationship Id="rId5" Type="http://schemas.openxmlformats.org/officeDocument/2006/relationships/image" Target="../media/image85.png"/><Relationship Id="rId4" Type="http://schemas.openxmlformats.org/officeDocument/2006/relationships/hyperlink" Target="http://bit.ly/2kfxUF5" TargetMode="External"/></Relationships>
</file>

<file path=ppt/slides/_rels/slide94.xml.rels><?xml version="1.0" encoding="UTF-8" standalone="yes"?>
<Relationships xmlns="http://schemas.openxmlformats.org/package/2006/relationships"><Relationship Id="rId2" Type="http://schemas.openxmlformats.org/officeDocument/2006/relationships/hyperlink" Target="https://itsupport.brundtoe.dk/2016/05/15/vedligeholdelse-af-en-pc/" TargetMode="Externa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bit.ly/2kfxUF5" TargetMode="External"/><Relationship Id="rId2" Type="http://schemas.openxmlformats.org/officeDocument/2006/relationships/hyperlink" Target="http://bit.ly/2lQlt31" TargetMode="Externa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hyperlink" Target="https://itsupport.brundtoe.dk/windows/backup-og-gendannelse-af-pc/" TargetMode="Externa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hyperlink" Target="http://bit.ly/2A5t0R6" TargetMode="Externa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itsupport.brundtoe.dk/2016/10/18/kryptering-af-data/"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3EBA5068-DB22-406E-8239-D30BC3FEAB91}"/>
              </a:ext>
            </a:extLst>
          </p:cNvPr>
          <p:cNvSpPr>
            <a:spLocks noGrp="1"/>
          </p:cNvSpPr>
          <p:nvPr>
            <p:ph type="title"/>
          </p:nvPr>
        </p:nvSpPr>
        <p:spPr/>
        <p:txBody>
          <a:bodyPr/>
          <a:lstStyle/>
          <a:p>
            <a:pPr algn="ctr"/>
            <a:r>
              <a:rPr lang="da-DK" dirty="0">
                <a:solidFill>
                  <a:srgbClr val="415359"/>
                </a:solidFill>
                <a:latin typeface="Verdana"/>
                <a:ea typeface="Verdana"/>
              </a:rPr>
              <a:t>IT Sikkerhed</a:t>
            </a:r>
          </a:p>
        </p:txBody>
      </p:sp>
      <p:sp>
        <p:nvSpPr>
          <p:cNvPr id="3" name="Undertitel 2">
            <a:extLst>
              <a:ext uri="{FF2B5EF4-FFF2-40B4-BE49-F238E27FC236}">
                <a16:creationId xmlns:a16="http://schemas.microsoft.com/office/drawing/2014/main" id="{D33BA603-4E7C-4333-92D7-A1D92F3C7CCE}"/>
              </a:ext>
            </a:extLst>
          </p:cNvPr>
          <p:cNvSpPr>
            <a:spLocks noGrp="1"/>
          </p:cNvSpPr>
          <p:nvPr>
            <p:ph idx="1"/>
          </p:nvPr>
        </p:nvSpPr>
        <p:spPr/>
        <p:txBody>
          <a:bodyPr>
            <a:noAutofit/>
          </a:bodyPr>
          <a:lstStyle/>
          <a:p>
            <a:pPr marL="0" indent="0" algn="ctr" defTabSz="739775">
              <a:buNone/>
            </a:pPr>
            <a:r>
              <a:rPr lang="da-DK" sz="3200" dirty="0">
                <a:solidFill>
                  <a:srgbClr val="415359"/>
                </a:solidFill>
                <a:latin typeface="Verdana"/>
                <a:ea typeface="Verdana"/>
                <a:cs typeface="Verdana"/>
                <a:sym typeface="Verdana"/>
              </a:rPr>
              <a:t>Hackere er computer-eksperter</a:t>
            </a:r>
          </a:p>
          <a:p>
            <a:pPr marL="0" indent="0" defTabSz="762000">
              <a:buNone/>
            </a:pPr>
            <a:r>
              <a:rPr lang="da-DK" sz="3200" dirty="0">
                <a:solidFill>
                  <a:srgbClr val="FF0000"/>
                </a:solidFill>
                <a:latin typeface="Verdana"/>
                <a:ea typeface="Verdana"/>
                <a:cs typeface="Verdana"/>
                <a:sym typeface="Verdana"/>
              </a:rPr>
              <a:t>				menneske-</a:t>
            </a:r>
          </a:p>
          <a:p>
            <a:pPr marL="0" indent="0" algn="ctr">
              <a:buNone/>
            </a:pPr>
            <a:endParaRPr lang="da-DK" dirty="0">
              <a:latin typeface="Verdana" panose="020B0604030504040204" pitchFamily="34" charset="0"/>
              <a:ea typeface="Verdana" panose="020B0604030504040204" pitchFamily="34" charset="0"/>
            </a:endParaRPr>
          </a:p>
          <a:p>
            <a:pPr marL="0" indent="0" algn="ctr">
              <a:lnSpc>
                <a:spcPct val="150000"/>
              </a:lnSpc>
              <a:buNone/>
            </a:pPr>
            <a:r>
              <a:rPr lang="da-DK" dirty="0">
                <a:solidFill>
                  <a:srgbClr val="415359"/>
                </a:solidFill>
                <a:latin typeface="Verdana"/>
                <a:ea typeface="Verdana"/>
              </a:rPr>
              <a:t>Brug hovedet uden at dyrke begrænsningerne</a:t>
            </a:r>
            <a:br>
              <a:rPr lang="da-DK" dirty="0">
                <a:solidFill>
                  <a:srgbClr val="415359"/>
                </a:solidFill>
                <a:latin typeface="Verdana"/>
                <a:ea typeface="Verdana"/>
              </a:rPr>
            </a:br>
            <a:r>
              <a:rPr lang="da-DK" dirty="0">
                <a:solidFill>
                  <a:srgbClr val="415359"/>
                </a:solidFill>
                <a:latin typeface="Verdana"/>
                <a:ea typeface="Verdana"/>
              </a:rPr>
              <a:t>Nøgleordet er sikker adfærd ligesom i trafikken. </a:t>
            </a:r>
            <a:br>
              <a:rPr lang="da-DK" dirty="0">
                <a:solidFill>
                  <a:srgbClr val="415359"/>
                </a:solidFill>
                <a:latin typeface="Verdana"/>
                <a:ea typeface="Verdana"/>
              </a:rPr>
            </a:br>
            <a:r>
              <a:rPr lang="da-DK" dirty="0">
                <a:solidFill>
                  <a:srgbClr val="415359"/>
                </a:solidFill>
                <a:latin typeface="Verdana"/>
                <a:ea typeface="Verdana"/>
              </a:rPr>
              <a:t>Det drejer sig om at kende og følge færdselsreglerne på internettet.</a:t>
            </a:r>
            <a:endParaRPr lang="da-DK" dirty="0">
              <a:solidFill>
                <a:srgbClr val="415359"/>
              </a:solidFill>
              <a:latin typeface="Verdana"/>
              <a:ea typeface="Verdana"/>
              <a:sym typeface="Verdana"/>
            </a:endParaRPr>
          </a:p>
          <a:p>
            <a:endParaRPr lang="da-DK" sz="3200" dirty="0"/>
          </a:p>
        </p:txBody>
      </p:sp>
      <p:sp>
        <p:nvSpPr>
          <p:cNvPr id="4" name="Pladsholder til dato 3">
            <a:extLst>
              <a:ext uri="{FF2B5EF4-FFF2-40B4-BE49-F238E27FC236}">
                <a16:creationId xmlns:a16="http://schemas.microsoft.com/office/drawing/2014/main" id="{F1C25C5A-6EA3-45B2-8839-71C3CE3F88F8}"/>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EB46A9EB-F99A-46E1-A692-11BF0EF0FEDC}"/>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BF7E4264-2940-4543-BA92-8A357CE653AC}"/>
              </a:ext>
            </a:extLst>
          </p:cNvPr>
          <p:cNvSpPr>
            <a:spLocks noGrp="1"/>
          </p:cNvSpPr>
          <p:nvPr>
            <p:ph type="sldNum" sz="quarter" idx="12"/>
          </p:nvPr>
        </p:nvSpPr>
        <p:spPr/>
        <p:txBody>
          <a:bodyPr/>
          <a:lstStyle/>
          <a:p>
            <a:fld id="{2BEB4856-A6F4-4C28-B797-329B5BB5915D}" type="slidenum">
              <a:rPr lang="da-DK" smtClean="0"/>
              <a:t>1</a:t>
            </a:fld>
            <a:endParaRPr lang="da-DK"/>
          </a:p>
        </p:txBody>
      </p:sp>
      <p:cxnSp>
        <p:nvCxnSpPr>
          <p:cNvPr id="10" name="Shape 237">
            <a:extLst>
              <a:ext uri="{FF2B5EF4-FFF2-40B4-BE49-F238E27FC236}">
                <a16:creationId xmlns:a16="http://schemas.microsoft.com/office/drawing/2014/main" id="{7635EDFC-E33E-460A-86D0-C3C171F802BD}"/>
              </a:ext>
            </a:extLst>
          </p:cNvPr>
          <p:cNvCxnSpPr>
            <a:cxnSpLocks/>
          </p:cNvCxnSpPr>
          <p:nvPr/>
        </p:nvCxnSpPr>
        <p:spPr>
          <a:xfrm>
            <a:off x="3648965" y="1506142"/>
            <a:ext cx="2185778" cy="0"/>
          </a:xfrm>
          <a:prstGeom prst="straightConnector1">
            <a:avLst/>
          </a:prstGeom>
          <a:noFill/>
          <a:ln w="57150" cap="flat" cmpd="sng">
            <a:solidFill>
              <a:srgbClr val="FF0000"/>
            </a:solidFill>
            <a:prstDash val="solid"/>
            <a:miter lim="800000"/>
            <a:headEnd type="none" w="med" len="med"/>
            <a:tailEnd type="none" w="med" len="med"/>
          </a:ln>
        </p:spPr>
      </p:cxnSp>
    </p:spTree>
    <p:extLst>
      <p:ext uri="{BB962C8B-B14F-4D97-AF65-F5344CB8AC3E}">
        <p14:creationId xmlns:p14="http://schemas.microsoft.com/office/powerpoint/2010/main" val="1002841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1A3A512-CD02-4A26-A7B2-8F83231B00E6}"/>
              </a:ext>
            </a:extLst>
          </p:cNvPr>
          <p:cNvSpPr>
            <a:spLocks noGrp="1"/>
          </p:cNvSpPr>
          <p:nvPr>
            <p:ph type="title"/>
          </p:nvPr>
        </p:nvSpPr>
        <p:spPr/>
        <p:txBody>
          <a:bodyPr/>
          <a:lstStyle/>
          <a:p>
            <a:r>
              <a:rPr lang="da-DK" dirty="0"/>
              <a:t>Hvor på Nettet kan vi få hjælp</a:t>
            </a:r>
          </a:p>
        </p:txBody>
      </p:sp>
      <p:sp>
        <p:nvSpPr>
          <p:cNvPr id="8" name="Pladsholder til tekst 7">
            <a:extLst>
              <a:ext uri="{FF2B5EF4-FFF2-40B4-BE49-F238E27FC236}">
                <a16:creationId xmlns:a16="http://schemas.microsoft.com/office/drawing/2014/main" id="{9618D7AC-CEA3-4E9A-8037-062F1897CB37}"/>
              </a:ext>
            </a:extLst>
          </p:cNvPr>
          <p:cNvSpPr>
            <a:spLocks noGrp="1"/>
          </p:cNvSpPr>
          <p:nvPr>
            <p:ph type="body" idx="1"/>
          </p:nvPr>
        </p:nvSpPr>
        <p:spPr/>
        <p:txBody>
          <a:bodyPr/>
          <a:lstStyle/>
          <a:p>
            <a:r>
              <a:rPr lang="da-DK" dirty="0"/>
              <a:t>Information om it-sikkerhed</a:t>
            </a:r>
          </a:p>
          <a:p>
            <a:r>
              <a:rPr lang="da-DK" dirty="0"/>
              <a:t>Undervisningsmateriale</a:t>
            </a:r>
          </a:p>
          <a:p>
            <a:endParaRPr lang="da-DK" dirty="0"/>
          </a:p>
          <a:p>
            <a:r>
              <a:rPr lang="da-DK" dirty="0"/>
              <a:t>Live Demo</a:t>
            </a:r>
          </a:p>
        </p:txBody>
      </p:sp>
      <p:sp>
        <p:nvSpPr>
          <p:cNvPr id="4" name="Pladsholder til dato 3">
            <a:extLst>
              <a:ext uri="{FF2B5EF4-FFF2-40B4-BE49-F238E27FC236}">
                <a16:creationId xmlns:a16="http://schemas.microsoft.com/office/drawing/2014/main" id="{49F555A2-DC4A-4AED-B944-0E5817CA8474}"/>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3714B9E5-3FCE-4C1C-B6A8-D53DFC84AD97}"/>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AA979E41-60DD-4D42-9167-4B517E550BD4}"/>
              </a:ext>
            </a:extLst>
          </p:cNvPr>
          <p:cNvSpPr>
            <a:spLocks noGrp="1"/>
          </p:cNvSpPr>
          <p:nvPr>
            <p:ph type="sldNum" sz="quarter" idx="12"/>
          </p:nvPr>
        </p:nvSpPr>
        <p:spPr/>
        <p:txBody>
          <a:bodyPr/>
          <a:lstStyle/>
          <a:p>
            <a:fld id="{2BEB4856-A6F4-4C28-B797-329B5BB5915D}" type="slidenum">
              <a:rPr lang="da-DK" smtClean="0"/>
              <a:t>10</a:t>
            </a:fld>
            <a:endParaRPr lang="da-DK"/>
          </a:p>
        </p:txBody>
      </p:sp>
    </p:spTree>
    <p:extLst>
      <p:ext uri="{BB962C8B-B14F-4D97-AF65-F5344CB8AC3E}">
        <p14:creationId xmlns:p14="http://schemas.microsoft.com/office/powerpoint/2010/main" val="28924451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Hvordan kan jeg kryptere mine data</a:t>
            </a:r>
          </a:p>
        </p:txBody>
      </p:sp>
      <p:sp>
        <p:nvSpPr>
          <p:cNvPr id="3" name="Pladsholder til indhold 2"/>
          <p:cNvSpPr>
            <a:spLocks noGrp="1"/>
          </p:cNvSpPr>
          <p:nvPr>
            <p:ph idx="1"/>
          </p:nvPr>
        </p:nvSpPr>
        <p:spPr/>
        <p:txBody>
          <a:bodyPr>
            <a:normAutofit/>
          </a:bodyPr>
          <a:lstStyle/>
          <a:p>
            <a:r>
              <a:rPr lang="da-DK" dirty="0"/>
              <a:t>E-Boks</a:t>
            </a:r>
          </a:p>
          <a:p>
            <a:pPr lvl="1"/>
            <a:r>
              <a:rPr lang="da-DK" dirty="0"/>
              <a:t>Dokumenter kan uploades til </a:t>
            </a:r>
            <a:r>
              <a:rPr lang="da-DK" dirty="0" err="1"/>
              <a:t>E-boks</a:t>
            </a:r>
            <a:endParaRPr lang="da-DK" dirty="0"/>
          </a:p>
          <a:p>
            <a:r>
              <a:rPr lang="da-DK" dirty="0" err="1"/>
              <a:t>BitLocker</a:t>
            </a:r>
            <a:r>
              <a:rPr lang="da-DK" dirty="0"/>
              <a:t> på Windows 7, 8, 8.1 og 10 Professional.</a:t>
            </a:r>
          </a:p>
          <a:p>
            <a:r>
              <a:rPr lang="da-DK" dirty="0"/>
              <a:t>Dokumenter og billeder i skyen hos Google, </a:t>
            </a:r>
            <a:r>
              <a:rPr lang="da-DK" dirty="0" err="1"/>
              <a:t>iCloud</a:t>
            </a:r>
            <a:r>
              <a:rPr lang="da-DK" dirty="0"/>
              <a:t> og Dropbox er krypterede.</a:t>
            </a:r>
          </a:p>
          <a:p>
            <a:r>
              <a:rPr lang="da-DK" dirty="0"/>
              <a:t>OneDrive Microsoft krypterer kun under transport. Kun business versionen krypterer når data ligger i skyen.</a:t>
            </a:r>
          </a:p>
          <a:p>
            <a:r>
              <a:rPr lang="da-DK" dirty="0"/>
              <a:t>Dokumenter som synkroniseres til skyen bør også beskyttes på Pc’en.</a:t>
            </a:r>
          </a:p>
          <a:p>
            <a:pPr lvl="1"/>
            <a:r>
              <a:rPr lang="da-DK" dirty="0">
                <a:hlinkClick r:id="rId3"/>
              </a:rPr>
              <a:t>https://www.boxcryptor.com</a:t>
            </a:r>
            <a:r>
              <a:rPr lang="da-DK" dirty="0"/>
              <a:t> kan kryptere lokalt inden det lægges i skyen (Google, </a:t>
            </a:r>
            <a:r>
              <a:rPr lang="da-DK" dirty="0" err="1"/>
              <a:t>DropBox</a:t>
            </a:r>
            <a:r>
              <a:rPr lang="da-DK" dirty="0"/>
              <a:t>, Box og OneDrive).</a:t>
            </a:r>
          </a:p>
          <a:p>
            <a:endParaRPr lang="da-DK" dirty="0"/>
          </a:p>
        </p:txBody>
      </p:sp>
      <p:sp>
        <p:nvSpPr>
          <p:cNvPr id="4" name="Pladsholder til dato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September 2019</a:t>
            </a:r>
          </a:p>
        </p:txBody>
      </p:sp>
      <p:sp>
        <p:nvSpPr>
          <p:cNvPr id="5" name="Pladsholder til sidefod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IT Sikkerhed</a:t>
            </a:r>
          </a:p>
        </p:txBody>
      </p:sp>
      <p:sp>
        <p:nvSpPr>
          <p:cNvPr id="6" name="Pladsholder til slidenumm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BEB4856-A6F4-4C28-B797-329B5BB5915D}" type="slidenum">
              <a:rPr kumimoji="0" lang="da-DK"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100</a:t>
            </a:fld>
            <a:endParaRPr kumimoji="0" lang="da-DK"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939204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29A7C2-D311-4B54-BBDF-55BB0B2933FC}"/>
              </a:ext>
            </a:extLst>
          </p:cNvPr>
          <p:cNvSpPr>
            <a:spLocks noGrp="1"/>
          </p:cNvSpPr>
          <p:nvPr>
            <p:ph type="title"/>
          </p:nvPr>
        </p:nvSpPr>
        <p:spPr/>
        <p:txBody>
          <a:bodyPr/>
          <a:lstStyle/>
          <a:p>
            <a:r>
              <a:rPr lang="da-DK" dirty="0" err="1"/>
              <a:t>VeraCrypt</a:t>
            </a:r>
            <a:endParaRPr lang="da-DK" dirty="0"/>
          </a:p>
        </p:txBody>
      </p:sp>
      <p:pic>
        <p:nvPicPr>
          <p:cNvPr id="7" name="Pladsholder til indhold 6">
            <a:extLst>
              <a:ext uri="{FF2B5EF4-FFF2-40B4-BE49-F238E27FC236}">
                <a16:creationId xmlns:a16="http://schemas.microsoft.com/office/drawing/2014/main" id="{EF32281C-C080-44AE-A96A-97C63D7352C2}"/>
              </a:ext>
            </a:extLst>
          </p:cNvPr>
          <p:cNvPicPr>
            <a:picLocks noGrp="1" noChangeAspect="1"/>
          </p:cNvPicPr>
          <p:nvPr>
            <p:ph idx="1"/>
          </p:nvPr>
        </p:nvPicPr>
        <p:blipFill>
          <a:blip r:embed="rId2"/>
          <a:stretch>
            <a:fillRect/>
          </a:stretch>
        </p:blipFill>
        <p:spPr>
          <a:xfrm>
            <a:off x="1133905" y="1119476"/>
            <a:ext cx="6876190" cy="4619048"/>
          </a:xfrm>
          <a:prstGeom prst="rect">
            <a:avLst/>
          </a:prstGeom>
        </p:spPr>
      </p:pic>
      <p:sp>
        <p:nvSpPr>
          <p:cNvPr id="4" name="Pladsholder til dato 3">
            <a:extLst>
              <a:ext uri="{FF2B5EF4-FFF2-40B4-BE49-F238E27FC236}">
                <a16:creationId xmlns:a16="http://schemas.microsoft.com/office/drawing/2014/main" id="{5AC2F764-0841-4E95-824A-AEC2590EEA73}"/>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04FF9F36-F35F-452E-BB7E-870686F0BFA6}"/>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CEC8B113-679F-4FA8-8B4C-B610C21DD191}"/>
              </a:ext>
            </a:extLst>
          </p:cNvPr>
          <p:cNvSpPr>
            <a:spLocks noGrp="1"/>
          </p:cNvSpPr>
          <p:nvPr>
            <p:ph type="sldNum" sz="quarter" idx="12"/>
          </p:nvPr>
        </p:nvSpPr>
        <p:spPr/>
        <p:txBody>
          <a:bodyPr/>
          <a:lstStyle/>
          <a:p>
            <a:fld id="{2BEB4856-A6F4-4C28-B797-329B5BB5915D}" type="slidenum">
              <a:rPr lang="da-DK" smtClean="0"/>
              <a:t>101</a:t>
            </a:fld>
            <a:endParaRPr lang="da-DK"/>
          </a:p>
        </p:txBody>
      </p:sp>
      <p:sp>
        <p:nvSpPr>
          <p:cNvPr id="8" name="Rektangel 7">
            <a:extLst>
              <a:ext uri="{FF2B5EF4-FFF2-40B4-BE49-F238E27FC236}">
                <a16:creationId xmlns:a16="http://schemas.microsoft.com/office/drawing/2014/main" id="{9B95F970-6858-47CB-AC5C-635BD085214A}"/>
              </a:ext>
            </a:extLst>
          </p:cNvPr>
          <p:cNvSpPr/>
          <p:nvPr/>
        </p:nvSpPr>
        <p:spPr>
          <a:xfrm>
            <a:off x="1133905" y="5862771"/>
            <a:ext cx="4050211" cy="369332"/>
          </a:xfrm>
          <a:prstGeom prst="rect">
            <a:avLst/>
          </a:prstGeom>
        </p:spPr>
        <p:txBody>
          <a:bodyPr wrap="none">
            <a:spAutoFit/>
          </a:bodyPr>
          <a:lstStyle/>
          <a:p>
            <a:r>
              <a:rPr lang="da-DK" dirty="0">
                <a:hlinkClick r:id="rId3"/>
              </a:rPr>
              <a:t>https://www.veracrypt.fr/en/Home.html</a:t>
            </a:r>
            <a:r>
              <a:rPr lang="da-DK" dirty="0"/>
              <a:t> </a:t>
            </a:r>
          </a:p>
        </p:txBody>
      </p:sp>
    </p:spTree>
    <p:extLst>
      <p:ext uri="{BB962C8B-B14F-4D97-AF65-F5344CB8AC3E}">
        <p14:creationId xmlns:p14="http://schemas.microsoft.com/office/powerpoint/2010/main" val="707460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lvl="0" indent="0">
              <a:buNone/>
            </a:pPr>
            <a:r>
              <a:rPr lang="da-DK" dirty="0"/>
              <a:t>Pc Kryptering</a:t>
            </a:r>
          </a:p>
        </p:txBody>
      </p:sp>
      <p:sp>
        <p:nvSpPr>
          <p:cNvPr id="3" name="Pladsholder til indhold 2"/>
          <p:cNvSpPr>
            <a:spLocks noGrp="1"/>
          </p:cNvSpPr>
          <p:nvPr>
            <p:ph idx="1"/>
          </p:nvPr>
        </p:nvSpPr>
        <p:spPr/>
        <p:txBody>
          <a:bodyPr>
            <a:normAutofit/>
          </a:bodyPr>
          <a:lstStyle/>
          <a:p>
            <a:r>
              <a:rPr lang="da-DK" dirty="0"/>
              <a:t>7 zip og </a:t>
            </a:r>
            <a:r>
              <a:rPr lang="da-DK" dirty="0" err="1"/>
              <a:t>WinZip</a:t>
            </a:r>
            <a:endParaRPr lang="da-DK" dirty="0"/>
          </a:p>
          <a:p>
            <a:pPr lvl="1"/>
            <a:r>
              <a:rPr lang="da-DK" dirty="0"/>
              <a:t>Kan kryptere en </a:t>
            </a:r>
            <a:r>
              <a:rPr lang="da-DK" dirty="0" err="1"/>
              <a:t>zipfil</a:t>
            </a:r>
            <a:endParaRPr lang="da-DK" dirty="0"/>
          </a:p>
          <a:p>
            <a:r>
              <a:rPr lang="da-DK" dirty="0"/>
              <a:t>AVG Antivirus </a:t>
            </a:r>
            <a:r>
              <a:rPr lang="da-DK" dirty="0" err="1"/>
              <a:t>Protection</a:t>
            </a:r>
            <a:r>
              <a:rPr lang="da-DK" dirty="0"/>
              <a:t> Pro</a:t>
            </a:r>
          </a:p>
          <a:p>
            <a:pPr lvl="1"/>
            <a:r>
              <a:rPr lang="da-DK" dirty="0"/>
              <a:t>Kan kryptere en mappe på en Pc</a:t>
            </a:r>
          </a:p>
          <a:p>
            <a:pPr lvl="1"/>
            <a:r>
              <a:rPr lang="da-DK" dirty="0"/>
              <a:t>Når mappen er åben fungerer den som et ekstra Disk Drev.</a:t>
            </a:r>
          </a:p>
          <a:p>
            <a:r>
              <a:rPr lang="da-DK" dirty="0" err="1"/>
              <a:t>Veracrypt</a:t>
            </a:r>
            <a:endParaRPr lang="da-DK" dirty="0"/>
          </a:p>
          <a:p>
            <a:pPr lvl="1"/>
            <a:r>
              <a:rPr lang="da-DK" dirty="0">
                <a:hlinkClick r:id="rId2"/>
              </a:rPr>
              <a:t>https://www.veracrypt.fr/en/Home.html</a:t>
            </a:r>
            <a:r>
              <a:rPr lang="da-DK" dirty="0"/>
              <a:t> </a:t>
            </a:r>
          </a:p>
          <a:p>
            <a:r>
              <a:rPr lang="da-DK" dirty="0"/>
              <a:t>PGP (</a:t>
            </a:r>
            <a:r>
              <a:rPr lang="da-DK" dirty="0" err="1"/>
              <a:t>Pretty</a:t>
            </a:r>
            <a:r>
              <a:rPr lang="da-DK" dirty="0"/>
              <a:t> Good </a:t>
            </a:r>
            <a:r>
              <a:rPr lang="da-DK" dirty="0" err="1"/>
              <a:t>Privacy</a:t>
            </a:r>
            <a:r>
              <a:rPr lang="da-DK" dirty="0"/>
              <a:t>)</a:t>
            </a:r>
          </a:p>
          <a:p>
            <a:pPr lvl="1"/>
            <a:r>
              <a:rPr lang="da-DK" dirty="0"/>
              <a:t>Overtaget af Symantec og kræver betaling</a:t>
            </a:r>
          </a:p>
          <a:p>
            <a:pPr lvl="1"/>
            <a:r>
              <a:rPr lang="da-DK" dirty="0"/>
              <a:t>Open source version </a:t>
            </a:r>
            <a:r>
              <a:rPr lang="da-DK" dirty="0">
                <a:hlinkClick r:id="rId3"/>
              </a:rPr>
              <a:t>https://www.gnupg.</a:t>
            </a:r>
            <a:r>
              <a:rPr lang="da-DK">
                <a:hlinkClick r:id="rId3"/>
              </a:rPr>
              <a:t>org/</a:t>
            </a:r>
            <a:r>
              <a:rPr lang="da-DK"/>
              <a:t> </a:t>
            </a:r>
            <a:endParaRPr lang="da-DK" dirty="0"/>
          </a:p>
        </p:txBody>
      </p:sp>
      <p:sp>
        <p:nvSpPr>
          <p:cNvPr id="4" name="Pladsholder til dato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September 2019</a:t>
            </a:r>
          </a:p>
        </p:txBody>
      </p:sp>
      <p:sp>
        <p:nvSpPr>
          <p:cNvPr id="5" name="Pladsholder til sidefod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IT Sikkerhed</a:t>
            </a:r>
          </a:p>
        </p:txBody>
      </p:sp>
      <p:sp>
        <p:nvSpPr>
          <p:cNvPr id="6" name="Pladsholder til slidenumm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BEB4856-A6F4-4C28-B797-329B5BB5915D}" type="slidenum">
              <a:rPr kumimoji="0" lang="da-DK"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a:t>
            </a:fld>
            <a:endParaRPr kumimoji="0" lang="da-DK"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075464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a-DK"/>
              <a:t>Hvad gør man når det er gået galt</a:t>
            </a:r>
            <a:endParaRPr lang="da-DK" dirty="0"/>
          </a:p>
        </p:txBody>
      </p:sp>
      <p:sp>
        <p:nvSpPr>
          <p:cNvPr id="4" name="Pladsholder til tekst 3"/>
          <p:cNvSpPr>
            <a:spLocks noGrp="1"/>
          </p:cNvSpPr>
          <p:nvPr>
            <p:ph type="body" idx="1"/>
          </p:nvPr>
        </p:nvSpPr>
        <p:spPr/>
        <p:txBody>
          <a:bodyPr/>
          <a:lstStyle/>
          <a:p>
            <a:r>
              <a:rPr lang="da-DK" dirty="0"/>
              <a:t>Windows Pc</a:t>
            </a:r>
          </a:p>
          <a:p>
            <a:pPr marL="1028700" lvl="2" indent="-342900">
              <a:buFont typeface="Arial" panose="020B0604020202020204" pitchFamily="34" charset="0"/>
              <a:buChar char="•"/>
            </a:pPr>
            <a:r>
              <a:rPr lang="da-DK" sz="2000" dirty="0"/>
              <a:t>Windows 10 lav en ren installation</a:t>
            </a:r>
          </a:p>
          <a:p>
            <a:pPr marL="1028700" lvl="2" indent="-342900">
              <a:buFont typeface="Arial" panose="020B0604020202020204" pitchFamily="34" charset="0"/>
              <a:buChar char="•"/>
            </a:pPr>
            <a:r>
              <a:rPr lang="da-DK" sz="2000" dirty="0"/>
              <a:t>Alle versioner Indlæs en systembackup og en databackup</a:t>
            </a:r>
          </a:p>
          <a:p>
            <a:r>
              <a:rPr lang="da-DK" dirty="0"/>
              <a:t>Tablet og smartphone</a:t>
            </a:r>
          </a:p>
          <a:p>
            <a:pPr marL="1028700" lvl="2" indent="-342900">
              <a:buFont typeface="Arial" panose="020B0604020202020204" pitchFamily="34" charset="0"/>
              <a:buChar char="•"/>
            </a:pPr>
            <a:r>
              <a:rPr lang="da-DK" sz="2000" dirty="0"/>
              <a:t>Nulstil enheden</a:t>
            </a:r>
          </a:p>
          <a:p>
            <a:pPr marL="1028700" lvl="2" indent="-342900">
              <a:buFont typeface="Arial" panose="020B0604020202020204" pitchFamily="34" charset="0"/>
              <a:buChar char="•"/>
            </a:pPr>
            <a:r>
              <a:rPr lang="da-DK" sz="2000" dirty="0"/>
              <a:t>Genstart enheden – backup fra skyen indlæses automatisk</a:t>
            </a:r>
          </a:p>
          <a:p>
            <a:endParaRPr lang="da-DK" dirty="0"/>
          </a:p>
        </p:txBody>
      </p:sp>
      <p:sp>
        <p:nvSpPr>
          <p:cNvPr id="3" name="Pladsholder til dato 2"/>
          <p:cNvSpPr>
            <a:spLocks noGrp="1"/>
          </p:cNvSpPr>
          <p:nvPr>
            <p:ph type="dt" sz="half" idx="10"/>
          </p:nvPr>
        </p:nvSpPr>
        <p:spPr/>
        <p:txBody>
          <a:bodyPr/>
          <a:lstStyle/>
          <a:p>
            <a:r>
              <a:rPr lang="da-DK"/>
              <a:t>September 2019</a:t>
            </a:r>
          </a:p>
        </p:txBody>
      </p:sp>
      <p:sp>
        <p:nvSpPr>
          <p:cNvPr id="6" name="Pladsholder til sidefod 5"/>
          <p:cNvSpPr>
            <a:spLocks noGrp="1"/>
          </p:cNvSpPr>
          <p:nvPr>
            <p:ph type="ftr" sz="quarter" idx="11"/>
          </p:nvPr>
        </p:nvSpPr>
        <p:spPr/>
        <p:txBody>
          <a:bodyPr/>
          <a:lstStyle/>
          <a:p>
            <a:r>
              <a:rPr lang="da-DK"/>
              <a:t>IT Sikkerhed</a:t>
            </a:r>
          </a:p>
        </p:txBody>
      </p:sp>
      <p:sp>
        <p:nvSpPr>
          <p:cNvPr id="7" name="Pladsholder til slidenummer 6"/>
          <p:cNvSpPr>
            <a:spLocks noGrp="1"/>
          </p:cNvSpPr>
          <p:nvPr>
            <p:ph type="sldNum" sz="quarter" idx="12"/>
          </p:nvPr>
        </p:nvSpPr>
        <p:spPr/>
        <p:txBody>
          <a:bodyPr/>
          <a:lstStyle/>
          <a:p>
            <a:fld id="{2BEB4856-A6F4-4C28-B797-329B5BB5915D}" type="slidenum">
              <a:rPr lang="da-DK" smtClean="0"/>
              <a:pPr/>
              <a:t>103</a:t>
            </a:fld>
            <a:endParaRPr lang="da-DK"/>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938" y="726512"/>
            <a:ext cx="2514600" cy="1819275"/>
          </a:xfrm>
          <a:prstGeom prst="rect">
            <a:avLst/>
          </a:prstGeom>
        </p:spPr>
      </p:pic>
    </p:spTree>
    <p:extLst>
      <p:ext uri="{BB962C8B-B14F-4D97-AF65-F5344CB8AC3E}">
        <p14:creationId xmlns:p14="http://schemas.microsoft.com/office/powerpoint/2010/main" val="35515565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Gendanne tablet, smartphone og Mac</a:t>
            </a:r>
          </a:p>
        </p:txBody>
      </p:sp>
      <p:sp>
        <p:nvSpPr>
          <p:cNvPr id="3" name="Pladsholder til indhold 2"/>
          <p:cNvSpPr>
            <a:spLocks noGrp="1"/>
          </p:cNvSpPr>
          <p:nvPr>
            <p:ph idx="1"/>
          </p:nvPr>
        </p:nvSpPr>
        <p:spPr/>
        <p:txBody>
          <a:bodyPr>
            <a:normAutofit/>
          </a:bodyPr>
          <a:lstStyle/>
          <a:p>
            <a:r>
              <a:rPr lang="da-DK" dirty="0"/>
              <a:t>Gendanne en iPhone eller iPad</a:t>
            </a:r>
          </a:p>
          <a:p>
            <a:pPr lvl="1"/>
            <a:r>
              <a:rPr lang="da-DK" dirty="0"/>
              <a:t>Nulstille: </a:t>
            </a:r>
            <a:r>
              <a:rPr lang="da-DK" dirty="0">
                <a:hlinkClick r:id="rId3"/>
              </a:rPr>
              <a:t>https://support.apple.com/da-dk/HT201351</a:t>
            </a:r>
            <a:endParaRPr lang="da-DK" dirty="0"/>
          </a:p>
          <a:p>
            <a:pPr lvl="1"/>
            <a:r>
              <a:rPr lang="da-DK" dirty="0"/>
              <a:t>Genstart og indstil iPhone/iPad</a:t>
            </a:r>
          </a:p>
          <a:p>
            <a:r>
              <a:rPr lang="da-DK" dirty="0"/>
              <a:t>Gendanne en Mac</a:t>
            </a:r>
          </a:p>
          <a:p>
            <a:pPr lvl="1"/>
            <a:r>
              <a:rPr lang="da-DK" dirty="0"/>
              <a:t>Indlæs backup fra </a:t>
            </a:r>
            <a:r>
              <a:rPr lang="da-DK" dirty="0" err="1"/>
              <a:t>TimeMachine</a:t>
            </a:r>
            <a:endParaRPr lang="da-DK" dirty="0"/>
          </a:p>
          <a:p>
            <a:pPr lvl="1"/>
            <a:r>
              <a:rPr lang="da-DK" dirty="0"/>
              <a:t>Tænd Pc og hold &lt;CMD&gt; + R nede indtil Recovery dialogen vises.</a:t>
            </a:r>
          </a:p>
          <a:p>
            <a:r>
              <a:rPr lang="da-DK" dirty="0"/>
              <a:t>Gendanne en Android Telefon eller Tablet</a:t>
            </a:r>
          </a:p>
          <a:p>
            <a:pPr lvl="1"/>
            <a:r>
              <a:rPr lang="da-DK" dirty="0"/>
              <a:t>Læs vejledningen på producentens hjemmeside</a:t>
            </a:r>
          </a:p>
          <a:p>
            <a:pPr lvl="1"/>
            <a:r>
              <a:rPr lang="da-DK" dirty="0"/>
              <a:t>Søg på </a:t>
            </a:r>
            <a:r>
              <a:rPr lang="da-DK" dirty="0" err="1"/>
              <a:t>Youtube</a:t>
            </a:r>
            <a:endParaRPr lang="da-DK" dirty="0"/>
          </a:p>
          <a:p>
            <a:pPr lvl="1"/>
            <a:r>
              <a:rPr lang="da-DK" dirty="0"/>
              <a:t>Eksempel </a:t>
            </a:r>
            <a:r>
              <a:rPr lang="da-DK" dirty="0">
                <a:hlinkClick r:id="rId4"/>
              </a:rPr>
              <a:t>https://www.youtube.com/watch?v=EeWiML00i9E</a:t>
            </a:r>
            <a:r>
              <a:rPr lang="da-DK" dirty="0"/>
              <a:t> </a:t>
            </a: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104</a:t>
            </a:fld>
            <a:endParaRPr lang="da-DK"/>
          </a:p>
        </p:txBody>
      </p:sp>
    </p:spTree>
    <p:extLst>
      <p:ext uri="{BB962C8B-B14F-4D97-AF65-F5344CB8AC3E}">
        <p14:creationId xmlns:p14="http://schemas.microsoft.com/office/powerpoint/2010/main" val="15013184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Hvad fejler min Pc er den inficeret?</a:t>
            </a:r>
          </a:p>
        </p:txBody>
      </p:sp>
      <p:sp>
        <p:nvSpPr>
          <p:cNvPr id="3" name="Pladsholder til indhold 2"/>
          <p:cNvSpPr>
            <a:spLocks noGrp="1"/>
          </p:cNvSpPr>
          <p:nvPr>
            <p:ph idx="1"/>
          </p:nvPr>
        </p:nvSpPr>
        <p:spPr/>
        <p:txBody>
          <a:bodyPr>
            <a:normAutofit lnSpcReduction="10000"/>
          </a:bodyPr>
          <a:lstStyle/>
          <a:p>
            <a:r>
              <a:rPr lang="da-DK" dirty="0"/>
              <a:t>Symptomer</a:t>
            </a:r>
          </a:p>
          <a:p>
            <a:pPr lvl="1"/>
            <a:r>
              <a:rPr lang="da-DK" dirty="0"/>
              <a:t>Min PC er meget langsom</a:t>
            </a:r>
          </a:p>
          <a:p>
            <a:pPr lvl="1"/>
            <a:r>
              <a:rPr lang="da-DK" dirty="0"/>
              <a:t>Programmer fungerer underligt</a:t>
            </a:r>
          </a:p>
          <a:p>
            <a:pPr lvl="1"/>
            <a:r>
              <a:rPr lang="da-DK" dirty="0"/>
              <a:t>Min Pc er låst. Jeg kan ikke logge ind</a:t>
            </a:r>
          </a:p>
          <a:p>
            <a:pPr lvl="1"/>
            <a:r>
              <a:rPr lang="da-DK" dirty="0"/>
              <a:t>Jeg kan ikke åbne mine dokumenter</a:t>
            </a:r>
          </a:p>
          <a:p>
            <a:pPr lvl="1"/>
            <a:r>
              <a:rPr lang="da-DK" dirty="0"/>
              <a:t>Der er mange mislykkede opdateringer fra Windows Update</a:t>
            </a:r>
          </a:p>
          <a:p>
            <a:pPr lvl="1"/>
            <a:r>
              <a:rPr lang="da-DK" dirty="0"/>
              <a:t>Min browser opfører sig mærkeligt</a:t>
            </a:r>
          </a:p>
          <a:p>
            <a:r>
              <a:rPr lang="da-DK" dirty="0"/>
              <a:t>Diagnose</a:t>
            </a:r>
          </a:p>
          <a:p>
            <a:pPr lvl="1"/>
            <a:r>
              <a:rPr lang="da-DK" dirty="0"/>
              <a:t>Det kan være en infektion</a:t>
            </a:r>
          </a:p>
          <a:p>
            <a:pPr lvl="1"/>
            <a:r>
              <a:rPr lang="da-DK" dirty="0"/>
              <a:t>Det kan være en Pc der er sandet til grundet manglende vedligeholdelse</a:t>
            </a:r>
          </a:p>
          <a:p>
            <a:r>
              <a:rPr lang="da-DK" dirty="0"/>
              <a:t>Behandling</a:t>
            </a:r>
          </a:p>
          <a:p>
            <a:pPr lvl="1"/>
            <a:r>
              <a:rPr lang="da-DK" dirty="0"/>
              <a:t>Rensning eller geninstallation</a:t>
            </a: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105</a:t>
            </a:fld>
            <a:endParaRPr lang="da-DK"/>
          </a:p>
        </p:txBody>
      </p:sp>
    </p:spTree>
    <p:extLst>
      <p:ext uri="{BB962C8B-B14F-4D97-AF65-F5344CB8AC3E}">
        <p14:creationId xmlns:p14="http://schemas.microsoft.com/office/powerpoint/2010/main" val="4292921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Skal jeg rense eller gendanne min Pc</a:t>
            </a:r>
          </a:p>
        </p:txBody>
      </p:sp>
      <p:sp>
        <p:nvSpPr>
          <p:cNvPr id="3" name="Pladsholder til indhold 2"/>
          <p:cNvSpPr>
            <a:spLocks noGrp="1"/>
          </p:cNvSpPr>
          <p:nvPr>
            <p:ph idx="1"/>
          </p:nvPr>
        </p:nvSpPr>
        <p:spPr/>
        <p:txBody>
          <a:bodyPr>
            <a:normAutofit/>
          </a:bodyPr>
          <a:lstStyle/>
          <a:p>
            <a:r>
              <a:rPr lang="da-DK" dirty="0"/>
              <a:t>Pc kan genstartes til fejlsikret tilstand?</a:t>
            </a:r>
          </a:p>
          <a:p>
            <a:pPr lvl="1"/>
            <a:r>
              <a:rPr lang="da-DK" dirty="0"/>
              <a:t>Forsøg med en rensning før geninstallation.</a:t>
            </a:r>
          </a:p>
          <a:p>
            <a:r>
              <a:rPr lang="da-DK" dirty="0"/>
              <a:t>Pc er låst</a:t>
            </a:r>
          </a:p>
          <a:p>
            <a:pPr lvl="1"/>
            <a:r>
              <a:rPr lang="da-DK" dirty="0"/>
              <a:t>Genstart med Kaspersky </a:t>
            </a:r>
            <a:r>
              <a:rPr lang="da-DK" dirty="0" err="1"/>
              <a:t>Rescue</a:t>
            </a:r>
            <a:r>
              <a:rPr lang="da-DK" dirty="0"/>
              <a:t> Disk fra USB Stick</a:t>
            </a:r>
          </a:p>
          <a:p>
            <a:pPr lvl="1"/>
            <a:r>
              <a:rPr lang="da-DK" dirty="0"/>
              <a:t>Forsøg rensning</a:t>
            </a:r>
          </a:p>
          <a:p>
            <a:pPr lvl="1"/>
            <a:r>
              <a:rPr lang="da-DK" dirty="0"/>
              <a:t>Kopier eventuelt data til USB </a:t>
            </a:r>
            <a:r>
              <a:rPr lang="da-DK" dirty="0" err="1"/>
              <a:t>stick</a:t>
            </a:r>
            <a:r>
              <a:rPr lang="da-DK" dirty="0"/>
              <a:t>/disk</a:t>
            </a:r>
          </a:p>
          <a:p>
            <a:endParaRPr lang="da-DK" dirty="0"/>
          </a:p>
          <a:p>
            <a:r>
              <a:rPr lang="da-DK" dirty="0"/>
              <a:t>Virker det ikke så gå til gendannelse!</a:t>
            </a:r>
          </a:p>
          <a:p>
            <a:endParaRPr lang="da-DK" dirty="0"/>
          </a:p>
          <a:p>
            <a:r>
              <a:rPr lang="da-DK" dirty="0"/>
              <a:t>Skjult slide viser renseværktøjer</a:t>
            </a: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106</a:t>
            </a:fld>
            <a:endParaRPr lang="da-DK"/>
          </a:p>
        </p:txBody>
      </p:sp>
      <p:sp>
        <p:nvSpPr>
          <p:cNvPr id="7" name="Rektangel 6">
            <a:extLst>
              <a:ext uri="{FF2B5EF4-FFF2-40B4-BE49-F238E27FC236}">
                <a16:creationId xmlns:a16="http://schemas.microsoft.com/office/drawing/2014/main" id="{E2EF37AE-6059-4605-9C35-5F722FF9697A}"/>
              </a:ext>
            </a:extLst>
          </p:cNvPr>
          <p:cNvSpPr/>
          <p:nvPr/>
        </p:nvSpPr>
        <p:spPr>
          <a:xfrm>
            <a:off x="628649" y="5530633"/>
            <a:ext cx="7709807" cy="338554"/>
          </a:xfrm>
          <a:prstGeom prst="rect">
            <a:avLst/>
          </a:prstGeom>
        </p:spPr>
        <p:txBody>
          <a:bodyPr wrap="square">
            <a:spAutoFit/>
          </a:bodyPr>
          <a:lstStyle/>
          <a:p>
            <a:r>
              <a:rPr lang="da-DK" sz="1600" dirty="0">
                <a:hlinkClick r:id="rId3"/>
              </a:rPr>
              <a:t>https://itsupport.brundtoe.dk/2016/05/02/rense-din-pc/</a:t>
            </a:r>
            <a:r>
              <a:rPr lang="da-DK" sz="1600" dirty="0"/>
              <a:t> </a:t>
            </a:r>
          </a:p>
        </p:txBody>
      </p:sp>
    </p:spTree>
    <p:extLst>
      <p:ext uri="{BB962C8B-B14F-4D97-AF65-F5344CB8AC3E}">
        <p14:creationId xmlns:p14="http://schemas.microsoft.com/office/powerpoint/2010/main" val="572685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79C3E-6CAC-44E2-A9FA-EBFE476B03FE}"/>
              </a:ext>
            </a:extLst>
          </p:cNvPr>
          <p:cNvSpPr>
            <a:spLocks noGrp="1"/>
          </p:cNvSpPr>
          <p:nvPr>
            <p:ph type="title"/>
          </p:nvPr>
        </p:nvSpPr>
        <p:spPr/>
        <p:txBody>
          <a:bodyPr/>
          <a:lstStyle/>
          <a:p>
            <a:r>
              <a:rPr lang="da-DK" dirty="0"/>
              <a:t>Annoncer for Rense- og optimeringsværktøjer</a:t>
            </a:r>
          </a:p>
        </p:txBody>
      </p:sp>
      <p:sp>
        <p:nvSpPr>
          <p:cNvPr id="3" name="Pladsholder til indhold 2">
            <a:extLst>
              <a:ext uri="{FF2B5EF4-FFF2-40B4-BE49-F238E27FC236}">
                <a16:creationId xmlns:a16="http://schemas.microsoft.com/office/drawing/2014/main" id="{7ADE1F55-8F7B-4783-9785-151333BE0760}"/>
              </a:ext>
            </a:extLst>
          </p:cNvPr>
          <p:cNvSpPr>
            <a:spLocks noGrp="1"/>
          </p:cNvSpPr>
          <p:nvPr>
            <p:ph idx="1"/>
          </p:nvPr>
        </p:nvSpPr>
        <p:spPr/>
        <p:txBody>
          <a:bodyPr/>
          <a:lstStyle/>
          <a:p>
            <a:endParaRPr lang="da-DK" dirty="0"/>
          </a:p>
          <a:p>
            <a:endParaRPr lang="da-DK" dirty="0"/>
          </a:p>
          <a:p>
            <a:endParaRPr lang="da-DK" dirty="0"/>
          </a:p>
          <a:p>
            <a:endParaRPr lang="da-DK" dirty="0"/>
          </a:p>
          <a:p>
            <a:endParaRPr lang="da-DK" dirty="0"/>
          </a:p>
          <a:p>
            <a:r>
              <a:rPr lang="da-DK" dirty="0"/>
              <a:t>Brug Windows 10 indbyggede værktøjer</a:t>
            </a:r>
          </a:p>
          <a:p>
            <a:endParaRPr lang="da-DK" dirty="0"/>
          </a:p>
          <a:p>
            <a:r>
              <a:rPr lang="da-DK" dirty="0"/>
              <a:t>Se præsentationen om  </a:t>
            </a:r>
            <a:r>
              <a:rPr lang="da-DK" dirty="0">
                <a:hlinkClick r:id="rId2"/>
              </a:rPr>
              <a:t>PC vedligeholdelse</a:t>
            </a:r>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5BDA7FAE-D838-4C9D-B43B-447B052CB7F9}"/>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938E55BF-1275-40C3-A2B3-433E880C8D78}"/>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283BD9F5-44C4-42E5-B2B6-9A4539FB6284}"/>
              </a:ext>
            </a:extLst>
          </p:cNvPr>
          <p:cNvSpPr>
            <a:spLocks noGrp="1"/>
          </p:cNvSpPr>
          <p:nvPr>
            <p:ph type="sldNum" sz="quarter" idx="12"/>
          </p:nvPr>
        </p:nvSpPr>
        <p:spPr/>
        <p:txBody>
          <a:bodyPr/>
          <a:lstStyle/>
          <a:p>
            <a:fld id="{2BEB4856-A6F4-4C28-B797-329B5BB5915D}" type="slidenum">
              <a:rPr lang="da-DK" smtClean="0"/>
              <a:t>107</a:t>
            </a:fld>
            <a:endParaRPr lang="da-DK"/>
          </a:p>
        </p:txBody>
      </p:sp>
      <p:pic>
        <p:nvPicPr>
          <p:cNvPr id="7" name="Billede 6">
            <a:extLst>
              <a:ext uri="{FF2B5EF4-FFF2-40B4-BE49-F238E27FC236}">
                <a16:creationId xmlns:a16="http://schemas.microsoft.com/office/drawing/2014/main" id="{8E65EA9E-5476-46B4-96D7-D2CBCFC505DE}"/>
              </a:ext>
            </a:extLst>
          </p:cNvPr>
          <p:cNvPicPr>
            <a:picLocks noChangeAspect="1"/>
          </p:cNvPicPr>
          <p:nvPr/>
        </p:nvPicPr>
        <p:blipFill>
          <a:blip r:embed="rId3"/>
          <a:stretch>
            <a:fillRect/>
          </a:stretch>
        </p:blipFill>
        <p:spPr>
          <a:xfrm>
            <a:off x="628650" y="1298886"/>
            <a:ext cx="7596346" cy="1514384"/>
          </a:xfrm>
          <a:prstGeom prst="rect">
            <a:avLst/>
          </a:prstGeom>
        </p:spPr>
      </p:pic>
    </p:spTree>
    <p:extLst>
      <p:ext uri="{BB962C8B-B14F-4D97-AF65-F5344CB8AC3E}">
        <p14:creationId xmlns:p14="http://schemas.microsoft.com/office/powerpoint/2010/main" val="38822139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Udvalgte værktøjer til rensning af en Pc</a:t>
            </a:r>
          </a:p>
        </p:txBody>
      </p:sp>
      <p:sp>
        <p:nvSpPr>
          <p:cNvPr id="3" name="Pladsholder til indhold 2"/>
          <p:cNvSpPr>
            <a:spLocks noGrp="1"/>
          </p:cNvSpPr>
          <p:nvPr>
            <p:ph idx="1"/>
          </p:nvPr>
        </p:nvSpPr>
        <p:spPr/>
        <p:txBody>
          <a:bodyPr>
            <a:normAutofit/>
          </a:bodyPr>
          <a:lstStyle/>
          <a:p>
            <a:r>
              <a:rPr lang="da-DK" dirty="0"/>
              <a:t>Fra </a:t>
            </a:r>
            <a:r>
              <a:rPr lang="da-DK" dirty="0">
                <a:hlinkClick r:id="rId3"/>
              </a:rPr>
              <a:t>www.bleepingcomputer.com</a:t>
            </a:r>
            <a:r>
              <a:rPr lang="da-DK" dirty="0"/>
              <a:t> </a:t>
            </a:r>
          </a:p>
          <a:p>
            <a:pPr lvl="1"/>
            <a:r>
              <a:rPr lang="da-DK" dirty="0" err="1"/>
              <a:t>AntiRoot</a:t>
            </a:r>
            <a:r>
              <a:rPr lang="da-DK" dirty="0"/>
              <a:t> Kit </a:t>
            </a:r>
          </a:p>
          <a:p>
            <a:pPr lvl="2"/>
            <a:r>
              <a:rPr lang="da-DK" dirty="0" err="1"/>
              <a:t>Rkill</a:t>
            </a:r>
            <a:endParaRPr lang="da-DK" dirty="0"/>
          </a:p>
          <a:p>
            <a:pPr lvl="2"/>
            <a:r>
              <a:rPr lang="da-DK" dirty="0" err="1"/>
              <a:t>RougeKiller</a:t>
            </a:r>
            <a:endParaRPr lang="da-DK" dirty="0"/>
          </a:p>
          <a:p>
            <a:pPr lvl="2"/>
            <a:r>
              <a:rPr lang="da-DK" dirty="0"/>
              <a:t>TDDS </a:t>
            </a:r>
            <a:r>
              <a:rPr lang="da-DK" dirty="0" err="1"/>
              <a:t>Killer</a:t>
            </a:r>
            <a:endParaRPr lang="da-DK" dirty="0"/>
          </a:p>
          <a:p>
            <a:pPr lvl="1"/>
            <a:r>
              <a:rPr lang="da-DK" dirty="0"/>
              <a:t>Adware, </a:t>
            </a:r>
            <a:r>
              <a:rPr lang="da-DK" dirty="0" err="1"/>
              <a:t>PuP</a:t>
            </a:r>
            <a:r>
              <a:rPr lang="da-DK" dirty="0"/>
              <a:t> og spyware (tjek med </a:t>
            </a:r>
            <a:r>
              <a:rPr lang="da-DK" dirty="0" err="1"/>
              <a:t>bleeping</a:t>
            </a:r>
            <a:r>
              <a:rPr lang="da-DK" dirty="0"/>
              <a:t>)</a:t>
            </a:r>
          </a:p>
          <a:p>
            <a:pPr lvl="2"/>
            <a:r>
              <a:rPr lang="da-DK" dirty="0" err="1"/>
              <a:t>AdwCleaner</a:t>
            </a:r>
            <a:endParaRPr lang="da-DK" dirty="0"/>
          </a:p>
          <a:p>
            <a:pPr lvl="2"/>
            <a:r>
              <a:rPr lang="da-DK" dirty="0"/>
              <a:t>Malwarebytes </a:t>
            </a:r>
            <a:r>
              <a:rPr lang="da-DK" dirty="0" err="1"/>
              <a:t>Anti</a:t>
            </a:r>
            <a:r>
              <a:rPr lang="da-DK" dirty="0"/>
              <a:t> Malware</a:t>
            </a:r>
          </a:p>
          <a:p>
            <a:pPr lvl="2"/>
            <a:r>
              <a:rPr lang="da-DK" dirty="0" err="1"/>
              <a:t>Emsisoft</a:t>
            </a:r>
            <a:r>
              <a:rPr lang="da-DK" dirty="0"/>
              <a:t> Emergency Kit</a:t>
            </a:r>
          </a:p>
          <a:p>
            <a:pPr lvl="2"/>
            <a:r>
              <a:rPr lang="da-DK" dirty="0" err="1"/>
              <a:t>Sophos</a:t>
            </a:r>
            <a:endParaRPr lang="da-DK" dirty="0"/>
          </a:p>
          <a:p>
            <a:pPr lvl="2"/>
            <a:r>
              <a:rPr lang="da-DK" dirty="0" err="1"/>
              <a:t>HijackThis</a:t>
            </a:r>
            <a:endParaRPr lang="da-DK" dirty="0"/>
          </a:p>
          <a:p>
            <a:r>
              <a:rPr lang="da-DK" dirty="0"/>
              <a:t>Antivirus producenterne har også </a:t>
            </a:r>
            <a:r>
              <a:rPr lang="da-DK" dirty="0" err="1"/>
              <a:t>Rescue</a:t>
            </a:r>
            <a:r>
              <a:rPr lang="da-DK" dirty="0"/>
              <a:t> Værktøjer</a:t>
            </a:r>
          </a:p>
          <a:p>
            <a:pPr marL="0" indent="0">
              <a:buNone/>
            </a:pPr>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108</a:t>
            </a:fld>
            <a:endParaRPr lang="da-DK"/>
          </a:p>
        </p:txBody>
      </p:sp>
    </p:spTree>
    <p:extLst>
      <p:ext uri="{BB962C8B-B14F-4D97-AF65-F5344CB8AC3E}">
        <p14:creationId xmlns:p14="http://schemas.microsoft.com/office/powerpoint/2010/main" val="32118087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Kan du redde dine data før geninstallation?</a:t>
            </a:r>
          </a:p>
        </p:txBody>
      </p:sp>
      <p:sp>
        <p:nvSpPr>
          <p:cNvPr id="3" name="Pladsholder til indhold 2"/>
          <p:cNvSpPr>
            <a:spLocks noGrp="1"/>
          </p:cNvSpPr>
          <p:nvPr>
            <p:ph idx="1"/>
          </p:nvPr>
        </p:nvSpPr>
        <p:spPr/>
        <p:txBody>
          <a:bodyPr>
            <a:normAutofit/>
          </a:bodyPr>
          <a:lstStyle/>
          <a:p>
            <a:r>
              <a:rPr lang="da-DK" dirty="0"/>
              <a:t>Har du lavet og afprøvet en backup af dine data ?</a:t>
            </a:r>
          </a:p>
          <a:p>
            <a:r>
              <a:rPr lang="da-DK" dirty="0"/>
              <a:t>Er din mailkonto IMAP eller POP3 ?</a:t>
            </a:r>
          </a:p>
          <a:p>
            <a:r>
              <a:rPr lang="da-DK" dirty="0"/>
              <a:t>Bruger du webmail eller mail-klient ?</a:t>
            </a:r>
          </a:p>
          <a:p>
            <a:r>
              <a:rPr lang="da-DK" dirty="0"/>
              <a:t>Har du dine dokumenter og billeder i skyen ?</a:t>
            </a:r>
          </a:p>
          <a:p>
            <a:r>
              <a:rPr lang="da-DK" dirty="0"/>
              <a:t>Hvor er dine data fra slægtsforskning o. lign ?</a:t>
            </a:r>
          </a:p>
          <a:p>
            <a:pPr marL="0" indent="0">
              <a:buNone/>
            </a:pPr>
            <a:endParaRPr lang="da-DK" dirty="0"/>
          </a:p>
          <a:p>
            <a:pPr marL="0" indent="0">
              <a:buNone/>
            </a:pPr>
            <a:r>
              <a:rPr lang="da-DK" dirty="0"/>
              <a:t>Redningsforsøg</a:t>
            </a:r>
          </a:p>
          <a:p>
            <a:r>
              <a:rPr lang="da-DK" dirty="0"/>
              <a:t>Start din Pc fra USB </a:t>
            </a:r>
            <a:r>
              <a:rPr lang="da-DK" dirty="0" err="1"/>
              <a:t>stick</a:t>
            </a:r>
            <a:r>
              <a:rPr lang="da-DK" dirty="0"/>
              <a:t> med et Linux operativsystem</a:t>
            </a:r>
          </a:p>
          <a:p>
            <a:pPr lvl="1"/>
            <a:r>
              <a:rPr lang="da-DK" dirty="0"/>
              <a:t>Kaspersky </a:t>
            </a:r>
            <a:r>
              <a:rPr lang="da-DK" dirty="0" err="1"/>
              <a:t>Rescue</a:t>
            </a:r>
            <a:r>
              <a:rPr lang="da-DK" dirty="0"/>
              <a:t> Disk </a:t>
            </a:r>
            <a:r>
              <a:rPr lang="da-DK" dirty="0">
                <a:hlinkClick r:id="rId3"/>
              </a:rPr>
              <a:t>http://support.kaspersky.com/viruses/rescuedisk</a:t>
            </a:r>
            <a:r>
              <a:rPr lang="da-DK" dirty="0"/>
              <a:t> </a:t>
            </a:r>
          </a:p>
          <a:p>
            <a:pPr lvl="1"/>
            <a:r>
              <a:rPr lang="da-DK" dirty="0"/>
              <a:t>Linux Ubuntu Live USB Stick</a:t>
            </a:r>
          </a:p>
          <a:p>
            <a:pPr lvl="1"/>
            <a:r>
              <a:rPr lang="da-DK" dirty="0"/>
              <a:t>Linux værktøj </a:t>
            </a:r>
            <a:r>
              <a:rPr lang="da-DK" dirty="0">
                <a:hlinkClick r:id="rId4"/>
              </a:rPr>
              <a:t>https://partedmagic.com/</a:t>
            </a:r>
            <a:r>
              <a:rPr lang="da-DK" dirty="0"/>
              <a:t> ( 9 USD)</a:t>
            </a:r>
          </a:p>
          <a:p>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109</a:t>
            </a:fld>
            <a:endParaRPr lang="da-DK"/>
          </a:p>
        </p:txBody>
      </p:sp>
    </p:spTree>
    <p:extLst>
      <p:ext uri="{BB962C8B-B14F-4D97-AF65-F5344CB8AC3E}">
        <p14:creationId xmlns:p14="http://schemas.microsoft.com/office/powerpoint/2010/main" val="2599372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C13F171-7929-46AA-B7CE-D56FAFBBEBE9}"/>
              </a:ext>
            </a:extLst>
          </p:cNvPr>
          <p:cNvSpPr>
            <a:spLocks noGrp="1"/>
          </p:cNvSpPr>
          <p:nvPr>
            <p:ph type="title"/>
          </p:nvPr>
        </p:nvSpPr>
        <p:spPr/>
        <p:txBody>
          <a:bodyPr/>
          <a:lstStyle/>
          <a:p>
            <a:r>
              <a:rPr lang="da-DK" dirty="0"/>
              <a:t>Seks gode råd om en it-sikker hverdag</a:t>
            </a:r>
          </a:p>
        </p:txBody>
      </p:sp>
      <p:sp>
        <p:nvSpPr>
          <p:cNvPr id="4" name="Pladsholder til dato 3">
            <a:extLst>
              <a:ext uri="{FF2B5EF4-FFF2-40B4-BE49-F238E27FC236}">
                <a16:creationId xmlns:a16="http://schemas.microsoft.com/office/drawing/2014/main" id="{98A50B64-83DC-4C02-8458-81576467B329}"/>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3B543A97-3332-4A15-A2D8-0FE5C345103A}"/>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12BD3842-D36E-4BD9-AC2D-D5D32D9FF802}"/>
              </a:ext>
            </a:extLst>
          </p:cNvPr>
          <p:cNvSpPr>
            <a:spLocks noGrp="1"/>
          </p:cNvSpPr>
          <p:nvPr>
            <p:ph type="sldNum" sz="quarter" idx="12"/>
          </p:nvPr>
        </p:nvSpPr>
        <p:spPr/>
        <p:txBody>
          <a:bodyPr/>
          <a:lstStyle/>
          <a:p>
            <a:fld id="{2BEB4856-A6F4-4C28-B797-329B5BB5915D}" type="slidenum">
              <a:rPr lang="da-DK" smtClean="0"/>
              <a:t>11</a:t>
            </a:fld>
            <a:endParaRPr lang="da-DK"/>
          </a:p>
        </p:txBody>
      </p:sp>
      <p:sp>
        <p:nvSpPr>
          <p:cNvPr id="14" name="Tekstfelt 13">
            <a:extLst>
              <a:ext uri="{FF2B5EF4-FFF2-40B4-BE49-F238E27FC236}">
                <a16:creationId xmlns:a16="http://schemas.microsoft.com/office/drawing/2014/main" id="{2D47DC17-C8E0-47F9-8406-564FA8D519A4}"/>
              </a:ext>
            </a:extLst>
          </p:cNvPr>
          <p:cNvSpPr txBox="1"/>
          <p:nvPr/>
        </p:nvSpPr>
        <p:spPr>
          <a:xfrm>
            <a:off x="364593" y="5722975"/>
            <a:ext cx="8150757" cy="369332"/>
          </a:xfrm>
          <a:prstGeom prst="rect">
            <a:avLst/>
          </a:prstGeom>
          <a:noFill/>
        </p:spPr>
        <p:txBody>
          <a:bodyPr wrap="none" rtlCol="0">
            <a:spAutoFit/>
          </a:bodyPr>
          <a:lstStyle/>
          <a:p>
            <a:r>
              <a:rPr lang="da-DK" dirty="0">
                <a:hlinkClick r:id="rId2"/>
              </a:rPr>
              <a:t>https://www.borger.dk/internet-og-sikkerhed/seks-gode-raad-til-en-it-sikker-hverdag</a:t>
            </a:r>
          </a:p>
        </p:txBody>
      </p:sp>
      <p:pic>
        <p:nvPicPr>
          <p:cNvPr id="3" name="Billede 2">
            <a:extLst>
              <a:ext uri="{FF2B5EF4-FFF2-40B4-BE49-F238E27FC236}">
                <a16:creationId xmlns:a16="http://schemas.microsoft.com/office/drawing/2014/main" id="{0DAAD8D1-E312-4AE8-A601-837C09756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5585"/>
            <a:ext cx="9144000" cy="6326830"/>
          </a:xfrm>
          <a:prstGeom prst="rect">
            <a:avLst/>
          </a:prstGeom>
        </p:spPr>
      </p:pic>
    </p:spTree>
    <p:extLst>
      <p:ext uri="{BB962C8B-B14F-4D97-AF65-F5344CB8AC3E}">
        <p14:creationId xmlns:p14="http://schemas.microsoft.com/office/powerpoint/2010/main" val="38905399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Gendannelse</a:t>
            </a:r>
          </a:p>
        </p:txBody>
      </p:sp>
      <p:sp>
        <p:nvSpPr>
          <p:cNvPr id="3" name="Pladsholder til indhold 2"/>
          <p:cNvSpPr>
            <a:spLocks noGrp="1"/>
          </p:cNvSpPr>
          <p:nvPr>
            <p:ph idx="1"/>
          </p:nvPr>
        </p:nvSpPr>
        <p:spPr/>
        <p:txBody>
          <a:bodyPr/>
          <a:lstStyle/>
          <a:p>
            <a:r>
              <a:rPr lang="da-DK" dirty="0"/>
              <a:t>Jeg har en sikkerhedskopi af system og eller data</a:t>
            </a:r>
          </a:p>
          <a:p>
            <a:pPr lvl="1"/>
            <a:r>
              <a:rPr lang="da-DK" dirty="0"/>
              <a:t>Start Pc og formater harddisken</a:t>
            </a:r>
          </a:p>
          <a:p>
            <a:pPr lvl="1"/>
            <a:r>
              <a:rPr lang="da-DK" dirty="0"/>
              <a:t>Indlæs sikkerhedskopien</a:t>
            </a:r>
          </a:p>
          <a:p>
            <a:endParaRPr lang="da-DK" dirty="0"/>
          </a:p>
          <a:p>
            <a:r>
              <a:rPr lang="da-DK" dirty="0"/>
              <a:t>Jeg har ikke en sikkerhedskopi</a:t>
            </a:r>
          </a:p>
          <a:p>
            <a:pPr lvl="1"/>
            <a:r>
              <a:rPr lang="da-DK" dirty="0"/>
              <a:t>Jeg har Windows 10</a:t>
            </a:r>
          </a:p>
          <a:p>
            <a:pPr lvl="2"/>
            <a:r>
              <a:rPr lang="da-DK" dirty="0"/>
              <a:t>Hent med en anden Pc Windows 10 Migration Tool</a:t>
            </a:r>
          </a:p>
          <a:p>
            <a:pPr lvl="2"/>
            <a:r>
              <a:rPr lang="da-DK" dirty="0"/>
              <a:t>Geninstaller Windows 10 </a:t>
            </a:r>
          </a:p>
          <a:p>
            <a:pPr lvl="1"/>
            <a:r>
              <a:rPr lang="da-DK" dirty="0"/>
              <a:t>Jeg har Windows 7 og 8.1 som var på min Pc, da jeg købte den. </a:t>
            </a:r>
          </a:p>
          <a:p>
            <a:pPr lvl="2"/>
            <a:r>
              <a:rPr lang="da-DK" dirty="0"/>
              <a:t>Gendan til fabrikstilstand</a:t>
            </a:r>
          </a:p>
          <a:p>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110</a:t>
            </a:fld>
            <a:endParaRPr lang="da-DK"/>
          </a:p>
        </p:txBody>
      </p:sp>
    </p:spTree>
    <p:extLst>
      <p:ext uri="{BB962C8B-B14F-4D97-AF65-F5344CB8AC3E}">
        <p14:creationId xmlns:p14="http://schemas.microsoft.com/office/powerpoint/2010/main" val="10488627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B38A47C-2F38-4F67-9C0D-3D3169BF80AC}"/>
              </a:ext>
            </a:extLst>
          </p:cNvPr>
          <p:cNvSpPr>
            <a:spLocks noGrp="1"/>
          </p:cNvSpPr>
          <p:nvPr>
            <p:ph type="title"/>
          </p:nvPr>
        </p:nvSpPr>
        <p:spPr/>
        <p:txBody>
          <a:bodyPr/>
          <a:lstStyle/>
          <a:p>
            <a:r>
              <a:rPr lang="da-DK" dirty="0"/>
              <a:t>Afslutning</a:t>
            </a:r>
          </a:p>
        </p:txBody>
      </p:sp>
      <p:sp>
        <p:nvSpPr>
          <p:cNvPr id="8" name="Pladsholder til tekst 7">
            <a:extLst>
              <a:ext uri="{FF2B5EF4-FFF2-40B4-BE49-F238E27FC236}">
                <a16:creationId xmlns:a16="http://schemas.microsoft.com/office/drawing/2014/main" id="{D30EC47E-D6F4-4335-B0FA-8456B16073B2}"/>
              </a:ext>
            </a:extLst>
          </p:cNvPr>
          <p:cNvSpPr>
            <a:spLocks noGrp="1"/>
          </p:cNvSpPr>
          <p:nvPr>
            <p:ph type="body" idx="1"/>
          </p:nvPr>
        </p:nvSpPr>
        <p:spPr/>
        <p:txBody>
          <a:bodyPr/>
          <a:lstStyle/>
          <a:p>
            <a:r>
              <a:rPr lang="da-DK" dirty="0"/>
              <a:t>Udvalgte anbefalinger</a:t>
            </a:r>
          </a:p>
        </p:txBody>
      </p:sp>
      <p:sp>
        <p:nvSpPr>
          <p:cNvPr id="4" name="Pladsholder til dato 3">
            <a:extLst>
              <a:ext uri="{FF2B5EF4-FFF2-40B4-BE49-F238E27FC236}">
                <a16:creationId xmlns:a16="http://schemas.microsoft.com/office/drawing/2014/main" id="{7C7E0F4F-3043-473D-A978-D79A11854283}"/>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12471770-E968-4DDA-B658-59C391A4E766}"/>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D9021DAC-37BB-4D72-B93C-AE4B3732A4E2}"/>
              </a:ext>
            </a:extLst>
          </p:cNvPr>
          <p:cNvSpPr>
            <a:spLocks noGrp="1"/>
          </p:cNvSpPr>
          <p:nvPr>
            <p:ph type="sldNum" sz="quarter" idx="12"/>
          </p:nvPr>
        </p:nvSpPr>
        <p:spPr/>
        <p:txBody>
          <a:bodyPr/>
          <a:lstStyle/>
          <a:p>
            <a:fld id="{2BEB4856-A6F4-4C28-B797-329B5BB5915D}" type="slidenum">
              <a:rPr lang="da-DK" smtClean="0"/>
              <a:t>111</a:t>
            </a:fld>
            <a:endParaRPr lang="da-DK"/>
          </a:p>
        </p:txBody>
      </p:sp>
    </p:spTree>
    <p:extLst>
      <p:ext uri="{BB962C8B-B14F-4D97-AF65-F5344CB8AC3E}">
        <p14:creationId xmlns:p14="http://schemas.microsoft.com/office/powerpoint/2010/main" val="34579278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F7432-607A-4357-A4F7-E1951AC9BDCE}"/>
              </a:ext>
            </a:extLst>
          </p:cNvPr>
          <p:cNvSpPr>
            <a:spLocks noGrp="1"/>
          </p:cNvSpPr>
          <p:nvPr>
            <p:ph type="title"/>
          </p:nvPr>
        </p:nvSpPr>
        <p:spPr/>
        <p:txBody>
          <a:bodyPr>
            <a:normAutofit fontScale="90000"/>
          </a:bodyPr>
          <a:lstStyle/>
          <a:p>
            <a:r>
              <a:rPr lang="da-DK" dirty="0"/>
              <a:t>Udvalgte Anbefalinger om Informationssikkerhed</a:t>
            </a:r>
          </a:p>
        </p:txBody>
      </p:sp>
      <p:sp>
        <p:nvSpPr>
          <p:cNvPr id="3" name="Pladsholder til indhold 2">
            <a:extLst>
              <a:ext uri="{FF2B5EF4-FFF2-40B4-BE49-F238E27FC236}">
                <a16:creationId xmlns:a16="http://schemas.microsoft.com/office/drawing/2014/main" id="{B7C35D33-AB98-4CA8-B683-6CD681506920}"/>
              </a:ext>
            </a:extLst>
          </p:cNvPr>
          <p:cNvSpPr>
            <a:spLocks noGrp="1"/>
          </p:cNvSpPr>
          <p:nvPr>
            <p:ph idx="1"/>
          </p:nvPr>
        </p:nvSpPr>
        <p:spPr/>
        <p:txBody>
          <a:bodyPr>
            <a:normAutofit lnSpcReduction="10000"/>
          </a:bodyPr>
          <a:lstStyle/>
          <a:p>
            <a:r>
              <a:rPr lang="da-DK" dirty="0"/>
              <a:t>Brug sikkerhedssoftware som antivirus og firewall.</a:t>
            </a:r>
          </a:p>
          <a:p>
            <a:r>
              <a:rPr lang="da-DK" dirty="0"/>
              <a:t>Har du en Windows Pc så brug en standard brugerkonto.</a:t>
            </a:r>
          </a:p>
          <a:p>
            <a:r>
              <a:rPr lang="da-DK" dirty="0"/>
              <a:t>Hold dit operativsystem og dine programmer opdateret.</a:t>
            </a:r>
          </a:p>
          <a:p>
            <a:r>
              <a:rPr lang="da-DK" dirty="0"/>
              <a:t>Tag backup af dine data og opbevar flere kopier</a:t>
            </a:r>
          </a:p>
          <a:p>
            <a:r>
              <a:rPr lang="da-DK" dirty="0"/>
              <a:t>Vær opmærksom på, hvor et link i mail, sms og på Websider fører dig hen.</a:t>
            </a:r>
          </a:p>
          <a:p>
            <a:r>
              <a:rPr lang="da-DK" dirty="0"/>
              <a:t>Brug gode passwords, genbrug dem aldrig, brug en passwordhusker og brug to faktor identifikation hvis muligt.</a:t>
            </a:r>
          </a:p>
          <a:p>
            <a:r>
              <a:rPr lang="da-DK" dirty="0"/>
              <a:t>Beskyt dine private oplysninger på sociale netværk og indtast kun personlige oplysninger, når der er en hængelås på websiden.</a:t>
            </a:r>
          </a:p>
          <a:p>
            <a:r>
              <a:rPr lang="da-DK" dirty="0"/>
              <a:t>Beskyt dit netværk med et selvvalgt kodeord og undgå hvis muligt åbne netværk.</a:t>
            </a:r>
          </a:p>
          <a:p>
            <a:pPr marL="0" indent="0">
              <a:buNone/>
            </a:pPr>
            <a:r>
              <a:rPr lang="da-DK" sz="1400" dirty="0">
                <a:hlinkClick r:id="rId2"/>
              </a:rPr>
              <a:t>https://itsupport.brundtoe.dk/2017/03/21/anbefalinger-om-informationssikkerhed/</a:t>
            </a:r>
            <a:r>
              <a:rPr lang="da-DK" sz="1400" dirty="0"/>
              <a:t> </a:t>
            </a:r>
          </a:p>
        </p:txBody>
      </p:sp>
      <p:sp>
        <p:nvSpPr>
          <p:cNvPr id="4" name="Pladsholder til dato 3">
            <a:extLst>
              <a:ext uri="{FF2B5EF4-FFF2-40B4-BE49-F238E27FC236}">
                <a16:creationId xmlns:a16="http://schemas.microsoft.com/office/drawing/2014/main" id="{64C9956A-FB76-443B-BFA0-5BE1D58E73B1}"/>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A4060A4F-FA51-40A9-A128-5E8E70283758}"/>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87A0B5F2-C8F9-49A6-B04C-8D705328D7F7}"/>
              </a:ext>
            </a:extLst>
          </p:cNvPr>
          <p:cNvSpPr>
            <a:spLocks noGrp="1"/>
          </p:cNvSpPr>
          <p:nvPr>
            <p:ph type="sldNum" sz="quarter" idx="12"/>
          </p:nvPr>
        </p:nvSpPr>
        <p:spPr/>
        <p:txBody>
          <a:bodyPr/>
          <a:lstStyle/>
          <a:p>
            <a:fld id="{2BEB4856-A6F4-4C28-B797-329B5BB5915D}" type="slidenum">
              <a:rPr lang="da-DK" smtClean="0"/>
              <a:t>112</a:t>
            </a:fld>
            <a:endParaRPr lang="da-DK"/>
          </a:p>
        </p:txBody>
      </p:sp>
    </p:spTree>
    <p:extLst>
      <p:ext uri="{BB962C8B-B14F-4D97-AF65-F5344CB8AC3E}">
        <p14:creationId xmlns:p14="http://schemas.microsoft.com/office/powerpoint/2010/main" val="37525444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sz="3600" b="1" dirty="0"/>
              <a:t>Spørgsmål</a:t>
            </a:r>
            <a:endParaRPr lang="da-DK" b="1" dirty="0"/>
          </a:p>
        </p:txBody>
      </p:sp>
      <p:sp>
        <p:nvSpPr>
          <p:cNvPr id="6" name="Pladsholder til indhold 5"/>
          <p:cNvSpPr>
            <a:spLocks noGrp="1"/>
          </p:cNvSpPr>
          <p:nvPr>
            <p:ph idx="1"/>
          </p:nvPr>
        </p:nvSpPr>
        <p:spPr>
          <a:xfrm>
            <a:off x="628649" y="3816627"/>
            <a:ext cx="7886700" cy="2181432"/>
          </a:xfrm>
        </p:spPr>
        <p:txBody>
          <a:bodyPr>
            <a:normAutofit/>
          </a:bodyPr>
          <a:lstStyle/>
          <a:p>
            <a:r>
              <a:rPr lang="da-DK" dirty="0"/>
              <a:t>Bent Brundtø</a:t>
            </a:r>
          </a:p>
          <a:p>
            <a:r>
              <a:rPr lang="da-DK" dirty="0"/>
              <a:t>E-mail: </a:t>
            </a:r>
            <a:r>
              <a:rPr lang="da-DK" dirty="0">
                <a:hlinkClick r:id="rId3"/>
              </a:rPr>
              <a:t>support@brundtoe.dk</a:t>
            </a:r>
            <a:endParaRPr lang="da-DK" dirty="0"/>
          </a:p>
          <a:p>
            <a:endParaRPr lang="da-DK" dirty="0"/>
          </a:p>
          <a:p>
            <a:r>
              <a:rPr lang="da-DK" dirty="0"/>
              <a:t>Yderligere Detaljer findes på </a:t>
            </a:r>
            <a:r>
              <a:rPr lang="da-DK" dirty="0">
                <a:hlinkClick r:id="rId4"/>
              </a:rPr>
              <a:t>https://itsupport.brundtoe.dk</a:t>
            </a:r>
            <a:r>
              <a:rPr lang="da-DK" dirty="0"/>
              <a:t> </a:t>
            </a:r>
          </a:p>
        </p:txBody>
      </p:sp>
      <p:sp>
        <p:nvSpPr>
          <p:cNvPr id="2" name="Pladsholder til dato 1"/>
          <p:cNvSpPr>
            <a:spLocks noGrp="1"/>
          </p:cNvSpPr>
          <p:nvPr>
            <p:ph type="dt" sz="half" idx="10"/>
          </p:nvPr>
        </p:nvSpPr>
        <p:spPr/>
        <p:txBody>
          <a:bodyPr/>
          <a:lstStyle/>
          <a:p>
            <a:r>
              <a:rPr lang="da-DK"/>
              <a:t>September 2019</a:t>
            </a:r>
          </a:p>
        </p:txBody>
      </p:sp>
      <p:sp>
        <p:nvSpPr>
          <p:cNvPr id="3" name="Pladsholder til sidefod 2"/>
          <p:cNvSpPr>
            <a:spLocks noGrp="1"/>
          </p:cNvSpPr>
          <p:nvPr>
            <p:ph type="ftr" sz="quarter" idx="11"/>
          </p:nvPr>
        </p:nvSpPr>
        <p:spPr/>
        <p:txBody>
          <a:bodyPr/>
          <a:lstStyle/>
          <a:p>
            <a:r>
              <a:rPr lang="da-DK"/>
              <a:t>IT Sikkerhed</a:t>
            </a:r>
          </a:p>
        </p:txBody>
      </p:sp>
      <p:sp>
        <p:nvSpPr>
          <p:cNvPr id="7" name="Pladsholder til slidenummer 6"/>
          <p:cNvSpPr>
            <a:spLocks noGrp="1"/>
          </p:cNvSpPr>
          <p:nvPr>
            <p:ph type="sldNum" sz="quarter" idx="12"/>
          </p:nvPr>
        </p:nvSpPr>
        <p:spPr/>
        <p:txBody>
          <a:bodyPr/>
          <a:lstStyle/>
          <a:p>
            <a:fld id="{2BEB4856-A6F4-4C28-B797-329B5BB5915D}" type="slidenum">
              <a:rPr lang="da-DK" smtClean="0"/>
              <a:t>113</a:t>
            </a:fld>
            <a:endParaRPr lang="da-DK"/>
          </a:p>
        </p:txBody>
      </p:sp>
      <p:pic>
        <p:nvPicPr>
          <p:cNvPr id="5" name="Billede 4"/>
          <p:cNvPicPr>
            <a:picLocks noChangeAspect="1"/>
          </p:cNvPicPr>
          <p:nvPr/>
        </p:nvPicPr>
        <p:blipFill>
          <a:blip r:embed="rId5"/>
          <a:stretch>
            <a:fillRect/>
          </a:stretch>
        </p:blipFill>
        <p:spPr>
          <a:xfrm>
            <a:off x="2925937" y="1755174"/>
            <a:ext cx="3292125" cy="1737511"/>
          </a:xfrm>
          <a:prstGeom prst="rect">
            <a:avLst/>
          </a:prstGeom>
        </p:spPr>
      </p:pic>
    </p:spTree>
    <p:extLst>
      <p:ext uri="{BB962C8B-B14F-4D97-AF65-F5344CB8AC3E}">
        <p14:creationId xmlns:p14="http://schemas.microsoft.com/office/powerpoint/2010/main" val="42653618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Refleksion</a:t>
            </a:r>
          </a:p>
        </p:txBody>
      </p:sp>
      <p:sp>
        <p:nvSpPr>
          <p:cNvPr id="3" name="Pladsholder til indhold 2"/>
          <p:cNvSpPr>
            <a:spLocks noGrp="1"/>
          </p:cNvSpPr>
          <p:nvPr>
            <p:ph idx="1"/>
          </p:nvPr>
        </p:nvSpPr>
        <p:spPr/>
        <p:txBody>
          <a:bodyPr>
            <a:normAutofit/>
          </a:bodyPr>
          <a:lstStyle/>
          <a:p>
            <a:r>
              <a:rPr lang="da-DK" dirty="0"/>
              <a:t>Giver indlægget om sikkerhed anledning til at du vil ændre din adfærd på Internettet for:</a:t>
            </a:r>
          </a:p>
          <a:p>
            <a:pPr lvl="1" fontAlgn="base">
              <a:lnSpc>
                <a:spcPct val="110000"/>
              </a:lnSpc>
              <a:spcBef>
                <a:spcPts val="600"/>
              </a:spcBef>
            </a:pPr>
            <a:r>
              <a:rPr lang="da-DK" dirty="0"/>
              <a:t>at sikre din PC, tablet og smartphone mod, at uvedkommende får adgang til dine data (dokumenter, mails og billeder),</a:t>
            </a:r>
          </a:p>
          <a:p>
            <a:pPr lvl="1" fontAlgn="base">
              <a:lnSpc>
                <a:spcPct val="110000"/>
              </a:lnSpc>
              <a:spcBef>
                <a:spcPts val="600"/>
              </a:spcBef>
            </a:pPr>
            <a:endParaRPr lang="da-DK" dirty="0"/>
          </a:p>
          <a:p>
            <a:pPr lvl="1" fontAlgn="base">
              <a:lnSpc>
                <a:spcPct val="110000"/>
              </a:lnSpc>
              <a:spcBef>
                <a:spcPts val="600"/>
              </a:spcBef>
            </a:pPr>
            <a:r>
              <a:rPr lang="da-DK" dirty="0"/>
              <a:t>at at du beskytter dine data mod at blive ødelagt,</a:t>
            </a:r>
          </a:p>
          <a:p>
            <a:pPr lvl="1" fontAlgn="base">
              <a:lnSpc>
                <a:spcPct val="110000"/>
              </a:lnSpc>
              <a:spcBef>
                <a:spcPts val="600"/>
              </a:spcBef>
            </a:pPr>
            <a:endParaRPr lang="da-DK" dirty="0"/>
          </a:p>
          <a:p>
            <a:pPr lvl="1" fontAlgn="base">
              <a:lnSpc>
                <a:spcPct val="110000"/>
              </a:lnSpc>
              <a:spcBef>
                <a:spcPts val="600"/>
              </a:spcBef>
            </a:pPr>
            <a:r>
              <a:rPr lang="da-DK" dirty="0"/>
              <a:t>at du altid kan få adgang til dine data, når du skal bruge dem.</a:t>
            </a:r>
          </a:p>
          <a:p>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114</a:t>
            </a:fld>
            <a:endParaRPr lang="da-DK"/>
          </a:p>
        </p:txBody>
      </p:sp>
    </p:spTree>
    <p:extLst>
      <p:ext uri="{BB962C8B-B14F-4D97-AF65-F5344CB8AC3E}">
        <p14:creationId xmlns:p14="http://schemas.microsoft.com/office/powerpoint/2010/main" val="22758226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Udvalgte Råd til den usikre bruger</a:t>
            </a:r>
          </a:p>
        </p:txBody>
      </p:sp>
      <p:sp>
        <p:nvSpPr>
          <p:cNvPr id="6" name="Pladsholder til indhold 5"/>
          <p:cNvSpPr>
            <a:spLocks noGrp="1"/>
          </p:cNvSpPr>
          <p:nvPr>
            <p:ph idx="1"/>
          </p:nvPr>
        </p:nvSpPr>
        <p:spPr/>
        <p:txBody>
          <a:bodyPr>
            <a:normAutofit fontScale="92500" lnSpcReduction="10000"/>
          </a:bodyPr>
          <a:lstStyle/>
          <a:p>
            <a:r>
              <a:rPr lang="da-DK" dirty="0"/>
              <a:t>Synkroniser billeder til Google Fotos</a:t>
            </a:r>
          </a:p>
          <a:p>
            <a:r>
              <a:rPr lang="da-DK" dirty="0"/>
              <a:t>ET godt password er bedre end mange usikre</a:t>
            </a:r>
          </a:p>
          <a:p>
            <a:r>
              <a:rPr lang="da-DK" dirty="0"/>
              <a:t>Brug en standardkonto (</a:t>
            </a:r>
            <a:r>
              <a:rPr lang="da-DK" dirty="0" err="1"/>
              <a:t>Admin</a:t>
            </a:r>
            <a:r>
              <a:rPr lang="da-DK" dirty="0"/>
              <a:t> konto til it support)</a:t>
            </a:r>
          </a:p>
          <a:p>
            <a:r>
              <a:rPr lang="da-DK" dirty="0"/>
              <a:t>Ryd op i browser med &lt;CTRL&gt; + &lt;SHIFT&gt; + &lt;DELETE&gt;</a:t>
            </a:r>
          </a:p>
          <a:p>
            <a:r>
              <a:rPr lang="da-DK" dirty="0"/>
              <a:t>Klik ALDRIG på link i mail og SMS</a:t>
            </a:r>
          </a:p>
          <a:p>
            <a:r>
              <a:rPr lang="da-DK" dirty="0"/>
              <a:t>Indtast kun personlige oplysninger, når der er hængelås på websiden og kontroller adressen</a:t>
            </a:r>
          </a:p>
          <a:p>
            <a:r>
              <a:rPr lang="da-DK" dirty="0"/>
              <a:t>Favoritter i browseren til Bank, SKAT, borger.dk og e-Boks</a:t>
            </a:r>
          </a:p>
          <a:p>
            <a:r>
              <a:rPr lang="da-DK" dirty="0"/>
              <a:t>Hvis et tilbud er ”for godt” så er det FUP</a:t>
            </a:r>
          </a:p>
          <a:p>
            <a:r>
              <a:rPr lang="da-DK" dirty="0"/>
              <a:t>Windows Update: Lad Pc stå tændt et par nætter hver måned og genstart næste morgen.</a:t>
            </a:r>
          </a:p>
          <a:p>
            <a:r>
              <a:rPr lang="da-DK" dirty="0"/>
              <a:t>Brug Windows Defender</a:t>
            </a:r>
          </a:p>
          <a:p>
            <a:r>
              <a:rPr lang="da-DK" dirty="0"/>
              <a:t>Husk at tage en backup til ekstern USB DISK</a:t>
            </a:r>
          </a:p>
          <a:p>
            <a:r>
              <a:rPr lang="da-DK" dirty="0"/>
              <a:t>Gem vigtige dokumenter i E-Boks</a:t>
            </a:r>
          </a:p>
          <a:p>
            <a:endParaRPr lang="da-DK" dirty="0"/>
          </a:p>
          <a:p>
            <a:endParaRPr lang="da-DK" dirty="0"/>
          </a:p>
          <a:p>
            <a:endParaRPr lang="da-DK" dirty="0"/>
          </a:p>
        </p:txBody>
      </p:sp>
      <p:sp>
        <p:nvSpPr>
          <p:cNvPr id="3" name="Pladsholder til dato 2"/>
          <p:cNvSpPr>
            <a:spLocks noGrp="1"/>
          </p:cNvSpPr>
          <p:nvPr>
            <p:ph type="dt" sz="half" idx="10"/>
          </p:nvPr>
        </p:nvSpPr>
        <p:spPr/>
        <p:txBody>
          <a:bodyPr/>
          <a:lstStyle/>
          <a:p>
            <a:r>
              <a:rPr lang="da-DK"/>
              <a:t>September 2019</a:t>
            </a:r>
          </a:p>
        </p:txBody>
      </p:sp>
      <p:sp>
        <p:nvSpPr>
          <p:cNvPr id="4" name="Pladsholder til sidefod 3"/>
          <p:cNvSpPr>
            <a:spLocks noGrp="1"/>
          </p:cNvSpPr>
          <p:nvPr>
            <p:ph type="ftr" sz="quarter" idx="11"/>
          </p:nvPr>
        </p:nvSpPr>
        <p:spPr/>
        <p:txBody>
          <a:bodyPr/>
          <a:lstStyle/>
          <a:p>
            <a:r>
              <a:rPr lang="da-DK"/>
              <a:t>IT Sikkerhed</a:t>
            </a:r>
          </a:p>
        </p:txBody>
      </p:sp>
      <p:sp>
        <p:nvSpPr>
          <p:cNvPr id="5" name="Pladsholder til slidenummer 4"/>
          <p:cNvSpPr>
            <a:spLocks noGrp="1"/>
          </p:cNvSpPr>
          <p:nvPr>
            <p:ph type="sldNum" sz="quarter" idx="12"/>
          </p:nvPr>
        </p:nvSpPr>
        <p:spPr/>
        <p:txBody>
          <a:bodyPr/>
          <a:lstStyle/>
          <a:p>
            <a:fld id="{2BEB4856-A6F4-4C28-B797-329B5BB5915D}" type="slidenum">
              <a:rPr lang="da-DK" smtClean="0"/>
              <a:t>115</a:t>
            </a:fld>
            <a:endParaRPr lang="da-DK"/>
          </a:p>
        </p:txBody>
      </p:sp>
    </p:spTree>
    <p:extLst>
      <p:ext uri="{BB962C8B-B14F-4D97-AF65-F5344CB8AC3E}">
        <p14:creationId xmlns:p14="http://schemas.microsoft.com/office/powerpoint/2010/main" val="22065271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Sikker adfærd på nettet - 1</a:t>
            </a:r>
          </a:p>
        </p:txBody>
      </p:sp>
      <p:sp>
        <p:nvSpPr>
          <p:cNvPr id="3" name="Pladsholder til indhold 2"/>
          <p:cNvSpPr>
            <a:spLocks noGrp="1"/>
          </p:cNvSpPr>
          <p:nvPr>
            <p:ph idx="1"/>
          </p:nvPr>
        </p:nvSpPr>
        <p:spPr/>
        <p:txBody>
          <a:bodyPr>
            <a:normAutofit/>
          </a:bodyPr>
          <a:lstStyle/>
          <a:p>
            <a:r>
              <a:rPr lang="da-DK" dirty="0"/>
              <a:t>Brug sikkerhedssoftware som antivirus og firewall.</a:t>
            </a:r>
          </a:p>
          <a:p>
            <a:r>
              <a:rPr lang="da-DK" dirty="0"/>
              <a:t>Hold programmer opdateret.</a:t>
            </a:r>
          </a:p>
          <a:p>
            <a:r>
              <a:rPr lang="da-DK" dirty="0"/>
              <a:t>Tag sikkerhedskopi af dine data.</a:t>
            </a:r>
          </a:p>
          <a:p>
            <a:r>
              <a:rPr lang="da-DK" dirty="0"/>
              <a:t>Undlad at klikke på links eller vedhæftede filer i e-mails, du får tilsendt uopfordret.</a:t>
            </a:r>
          </a:p>
          <a:p>
            <a:r>
              <a:rPr lang="da-DK" dirty="0"/>
              <a:t>Undersøg adressen på et websted, før du udfylder formularer med fortrolige oplysninger. Oplys generelt kun fortrolige oplysninger på netsteder, du har tillid til.</a:t>
            </a:r>
          </a:p>
          <a:p>
            <a:r>
              <a:rPr lang="da-DK" dirty="0"/>
              <a:t>Beskyt dit trådløse netværk med adgangskode.</a:t>
            </a:r>
          </a:p>
          <a:p>
            <a:r>
              <a:rPr lang="da-DK" dirty="0"/>
              <a:t>Undgå at sende følsomme data over åbne trådløse netværk (netværk uden kryptering) eller via </a:t>
            </a:r>
            <a:r>
              <a:rPr lang="da-DK" dirty="0" err="1"/>
              <a:t>ukrypteret</a:t>
            </a:r>
            <a:r>
              <a:rPr lang="da-DK" dirty="0"/>
              <a:t> e-mail.</a:t>
            </a:r>
          </a:p>
        </p:txBody>
      </p:sp>
      <p:sp>
        <p:nvSpPr>
          <p:cNvPr id="4" name="Pladsholder til dato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September 2019</a:t>
            </a:r>
          </a:p>
        </p:txBody>
      </p:sp>
      <p:sp>
        <p:nvSpPr>
          <p:cNvPr id="5" name="Pladsholder til sidefod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IT Sikkerhed</a:t>
            </a:r>
          </a:p>
        </p:txBody>
      </p:sp>
      <p:sp>
        <p:nvSpPr>
          <p:cNvPr id="6" name="Pladsholder til slidenumm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BEB4856-A6F4-4C28-B797-329B5BB5915D}" type="slidenum">
              <a:rPr kumimoji="0" lang="da-DK"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116</a:t>
            </a:fld>
            <a:endParaRPr kumimoji="0" lang="da-DK"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993918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Sikker adfærd på nettet - 2</a:t>
            </a:r>
          </a:p>
        </p:txBody>
      </p:sp>
      <p:sp>
        <p:nvSpPr>
          <p:cNvPr id="3" name="Pladsholder til indhold 2"/>
          <p:cNvSpPr>
            <a:spLocks noGrp="1"/>
          </p:cNvSpPr>
          <p:nvPr>
            <p:ph idx="1"/>
          </p:nvPr>
        </p:nvSpPr>
        <p:spPr/>
        <p:txBody>
          <a:bodyPr>
            <a:normAutofit lnSpcReduction="10000"/>
          </a:bodyPr>
          <a:lstStyle/>
          <a:p>
            <a:r>
              <a:rPr lang="da-DK" dirty="0"/>
              <a:t>Brug VPN (virtuelt privat netværk), hvis du bruger åbne trådløse netværk.</a:t>
            </a:r>
          </a:p>
          <a:p>
            <a:r>
              <a:rPr lang="da-DK" dirty="0"/>
              <a:t>Hvis du har brugt et åbent trådløst netværk, så sæt din telefon/computer til at glemme det bagefter.</a:t>
            </a:r>
          </a:p>
          <a:p>
            <a:r>
              <a:rPr lang="da-DK" dirty="0"/>
              <a:t>Brug forskellige passwords til alle tjenester. Du kan evt. holde styr på dine passwords med et password manager-program.</a:t>
            </a:r>
          </a:p>
          <a:p>
            <a:r>
              <a:rPr lang="da-DK" dirty="0"/>
              <a:t>Slå to-faktor-autentifikation til.</a:t>
            </a:r>
          </a:p>
          <a:p>
            <a:r>
              <a:rPr lang="da-DK" dirty="0"/>
              <a:t>Indstil privatlivsindstillingerne på sociale netværk, så de passer til dine krav.</a:t>
            </a:r>
          </a:p>
          <a:p>
            <a:r>
              <a:rPr lang="da-DK" dirty="0"/>
              <a:t>Oplys ikke fortrolige og personlige oplysninger på sociale netsteder, debatsider og chatrum.</a:t>
            </a:r>
          </a:p>
          <a:p>
            <a:r>
              <a:rPr lang="da-DK" dirty="0"/>
              <a:t>Hjælp dine børn med at lære sikker adfærd i den digitale verden.</a:t>
            </a:r>
          </a:p>
          <a:p>
            <a:endParaRPr lang="da-DK" dirty="0"/>
          </a:p>
        </p:txBody>
      </p:sp>
      <p:sp>
        <p:nvSpPr>
          <p:cNvPr id="4" name="Pladsholder til dato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September 2019</a:t>
            </a:r>
          </a:p>
        </p:txBody>
      </p:sp>
      <p:sp>
        <p:nvSpPr>
          <p:cNvPr id="5" name="Pladsholder til sidefod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IT Sikkerhed</a:t>
            </a:r>
          </a:p>
        </p:txBody>
      </p:sp>
      <p:sp>
        <p:nvSpPr>
          <p:cNvPr id="6" name="Pladsholder til slidenumm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BEB4856-A6F4-4C28-B797-329B5BB5915D}" type="slidenum">
              <a:rPr kumimoji="0" lang="da-DK"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117</a:t>
            </a:fld>
            <a:endParaRPr kumimoji="0" lang="da-DK"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070283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a:t>Windows 10</a:t>
            </a:r>
            <a:br>
              <a:rPr lang="da-DK" dirty="0"/>
            </a:br>
            <a:r>
              <a:rPr lang="da-DK" dirty="0"/>
              <a:t> </a:t>
            </a:r>
            <a:br>
              <a:rPr lang="da-DK" dirty="0"/>
            </a:br>
            <a:r>
              <a:rPr lang="da-DK" dirty="0"/>
              <a:t>Sikkerhedsrelaterede indstillinger</a:t>
            </a:r>
            <a:br>
              <a:rPr lang="da-DK" dirty="0"/>
            </a:br>
            <a:r>
              <a:rPr lang="da-DK" dirty="0"/>
              <a:t>Windows Defender</a:t>
            </a:r>
          </a:p>
        </p:txBody>
      </p:sp>
      <p:sp>
        <p:nvSpPr>
          <p:cNvPr id="3" name="Pladsholder til tekst 2"/>
          <p:cNvSpPr>
            <a:spLocks noGrp="1"/>
          </p:cNvSpPr>
          <p:nvPr>
            <p:ph type="body" idx="1"/>
          </p:nvPr>
        </p:nvSpPr>
        <p:spPr/>
        <p:txBody>
          <a:bodyPr/>
          <a:lstStyle/>
          <a:p>
            <a:endParaRPr lang="da-DK" dirty="0"/>
          </a:p>
          <a:p>
            <a:endParaRPr lang="da-DK" dirty="0"/>
          </a:p>
          <a:p>
            <a:r>
              <a:rPr lang="da-DK" dirty="0"/>
              <a:t>Se præsentationen om </a:t>
            </a:r>
            <a:r>
              <a:rPr lang="da-DK" dirty="0">
                <a:hlinkClick r:id="rId2"/>
              </a:rPr>
              <a:t>Windows Defender</a:t>
            </a:r>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118</a:t>
            </a:fld>
            <a:endParaRPr lang="da-DK"/>
          </a:p>
        </p:txBody>
      </p:sp>
    </p:spTree>
    <p:extLst>
      <p:ext uri="{BB962C8B-B14F-4D97-AF65-F5344CB8AC3E}">
        <p14:creationId xmlns:p14="http://schemas.microsoft.com/office/powerpoint/2010/main" val="18055117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br>
              <a:rPr lang="da-DK" dirty="0"/>
            </a:br>
            <a:br>
              <a:rPr lang="da-DK" dirty="0"/>
            </a:br>
            <a:r>
              <a:rPr lang="da-DK" dirty="0"/>
              <a:t>Vedligeholdelse med Windows funktioner</a:t>
            </a:r>
            <a:br>
              <a:rPr lang="da-DK" dirty="0"/>
            </a:br>
            <a:endParaRPr lang="da-DK" dirty="0"/>
          </a:p>
        </p:txBody>
      </p:sp>
      <p:sp>
        <p:nvSpPr>
          <p:cNvPr id="8" name="Pladsholder til tekst 7"/>
          <p:cNvSpPr>
            <a:spLocks noGrp="1"/>
          </p:cNvSpPr>
          <p:nvPr>
            <p:ph type="body" idx="1"/>
          </p:nvPr>
        </p:nvSpPr>
        <p:spPr/>
        <p:txBody>
          <a:bodyPr/>
          <a:lstStyle/>
          <a:p>
            <a:r>
              <a:rPr lang="da-DK" dirty="0"/>
              <a:t>Se præsentationen om </a:t>
            </a:r>
            <a:r>
              <a:rPr lang="da-DK" dirty="0">
                <a:hlinkClick r:id="rId3"/>
              </a:rPr>
              <a:t>PC vedligeholdelse</a:t>
            </a:r>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119</a:t>
            </a:fld>
            <a:endParaRPr lang="da-DK"/>
          </a:p>
        </p:txBody>
      </p:sp>
    </p:spTree>
    <p:extLst>
      <p:ext uri="{BB962C8B-B14F-4D97-AF65-F5344CB8AC3E}">
        <p14:creationId xmlns:p14="http://schemas.microsoft.com/office/powerpoint/2010/main" val="3939337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B7C582-364A-4CA4-AC89-20EF9640DA38}"/>
              </a:ext>
            </a:extLst>
          </p:cNvPr>
          <p:cNvSpPr>
            <a:spLocks noGrp="1"/>
          </p:cNvSpPr>
          <p:nvPr>
            <p:ph type="title"/>
          </p:nvPr>
        </p:nvSpPr>
        <p:spPr/>
        <p:txBody>
          <a:bodyPr/>
          <a:lstStyle/>
          <a:p>
            <a:pPr algn="ctr"/>
            <a:r>
              <a:rPr lang="da-DK" dirty="0">
                <a:hlinkClick r:id="rId2"/>
              </a:rPr>
              <a:t>https://sikkerdigital.dk/borger</a:t>
            </a:r>
            <a:r>
              <a:rPr lang="da-DK" dirty="0"/>
              <a:t> </a:t>
            </a:r>
          </a:p>
        </p:txBody>
      </p:sp>
      <p:sp>
        <p:nvSpPr>
          <p:cNvPr id="4" name="Pladsholder til dato 3">
            <a:extLst>
              <a:ext uri="{FF2B5EF4-FFF2-40B4-BE49-F238E27FC236}">
                <a16:creationId xmlns:a16="http://schemas.microsoft.com/office/drawing/2014/main" id="{E0254F6B-F077-463B-8153-95854A38BDC7}"/>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CA175B38-04E8-48DA-B65A-19C8E5479D8F}"/>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ED3BE43B-9088-4296-B22C-4B76CF0E1268}"/>
              </a:ext>
            </a:extLst>
          </p:cNvPr>
          <p:cNvSpPr>
            <a:spLocks noGrp="1"/>
          </p:cNvSpPr>
          <p:nvPr>
            <p:ph type="sldNum" sz="quarter" idx="12"/>
          </p:nvPr>
        </p:nvSpPr>
        <p:spPr/>
        <p:txBody>
          <a:bodyPr/>
          <a:lstStyle/>
          <a:p>
            <a:fld id="{2BEB4856-A6F4-4C28-B797-329B5BB5915D}" type="slidenum">
              <a:rPr lang="da-DK" smtClean="0"/>
              <a:t>12</a:t>
            </a:fld>
            <a:endParaRPr lang="da-DK"/>
          </a:p>
        </p:txBody>
      </p:sp>
      <p:pic>
        <p:nvPicPr>
          <p:cNvPr id="11" name="Pladsholder til indhold 10">
            <a:extLst>
              <a:ext uri="{FF2B5EF4-FFF2-40B4-BE49-F238E27FC236}">
                <a16:creationId xmlns:a16="http://schemas.microsoft.com/office/drawing/2014/main" id="{77DC8944-5A42-4EA3-A08A-EEC90BD419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7390" y="946480"/>
            <a:ext cx="7393595" cy="5161243"/>
          </a:xfrm>
        </p:spPr>
      </p:pic>
    </p:spTree>
    <p:extLst>
      <p:ext uri="{BB962C8B-B14F-4D97-AF65-F5344CB8AC3E}">
        <p14:creationId xmlns:p14="http://schemas.microsoft.com/office/powerpoint/2010/main" val="23226573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Kilder 1</a:t>
            </a:r>
          </a:p>
        </p:txBody>
      </p:sp>
      <p:sp>
        <p:nvSpPr>
          <p:cNvPr id="3" name="Pladsholder til indhold 2"/>
          <p:cNvSpPr>
            <a:spLocks noGrp="1"/>
          </p:cNvSpPr>
          <p:nvPr>
            <p:ph idx="1"/>
          </p:nvPr>
        </p:nvSpPr>
        <p:spPr/>
        <p:txBody>
          <a:bodyPr>
            <a:normAutofit fontScale="92500" lnSpcReduction="20000"/>
          </a:bodyPr>
          <a:lstStyle/>
          <a:p>
            <a:r>
              <a:rPr lang="da-DK" dirty="0"/>
              <a:t>Sikker adfærd på Internettet</a:t>
            </a:r>
          </a:p>
          <a:p>
            <a:r>
              <a:rPr lang="da-DK" dirty="0">
                <a:hlinkClick r:id="rId2"/>
              </a:rPr>
              <a:t>https://www.borger.dk/Sider/internet-og-sikkerhed.aspx</a:t>
            </a:r>
            <a:r>
              <a:rPr lang="da-DK" dirty="0"/>
              <a:t>  </a:t>
            </a:r>
          </a:p>
          <a:p>
            <a:r>
              <a:rPr lang="da-DK" dirty="0">
                <a:hlinkClick r:id="rId3"/>
              </a:rPr>
              <a:t>http://www.ekurser.nu/tema/24</a:t>
            </a:r>
            <a:r>
              <a:rPr lang="da-DK" dirty="0"/>
              <a:t>  </a:t>
            </a:r>
          </a:p>
          <a:p>
            <a:r>
              <a:rPr lang="da-DK" dirty="0">
                <a:hlinkClick r:id="rId4"/>
              </a:rPr>
              <a:t>https://dkr.dk/it</a:t>
            </a:r>
            <a:endParaRPr lang="da-DK" dirty="0"/>
          </a:p>
          <a:p>
            <a:r>
              <a:rPr lang="da-DK" dirty="0">
                <a:hlinkClick r:id="rId5"/>
              </a:rPr>
              <a:t>http://www.digitalsikkerhed.dk</a:t>
            </a:r>
            <a:r>
              <a:rPr lang="da-DK" dirty="0"/>
              <a:t> </a:t>
            </a:r>
          </a:p>
          <a:p>
            <a:endParaRPr lang="da-DK" dirty="0"/>
          </a:p>
          <a:p>
            <a:r>
              <a:rPr lang="da-DK" dirty="0"/>
              <a:t>Sikker E-handel</a:t>
            </a:r>
          </a:p>
          <a:p>
            <a:r>
              <a:rPr lang="da-DK" dirty="0">
                <a:hlinkClick r:id="rId6"/>
              </a:rPr>
              <a:t>https://www.emaerket.dk</a:t>
            </a:r>
            <a:r>
              <a:rPr lang="da-DK" dirty="0"/>
              <a:t> </a:t>
            </a:r>
          </a:p>
          <a:p>
            <a:r>
              <a:rPr lang="da-DK" dirty="0">
                <a:hlinkClick r:id="rId7"/>
              </a:rPr>
              <a:t>https://www.emaerket.dk/forbruger/tips-guides-og-gode-raad/saadan-spotter-du-en-fupbutik</a:t>
            </a:r>
            <a:r>
              <a:rPr lang="da-DK" dirty="0"/>
              <a:t> </a:t>
            </a:r>
          </a:p>
          <a:p>
            <a:r>
              <a:rPr lang="da-DK" dirty="0">
                <a:hlinkClick r:id="rId8"/>
              </a:rPr>
              <a:t>https://www.emaerket.dk/forbruger/tips-guides-og-gode-raad/gode-raad-om-sikker-e-handel</a:t>
            </a:r>
            <a:r>
              <a:rPr lang="da-DK" dirty="0"/>
              <a:t> </a:t>
            </a:r>
          </a:p>
          <a:p>
            <a:r>
              <a:rPr lang="da-DK" dirty="0">
                <a:hlinkClick r:id="rId9"/>
              </a:rPr>
              <a:t>https://www.forbrugerombudsmanden.dk/nyheder/forbrugerombudsmanden/pressemeddelelser/2018/forbrugerombudsmanden-advarer-mod-aktuelle-abonnementsfaelder/</a:t>
            </a:r>
            <a:r>
              <a:rPr lang="da-DK" dirty="0"/>
              <a:t>  </a:t>
            </a:r>
          </a:p>
          <a:p>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pPr/>
              <a:t>120</a:t>
            </a:fld>
            <a:endParaRPr lang="da-DK"/>
          </a:p>
        </p:txBody>
      </p:sp>
    </p:spTree>
    <p:extLst>
      <p:ext uri="{BB962C8B-B14F-4D97-AF65-F5344CB8AC3E}">
        <p14:creationId xmlns:p14="http://schemas.microsoft.com/office/powerpoint/2010/main" val="5026607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Kilder 2</a:t>
            </a:r>
          </a:p>
        </p:txBody>
      </p:sp>
      <p:sp>
        <p:nvSpPr>
          <p:cNvPr id="3" name="Pladsholder til indhold 2"/>
          <p:cNvSpPr>
            <a:spLocks noGrp="1"/>
          </p:cNvSpPr>
          <p:nvPr>
            <p:ph idx="1"/>
          </p:nvPr>
        </p:nvSpPr>
        <p:spPr/>
        <p:txBody>
          <a:bodyPr>
            <a:normAutofit fontScale="85000" lnSpcReduction="20000"/>
          </a:bodyPr>
          <a:lstStyle/>
          <a:p>
            <a:pPr lvl="0"/>
            <a:r>
              <a:rPr lang="da-DK" dirty="0"/>
              <a:t>Download af programmer</a:t>
            </a:r>
          </a:p>
          <a:p>
            <a:pPr lvl="0"/>
            <a:r>
              <a:rPr lang="da-DK" dirty="0">
                <a:hlinkClick r:id="rId3"/>
              </a:rPr>
              <a:t>https://ninite.com</a:t>
            </a:r>
            <a:r>
              <a:rPr lang="da-DK" dirty="0"/>
              <a:t> </a:t>
            </a:r>
          </a:p>
          <a:p>
            <a:pPr lvl="0"/>
            <a:r>
              <a:rPr lang="da-DK" dirty="0">
                <a:hlinkClick r:id="rId4"/>
              </a:rPr>
              <a:t>https://www.iobit.com/</a:t>
            </a:r>
            <a:r>
              <a:rPr lang="da-DK" dirty="0"/>
              <a:t> </a:t>
            </a:r>
          </a:p>
          <a:p>
            <a:pPr lvl="0"/>
            <a:r>
              <a:rPr lang="da-DK" dirty="0">
                <a:hlinkClick r:id="rId5"/>
              </a:rPr>
              <a:t>https://www.filepuma.com/</a:t>
            </a:r>
            <a:r>
              <a:rPr lang="da-DK" dirty="0"/>
              <a:t> </a:t>
            </a:r>
          </a:p>
          <a:p>
            <a:pPr lvl="0"/>
            <a:r>
              <a:rPr lang="da-DK" dirty="0">
                <a:hlinkClick r:id="rId6"/>
              </a:rPr>
              <a:t>https://filehippo.com/</a:t>
            </a:r>
            <a:r>
              <a:rPr lang="da-DK" dirty="0"/>
              <a:t> </a:t>
            </a:r>
          </a:p>
          <a:p>
            <a:pPr lvl="0"/>
            <a:r>
              <a:rPr lang="da-DK" dirty="0">
                <a:hlinkClick r:id="rId7"/>
              </a:rPr>
              <a:t>https://secunia.com</a:t>
            </a:r>
            <a:r>
              <a:rPr lang="da-DK" dirty="0"/>
              <a:t> </a:t>
            </a:r>
          </a:p>
          <a:p>
            <a:pPr lvl="0"/>
            <a:endParaRPr lang="da-DK" dirty="0"/>
          </a:p>
          <a:p>
            <a:pPr lvl="0"/>
            <a:r>
              <a:rPr lang="da-DK" dirty="0"/>
              <a:t>Rensning af computer</a:t>
            </a:r>
          </a:p>
          <a:p>
            <a:pPr lvl="0"/>
            <a:r>
              <a:rPr lang="da-DK" dirty="0">
                <a:hlinkClick r:id="rId8"/>
              </a:rPr>
              <a:t>https://www.bleepingcomputer.com/</a:t>
            </a:r>
            <a:r>
              <a:rPr lang="da-DK" dirty="0"/>
              <a:t> </a:t>
            </a:r>
          </a:p>
          <a:p>
            <a:pPr lvl="0"/>
            <a:r>
              <a:rPr lang="da-DK" dirty="0">
                <a:hlinkClick r:id="rId9"/>
              </a:rPr>
              <a:t>https://www.shouldiremoveit.com/</a:t>
            </a:r>
            <a:r>
              <a:rPr lang="da-DK" dirty="0"/>
              <a:t> </a:t>
            </a:r>
          </a:p>
          <a:p>
            <a:pPr lvl="0"/>
            <a:endParaRPr lang="da-DK" dirty="0"/>
          </a:p>
          <a:p>
            <a:pPr lvl="0"/>
            <a:r>
              <a:rPr lang="da-DK" dirty="0"/>
              <a:t>Backup</a:t>
            </a:r>
          </a:p>
          <a:p>
            <a:pPr lvl="0"/>
            <a:r>
              <a:rPr lang="da-DK" dirty="0">
                <a:hlinkClick r:id="rId10"/>
              </a:rPr>
              <a:t>https://www.easeus.com/</a:t>
            </a:r>
            <a:r>
              <a:rPr lang="da-DK" dirty="0"/>
              <a:t> </a:t>
            </a:r>
          </a:p>
          <a:p>
            <a:pPr lvl="0"/>
            <a:r>
              <a:rPr lang="da-DK" dirty="0">
                <a:hlinkClick r:id="rId11"/>
              </a:rPr>
              <a:t>http://www.aomeitech.com</a:t>
            </a:r>
            <a:r>
              <a:rPr lang="da-DK" dirty="0"/>
              <a:t> </a:t>
            </a:r>
          </a:p>
          <a:p>
            <a:pPr lvl="0"/>
            <a:r>
              <a:rPr lang="da-DK" dirty="0">
                <a:hlinkClick r:id="rId12"/>
              </a:rPr>
              <a:t>https://www.macrium.com/</a:t>
            </a:r>
            <a:r>
              <a:rPr lang="da-DK" dirty="0"/>
              <a:t> </a:t>
            </a:r>
          </a:p>
          <a:p>
            <a:pPr lvl="0"/>
            <a:endParaRPr lang="da-DK" dirty="0"/>
          </a:p>
          <a:p>
            <a:pPr lvl="0"/>
            <a:endParaRPr lang="da-DK" dirty="0"/>
          </a:p>
          <a:p>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pPr/>
              <a:t>121</a:t>
            </a:fld>
            <a:endParaRPr lang="da-DK"/>
          </a:p>
        </p:txBody>
      </p:sp>
    </p:spTree>
    <p:extLst>
      <p:ext uri="{BB962C8B-B14F-4D97-AF65-F5344CB8AC3E}">
        <p14:creationId xmlns:p14="http://schemas.microsoft.com/office/powerpoint/2010/main" val="37644891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Kilder 3</a:t>
            </a:r>
          </a:p>
        </p:txBody>
      </p:sp>
      <p:sp>
        <p:nvSpPr>
          <p:cNvPr id="3" name="Pladsholder til indhold 2"/>
          <p:cNvSpPr>
            <a:spLocks noGrp="1"/>
          </p:cNvSpPr>
          <p:nvPr>
            <p:ph idx="1"/>
          </p:nvPr>
        </p:nvSpPr>
        <p:spPr/>
        <p:txBody>
          <a:bodyPr>
            <a:normAutofit fontScale="85000" lnSpcReduction="20000"/>
          </a:bodyPr>
          <a:lstStyle/>
          <a:p>
            <a:r>
              <a:rPr lang="da-DK" dirty="0"/>
              <a:t>Værktøjsprogrammer</a:t>
            </a:r>
          </a:p>
          <a:p>
            <a:r>
              <a:rPr lang="da-DK" dirty="0">
                <a:hlinkClick r:id="rId2"/>
              </a:rPr>
              <a:t>https://ccleaner.com</a:t>
            </a:r>
            <a:r>
              <a:rPr lang="da-DK" dirty="0"/>
              <a:t> </a:t>
            </a:r>
          </a:p>
          <a:p>
            <a:r>
              <a:rPr lang="da-DK" dirty="0">
                <a:hlinkClick r:id="rId3"/>
              </a:rPr>
              <a:t>http://www.glarysoft.com</a:t>
            </a:r>
            <a:r>
              <a:rPr lang="da-DK" dirty="0"/>
              <a:t> </a:t>
            </a:r>
          </a:p>
          <a:p>
            <a:r>
              <a:rPr lang="da-DK" dirty="0">
                <a:hlinkClick r:id="rId4"/>
              </a:rPr>
              <a:t>http://www.auslogics.com</a:t>
            </a:r>
            <a:r>
              <a:rPr lang="da-DK" dirty="0"/>
              <a:t> </a:t>
            </a:r>
          </a:p>
          <a:p>
            <a:r>
              <a:rPr lang="da-DK" dirty="0">
                <a:hlinkClick r:id="rId5"/>
              </a:rPr>
              <a:t>https://www.wisecleaner.com/</a:t>
            </a:r>
            <a:r>
              <a:rPr lang="da-DK" dirty="0"/>
              <a:t> </a:t>
            </a:r>
          </a:p>
          <a:p>
            <a:r>
              <a:rPr lang="da-DK" dirty="0">
                <a:hlinkClick r:id="rId6"/>
              </a:rPr>
              <a:t>https://www.easeus.com/</a:t>
            </a:r>
            <a:r>
              <a:rPr lang="da-DK" dirty="0"/>
              <a:t> </a:t>
            </a:r>
          </a:p>
          <a:p>
            <a:r>
              <a:rPr lang="da-DK" dirty="0">
                <a:hlinkClick r:id="rId7"/>
              </a:rPr>
              <a:t>http://www.aomeitech.com</a:t>
            </a:r>
            <a:r>
              <a:rPr lang="da-DK" dirty="0"/>
              <a:t> </a:t>
            </a:r>
          </a:p>
          <a:p>
            <a:endParaRPr lang="da-DK" dirty="0"/>
          </a:p>
          <a:p>
            <a:r>
              <a:rPr lang="da-DK" dirty="0"/>
              <a:t>Antivirus</a:t>
            </a:r>
          </a:p>
          <a:p>
            <a:r>
              <a:rPr lang="da-DK" dirty="0">
                <a:hlinkClick r:id="rId8"/>
              </a:rPr>
              <a:t>https://www.av-comparatives.org</a:t>
            </a:r>
            <a:r>
              <a:rPr lang="da-DK" dirty="0"/>
              <a:t> </a:t>
            </a:r>
          </a:p>
          <a:p>
            <a:r>
              <a:rPr lang="da-DK" dirty="0">
                <a:hlinkClick r:id="rId9"/>
              </a:rPr>
              <a:t>https://www.avg.com/</a:t>
            </a:r>
            <a:r>
              <a:rPr lang="da-DK" dirty="0"/>
              <a:t> </a:t>
            </a:r>
          </a:p>
          <a:p>
            <a:r>
              <a:rPr lang="da-DK" dirty="0">
                <a:hlinkClick r:id="rId10"/>
              </a:rPr>
              <a:t>https://www.avira.com/</a:t>
            </a:r>
            <a:r>
              <a:rPr lang="da-DK" dirty="0"/>
              <a:t> </a:t>
            </a:r>
          </a:p>
          <a:p>
            <a:r>
              <a:rPr lang="da-DK" dirty="0">
                <a:hlinkClick r:id="rId11"/>
              </a:rPr>
              <a:t>https://www.avast.com</a:t>
            </a:r>
            <a:r>
              <a:rPr lang="da-DK" dirty="0"/>
              <a:t> </a:t>
            </a:r>
          </a:p>
          <a:p>
            <a:r>
              <a:rPr lang="da-DK" dirty="0">
                <a:hlinkClick r:id="rId12"/>
              </a:rPr>
              <a:t>https://www.winhelp.us/configure-windows-defender-in-windows-8.html</a:t>
            </a:r>
            <a:r>
              <a:rPr lang="da-DK" dirty="0"/>
              <a:t> </a:t>
            </a: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122</a:t>
            </a:fld>
            <a:endParaRPr lang="da-DK"/>
          </a:p>
        </p:txBody>
      </p:sp>
    </p:spTree>
    <p:extLst>
      <p:ext uri="{BB962C8B-B14F-4D97-AF65-F5344CB8AC3E}">
        <p14:creationId xmlns:p14="http://schemas.microsoft.com/office/powerpoint/2010/main" val="10795934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Kilder 4</a:t>
            </a:r>
          </a:p>
        </p:txBody>
      </p:sp>
      <p:sp>
        <p:nvSpPr>
          <p:cNvPr id="3" name="Pladsholder til indhold 2"/>
          <p:cNvSpPr>
            <a:spLocks noGrp="1"/>
          </p:cNvSpPr>
          <p:nvPr>
            <p:ph idx="1"/>
          </p:nvPr>
        </p:nvSpPr>
        <p:spPr/>
        <p:txBody>
          <a:bodyPr>
            <a:normAutofit/>
          </a:bodyPr>
          <a:lstStyle/>
          <a:p>
            <a:r>
              <a:rPr lang="da-DK" dirty="0"/>
              <a:t>Det gode password</a:t>
            </a:r>
          </a:p>
          <a:p>
            <a:r>
              <a:rPr lang="da-DK" dirty="0">
                <a:hlinkClick r:id="rId2"/>
              </a:rPr>
              <a:t>https://www.dashlane.com</a:t>
            </a:r>
            <a:r>
              <a:rPr lang="da-DK" dirty="0"/>
              <a:t> </a:t>
            </a:r>
          </a:p>
          <a:p>
            <a:r>
              <a:rPr lang="da-DK" dirty="0">
                <a:hlinkClick r:id="rId3"/>
              </a:rPr>
              <a:t>https://1password.com</a:t>
            </a:r>
            <a:r>
              <a:rPr lang="da-DK" dirty="0"/>
              <a:t> </a:t>
            </a:r>
          </a:p>
          <a:p>
            <a:r>
              <a:rPr lang="da-DK" dirty="0">
                <a:hlinkClick r:id="rId4"/>
              </a:rPr>
              <a:t>http://www.nirsoft.net/password_recovery_tools.html</a:t>
            </a:r>
            <a:r>
              <a:rPr lang="da-DK" dirty="0"/>
              <a:t> </a:t>
            </a:r>
          </a:p>
          <a:p>
            <a:r>
              <a:rPr lang="da-DK" dirty="0">
                <a:hlinkClick r:id="rId5"/>
              </a:rPr>
              <a:t>https://fe-ddis.dk/cfcs/CFCSDocuments/Passwordvejledning_22092016.pdf</a:t>
            </a:r>
            <a:r>
              <a:rPr lang="da-DK" dirty="0"/>
              <a:t>  </a:t>
            </a:r>
          </a:p>
          <a:p>
            <a:r>
              <a:rPr lang="da-DK" dirty="0">
                <a:hlinkClick r:id="rId6"/>
              </a:rPr>
              <a:t>https://uk.pcmag.com/password-managers-products/4296/guide/the-best-password-managers-of-2018</a:t>
            </a:r>
          </a:p>
          <a:p>
            <a:r>
              <a:rPr lang="da-DK" dirty="0">
                <a:hlinkClick r:id="rId6"/>
              </a:rPr>
              <a:t>http://www.computerworld.dk/art/237982/biometrien-paa-vej-til-din-telefon-og-computer-disse-tre-loesninger-skal-afloese-1234-og-password1</a:t>
            </a:r>
            <a:r>
              <a:rPr lang="da-DK" dirty="0"/>
              <a:t>  </a:t>
            </a:r>
          </a:p>
          <a:p>
            <a:pPr marL="0" indent="0">
              <a:buNone/>
            </a:pPr>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123</a:t>
            </a:fld>
            <a:endParaRPr lang="da-DK"/>
          </a:p>
        </p:txBody>
      </p:sp>
    </p:spTree>
    <p:extLst>
      <p:ext uri="{BB962C8B-B14F-4D97-AF65-F5344CB8AC3E}">
        <p14:creationId xmlns:p14="http://schemas.microsoft.com/office/powerpoint/2010/main" val="8119042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Kilder 5</a:t>
            </a:r>
          </a:p>
        </p:txBody>
      </p:sp>
      <p:sp>
        <p:nvSpPr>
          <p:cNvPr id="3" name="Pladsholder til indhold 2"/>
          <p:cNvSpPr>
            <a:spLocks noGrp="1"/>
          </p:cNvSpPr>
          <p:nvPr>
            <p:ph idx="1"/>
          </p:nvPr>
        </p:nvSpPr>
        <p:spPr/>
        <p:txBody>
          <a:bodyPr>
            <a:normAutofit fontScale="92500" lnSpcReduction="20000"/>
          </a:bodyPr>
          <a:lstStyle/>
          <a:p>
            <a:r>
              <a:rPr lang="da-DK" dirty="0"/>
              <a:t>Boote en låst PC</a:t>
            </a:r>
          </a:p>
          <a:p>
            <a:r>
              <a:rPr lang="da-DK" dirty="0">
                <a:hlinkClick r:id="rId2"/>
              </a:rPr>
              <a:t>https://support.kaspersky.com/viruses/rescuedisk</a:t>
            </a:r>
            <a:r>
              <a:rPr lang="da-DK" dirty="0"/>
              <a:t> </a:t>
            </a:r>
          </a:p>
          <a:p>
            <a:r>
              <a:rPr lang="da-DK" dirty="0">
                <a:hlinkClick r:id="rId3"/>
              </a:rPr>
              <a:t>https://partedmagic.com</a:t>
            </a:r>
            <a:r>
              <a:rPr lang="da-DK" dirty="0"/>
              <a:t> </a:t>
            </a:r>
          </a:p>
          <a:p>
            <a:endParaRPr lang="da-DK" dirty="0"/>
          </a:p>
          <a:p>
            <a:r>
              <a:rPr lang="da-DK" dirty="0"/>
              <a:t>Kryptering</a:t>
            </a:r>
          </a:p>
          <a:p>
            <a:r>
              <a:rPr lang="da-DK" dirty="0">
                <a:hlinkClick r:id="rId4"/>
              </a:rPr>
              <a:t>https://www.boxcryptor.com</a:t>
            </a:r>
            <a:r>
              <a:rPr lang="da-DK" dirty="0"/>
              <a:t>  </a:t>
            </a:r>
          </a:p>
          <a:p>
            <a:r>
              <a:rPr lang="da-DK" dirty="0">
                <a:hlinkClick r:id="rId5"/>
              </a:rPr>
              <a:t>https://www.veracrypt.fr/en/Home.html</a:t>
            </a:r>
            <a:r>
              <a:rPr lang="da-DK" dirty="0"/>
              <a:t> </a:t>
            </a:r>
          </a:p>
          <a:p>
            <a:r>
              <a:rPr lang="da-DK" dirty="0">
                <a:hlinkClick r:id="rId6"/>
              </a:rPr>
              <a:t>https://www.7-zip.org/</a:t>
            </a:r>
            <a:r>
              <a:rPr lang="da-DK" dirty="0"/>
              <a:t> </a:t>
            </a:r>
          </a:p>
          <a:p>
            <a:r>
              <a:rPr lang="da-DK" dirty="0">
                <a:hlinkClick r:id="rId7"/>
              </a:rPr>
              <a:t>https://www.gnupg.org</a:t>
            </a:r>
            <a:r>
              <a:rPr lang="da-DK" dirty="0"/>
              <a:t> </a:t>
            </a:r>
          </a:p>
          <a:p>
            <a:endParaRPr lang="da-DK" dirty="0"/>
          </a:p>
          <a:p>
            <a:r>
              <a:rPr lang="da-DK" dirty="0" err="1"/>
              <a:t>Ransomware</a:t>
            </a:r>
            <a:endParaRPr lang="da-DK" dirty="0"/>
          </a:p>
          <a:p>
            <a:r>
              <a:rPr lang="da-DK" dirty="0">
                <a:hlinkClick r:id="rId8"/>
              </a:rPr>
              <a:t>https://www.nomoreransom.org</a:t>
            </a:r>
            <a:r>
              <a:rPr lang="da-DK" dirty="0"/>
              <a:t> </a:t>
            </a:r>
          </a:p>
          <a:p>
            <a:r>
              <a:rPr lang="da-DK" dirty="0">
                <a:hlinkClick r:id="rId9"/>
              </a:rPr>
              <a:t>https://heimdalsecurity.com/blog/what-is-ransomware-protection</a:t>
            </a:r>
            <a:r>
              <a:rPr lang="da-DK" dirty="0"/>
              <a:t> </a:t>
            </a:r>
          </a:p>
          <a:p>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124</a:t>
            </a:fld>
            <a:endParaRPr lang="da-DK"/>
          </a:p>
        </p:txBody>
      </p:sp>
    </p:spTree>
    <p:extLst>
      <p:ext uri="{BB962C8B-B14F-4D97-AF65-F5344CB8AC3E}">
        <p14:creationId xmlns:p14="http://schemas.microsoft.com/office/powerpoint/2010/main" val="232818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CC5E54C-5B5F-4479-9920-7C8D12671148}"/>
              </a:ext>
            </a:extLst>
          </p:cNvPr>
          <p:cNvSpPr>
            <a:spLocks noGrp="1"/>
          </p:cNvSpPr>
          <p:nvPr>
            <p:ph type="title"/>
          </p:nvPr>
        </p:nvSpPr>
        <p:spPr/>
        <p:txBody>
          <a:bodyPr>
            <a:normAutofit/>
          </a:bodyPr>
          <a:lstStyle/>
          <a:p>
            <a:r>
              <a:rPr lang="da-DK" dirty="0"/>
              <a:t>Korte lektioner om sikker brug af nettet</a:t>
            </a:r>
          </a:p>
        </p:txBody>
      </p:sp>
      <p:sp>
        <p:nvSpPr>
          <p:cNvPr id="4" name="Pladsholder til dato 3">
            <a:extLst>
              <a:ext uri="{FF2B5EF4-FFF2-40B4-BE49-F238E27FC236}">
                <a16:creationId xmlns:a16="http://schemas.microsoft.com/office/drawing/2014/main" id="{A1B836DC-5EB6-4943-88E0-57F946DA46AD}"/>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5BC0E3FB-0801-4ADF-A113-C22EA5A7CB62}"/>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659C3D6C-279D-4E3E-971A-954A13E2451B}"/>
              </a:ext>
            </a:extLst>
          </p:cNvPr>
          <p:cNvSpPr>
            <a:spLocks noGrp="1"/>
          </p:cNvSpPr>
          <p:nvPr>
            <p:ph type="sldNum" sz="quarter" idx="12"/>
          </p:nvPr>
        </p:nvSpPr>
        <p:spPr/>
        <p:txBody>
          <a:bodyPr/>
          <a:lstStyle/>
          <a:p>
            <a:fld id="{2BEB4856-A6F4-4C28-B797-329B5BB5915D}" type="slidenum">
              <a:rPr lang="da-DK" smtClean="0"/>
              <a:t>13</a:t>
            </a:fld>
            <a:endParaRPr lang="da-DK"/>
          </a:p>
        </p:txBody>
      </p:sp>
      <p:sp>
        <p:nvSpPr>
          <p:cNvPr id="7" name="Rektangel 6">
            <a:extLst>
              <a:ext uri="{FF2B5EF4-FFF2-40B4-BE49-F238E27FC236}">
                <a16:creationId xmlns:a16="http://schemas.microsoft.com/office/drawing/2014/main" id="{A666F455-F8AF-4F47-A526-B4255F092746}"/>
              </a:ext>
            </a:extLst>
          </p:cNvPr>
          <p:cNvSpPr/>
          <p:nvPr/>
        </p:nvSpPr>
        <p:spPr>
          <a:xfrm>
            <a:off x="452387" y="5846543"/>
            <a:ext cx="8402855" cy="307777"/>
          </a:xfrm>
          <a:prstGeom prst="rect">
            <a:avLst/>
          </a:prstGeom>
        </p:spPr>
        <p:txBody>
          <a:bodyPr wrap="square">
            <a:spAutoFit/>
          </a:bodyPr>
          <a:lstStyle/>
          <a:p>
            <a:r>
              <a:rPr lang="da-DK" sz="1400" dirty="0">
                <a:hlinkClick r:id="rId2"/>
              </a:rPr>
              <a:t>https://www.learning-server.com/Lesson.aspx?el=86666&amp;eu=4637021&amp;eukey=xiq0p868&amp;mode=1</a:t>
            </a:r>
            <a:r>
              <a:rPr lang="da-DK" sz="1400" dirty="0"/>
              <a:t> </a:t>
            </a:r>
          </a:p>
        </p:txBody>
      </p:sp>
      <p:pic>
        <p:nvPicPr>
          <p:cNvPr id="9" name="Billede 8">
            <a:extLst>
              <a:ext uri="{FF2B5EF4-FFF2-40B4-BE49-F238E27FC236}">
                <a16:creationId xmlns:a16="http://schemas.microsoft.com/office/drawing/2014/main" id="{F677394C-2BDE-4B63-B08B-D48C6C20E954}"/>
              </a:ext>
            </a:extLst>
          </p:cNvPr>
          <p:cNvPicPr>
            <a:picLocks noChangeAspect="1"/>
          </p:cNvPicPr>
          <p:nvPr/>
        </p:nvPicPr>
        <p:blipFill>
          <a:blip r:embed="rId3"/>
          <a:stretch>
            <a:fillRect/>
          </a:stretch>
        </p:blipFill>
        <p:spPr>
          <a:xfrm>
            <a:off x="986286" y="1019476"/>
            <a:ext cx="7171428" cy="4819048"/>
          </a:xfrm>
          <a:prstGeom prst="rect">
            <a:avLst/>
          </a:prstGeom>
        </p:spPr>
      </p:pic>
    </p:spTree>
    <p:extLst>
      <p:ext uri="{BB962C8B-B14F-4D97-AF65-F5344CB8AC3E}">
        <p14:creationId xmlns:p14="http://schemas.microsoft.com/office/powerpoint/2010/main" val="887472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1C65E-1D9F-4EB6-8828-8CBBC1AB6811}"/>
              </a:ext>
            </a:extLst>
          </p:cNvPr>
          <p:cNvSpPr>
            <a:spLocks noGrp="1"/>
          </p:cNvSpPr>
          <p:nvPr>
            <p:ph type="title"/>
          </p:nvPr>
        </p:nvSpPr>
        <p:spPr/>
        <p:txBody>
          <a:bodyPr/>
          <a:lstStyle/>
          <a:p>
            <a:r>
              <a:rPr lang="da-DK" dirty="0"/>
              <a:t>Ældre Sagens side om Sikker adfærd</a:t>
            </a:r>
          </a:p>
        </p:txBody>
      </p:sp>
      <p:sp>
        <p:nvSpPr>
          <p:cNvPr id="3" name="Pladsholder til dato 2">
            <a:extLst>
              <a:ext uri="{FF2B5EF4-FFF2-40B4-BE49-F238E27FC236}">
                <a16:creationId xmlns:a16="http://schemas.microsoft.com/office/drawing/2014/main" id="{12C57601-50D3-4CC2-A5F2-8C7EA4FAED86}"/>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D9C5A478-96FE-4293-9058-EF61AAF4E2F0}"/>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459C44F1-93D8-44CA-8C1D-E0E8FAD14145}"/>
              </a:ext>
            </a:extLst>
          </p:cNvPr>
          <p:cNvSpPr>
            <a:spLocks noGrp="1"/>
          </p:cNvSpPr>
          <p:nvPr>
            <p:ph type="sldNum" sz="quarter" idx="12"/>
          </p:nvPr>
        </p:nvSpPr>
        <p:spPr/>
        <p:txBody>
          <a:bodyPr/>
          <a:lstStyle/>
          <a:p>
            <a:fld id="{2BEB4856-A6F4-4C28-B797-329B5BB5915D}" type="slidenum">
              <a:rPr lang="da-DK" smtClean="0"/>
              <a:t>14</a:t>
            </a:fld>
            <a:endParaRPr lang="da-DK"/>
          </a:p>
        </p:txBody>
      </p:sp>
      <p:sp>
        <p:nvSpPr>
          <p:cNvPr id="6" name="Pladsholder til indhold 5">
            <a:extLst>
              <a:ext uri="{FF2B5EF4-FFF2-40B4-BE49-F238E27FC236}">
                <a16:creationId xmlns:a16="http://schemas.microsoft.com/office/drawing/2014/main" id="{0B8AB52E-301E-49F7-8C38-EA801E76B23C}"/>
              </a:ext>
            </a:extLst>
          </p:cNvPr>
          <p:cNvSpPr>
            <a:spLocks noGrp="1"/>
          </p:cNvSpPr>
          <p:nvPr>
            <p:ph idx="1"/>
          </p:nvPr>
        </p:nvSpPr>
        <p:spPr>
          <a:xfrm>
            <a:off x="775406" y="5724933"/>
            <a:ext cx="7886700" cy="590782"/>
          </a:xfrm>
        </p:spPr>
        <p:txBody>
          <a:bodyPr>
            <a:normAutofit/>
          </a:bodyPr>
          <a:lstStyle/>
          <a:p>
            <a:pPr marL="0" indent="0">
              <a:buNone/>
            </a:pPr>
            <a:r>
              <a:rPr lang="da-DK" sz="1400" dirty="0">
                <a:hlinkClick r:id="rId2"/>
              </a:rPr>
              <a:t>https://www.aeldresagen.dk/frivilligportalen/it-og-teknologi/redskaber-og-inspiration-til-undervisning-og-it-hjaelp/sikker-s-adfaerd-s-paa-s-nettet</a:t>
            </a:r>
            <a:r>
              <a:rPr lang="da-DK" sz="1400" dirty="0"/>
              <a:t> </a:t>
            </a:r>
          </a:p>
          <a:p>
            <a:endParaRPr lang="da-DK" sz="1400" dirty="0"/>
          </a:p>
        </p:txBody>
      </p:sp>
      <p:pic>
        <p:nvPicPr>
          <p:cNvPr id="8" name="Billede 7">
            <a:extLst>
              <a:ext uri="{FF2B5EF4-FFF2-40B4-BE49-F238E27FC236}">
                <a16:creationId xmlns:a16="http://schemas.microsoft.com/office/drawing/2014/main" id="{931F6C6C-C855-46E9-9E06-506643A925D0}"/>
              </a:ext>
            </a:extLst>
          </p:cNvPr>
          <p:cNvPicPr>
            <a:picLocks noChangeAspect="1"/>
          </p:cNvPicPr>
          <p:nvPr/>
        </p:nvPicPr>
        <p:blipFill>
          <a:blip r:embed="rId3"/>
          <a:stretch>
            <a:fillRect/>
          </a:stretch>
        </p:blipFill>
        <p:spPr>
          <a:xfrm>
            <a:off x="1220666" y="1078413"/>
            <a:ext cx="6457950" cy="4369125"/>
          </a:xfrm>
          <a:prstGeom prst="rect">
            <a:avLst/>
          </a:prstGeom>
        </p:spPr>
      </p:pic>
    </p:spTree>
    <p:extLst>
      <p:ext uri="{BB962C8B-B14F-4D97-AF65-F5344CB8AC3E}">
        <p14:creationId xmlns:p14="http://schemas.microsoft.com/office/powerpoint/2010/main" val="1167696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pPr algn="ctr"/>
            <a:r>
              <a:rPr lang="da-DK" dirty="0"/>
              <a:t>Kurser om it sikkerhed</a:t>
            </a:r>
          </a:p>
        </p:txBody>
      </p:sp>
      <p:pic>
        <p:nvPicPr>
          <p:cNvPr id="10" name="Pladsholder til indhold 9"/>
          <p:cNvPicPr>
            <a:picLocks noGrp="1" noChangeAspect="1"/>
          </p:cNvPicPr>
          <p:nvPr>
            <p:ph idx="1"/>
          </p:nvPr>
        </p:nvPicPr>
        <p:blipFill>
          <a:blip r:embed="rId3"/>
          <a:stretch>
            <a:fillRect/>
          </a:stretch>
        </p:blipFill>
        <p:spPr>
          <a:xfrm>
            <a:off x="3133905" y="2547449"/>
            <a:ext cx="2876190" cy="1190476"/>
          </a:xfrm>
          <a:prstGeom prst="rect">
            <a:avLst/>
          </a:prstGeom>
        </p:spPr>
      </p:pic>
      <p:sp>
        <p:nvSpPr>
          <p:cNvPr id="5" name="Pladsholder til dato 4"/>
          <p:cNvSpPr>
            <a:spLocks noGrp="1"/>
          </p:cNvSpPr>
          <p:nvPr>
            <p:ph type="dt" sz="half" idx="10"/>
          </p:nvPr>
        </p:nvSpPr>
        <p:spPr/>
        <p:txBody>
          <a:bodyPr/>
          <a:lstStyle/>
          <a:p>
            <a:r>
              <a:rPr lang="da-DK"/>
              <a:t>September 2019</a:t>
            </a:r>
          </a:p>
        </p:txBody>
      </p:sp>
      <p:sp>
        <p:nvSpPr>
          <p:cNvPr id="6" name="Pladsholder til sidefod 5"/>
          <p:cNvSpPr>
            <a:spLocks noGrp="1"/>
          </p:cNvSpPr>
          <p:nvPr>
            <p:ph type="ftr" sz="quarter" idx="11"/>
          </p:nvPr>
        </p:nvSpPr>
        <p:spPr/>
        <p:txBody>
          <a:bodyPr/>
          <a:lstStyle/>
          <a:p>
            <a:r>
              <a:rPr lang="da-DK"/>
              <a:t>IT Sikkerhed</a:t>
            </a:r>
          </a:p>
        </p:txBody>
      </p:sp>
      <p:sp>
        <p:nvSpPr>
          <p:cNvPr id="7" name="Pladsholder til slidenummer 6"/>
          <p:cNvSpPr>
            <a:spLocks noGrp="1"/>
          </p:cNvSpPr>
          <p:nvPr>
            <p:ph type="sldNum" sz="quarter" idx="12"/>
          </p:nvPr>
        </p:nvSpPr>
        <p:spPr/>
        <p:txBody>
          <a:bodyPr/>
          <a:lstStyle/>
          <a:p>
            <a:fld id="{2BEB4856-A6F4-4C28-B797-329B5BB5915D}" type="slidenum">
              <a:rPr lang="da-DK" smtClean="0"/>
              <a:t>15</a:t>
            </a:fld>
            <a:endParaRPr lang="da-DK"/>
          </a:p>
        </p:txBody>
      </p:sp>
      <p:sp>
        <p:nvSpPr>
          <p:cNvPr id="11" name="Rektangel 10"/>
          <p:cNvSpPr/>
          <p:nvPr/>
        </p:nvSpPr>
        <p:spPr>
          <a:xfrm>
            <a:off x="1528988" y="4241809"/>
            <a:ext cx="6595780" cy="2251065"/>
          </a:xfrm>
          <a:prstGeom prst="rect">
            <a:avLst/>
          </a:prstGeom>
        </p:spPr>
        <p:txBody>
          <a:bodyPr wrap="none">
            <a:spAutoFit/>
          </a:bodyPr>
          <a:lstStyle/>
          <a:p>
            <a:pPr algn="ctr">
              <a:lnSpc>
                <a:spcPct val="150000"/>
              </a:lnSpc>
            </a:pPr>
            <a:r>
              <a:rPr lang="da-DK" sz="2400" dirty="0">
                <a:hlinkClick r:id="rId4"/>
              </a:rPr>
              <a:t>https://www.ekurser.nu/tema/24</a:t>
            </a:r>
            <a:endParaRPr lang="da-DK" sz="2400" dirty="0"/>
          </a:p>
          <a:p>
            <a:pPr algn="ctr">
              <a:lnSpc>
                <a:spcPct val="150000"/>
              </a:lnSpc>
            </a:pPr>
            <a:r>
              <a:rPr lang="da-DK" sz="2400" dirty="0">
                <a:hlinkClick r:id="rId5"/>
              </a:rPr>
              <a:t>http://digisafe.dk</a:t>
            </a:r>
            <a:r>
              <a:rPr lang="da-DK" sz="2400" dirty="0"/>
              <a:t> </a:t>
            </a:r>
          </a:p>
          <a:p>
            <a:pPr algn="ctr">
              <a:lnSpc>
                <a:spcPct val="150000"/>
              </a:lnSpc>
            </a:pPr>
            <a:r>
              <a:rPr lang="da-DK" sz="2400" dirty="0">
                <a:hlinkClick r:id="rId6"/>
              </a:rPr>
              <a:t>Undervisningsmateriale sikkerhedskampagne 2017</a:t>
            </a:r>
            <a:r>
              <a:rPr lang="da-DK" sz="2400" dirty="0"/>
              <a:t> </a:t>
            </a:r>
          </a:p>
          <a:p>
            <a:pPr algn="ctr">
              <a:lnSpc>
                <a:spcPct val="150000"/>
              </a:lnSpc>
            </a:pPr>
            <a:r>
              <a:rPr lang="da-DK" sz="2400" dirty="0"/>
              <a:t> </a:t>
            </a:r>
          </a:p>
        </p:txBody>
      </p:sp>
    </p:spTree>
    <p:extLst>
      <p:ext uri="{BB962C8B-B14F-4D97-AF65-F5344CB8AC3E}">
        <p14:creationId xmlns:p14="http://schemas.microsoft.com/office/powerpoint/2010/main" val="4236570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kriminalpræventive råd</a:t>
            </a:r>
          </a:p>
        </p:txBody>
      </p:sp>
      <p:sp>
        <p:nvSpPr>
          <p:cNvPr id="3" name="Pladsholder til dato 2"/>
          <p:cNvSpPr>
            <a:spLocks noGrp="1"/>
          </p:cNvSpPr>
          <p:nvPr>
            <p:ph type="dt" sz="half" idx="10"/>
          </p:nvPr>
        </p:nvSpPr>
        <p:spPr/>
        <p:txBody>
          <a:bodyPr/>
          <a:lstStyle/>
          <a:p>
            <a:r>
              <a:rPr lang="da-DK"/>
              <a:t>September 2019</a:t>
            </a:r>
          </a:p>
        </p:txBody>
      </p:sp>
      <p:sp>
        <p:nvSpPr>
          <p:cNvPr id="4" name="Pladsholder til sidefod 3"/>
          <p:cNvSpPr>
            <a:spLocks noGrp="1"/>
          </p:cNvSpPr>
          <p:nvPr>
            <p:ph type="ftr" sz="quarter" idx="11"/>
          </p:nvPr>
        </p:nvSpPr>
        <p:spPr/>
        <p:txBody>
          <a:bodyPr/>
          <a:lstStyle/>
          <a:p>
            <a:r>
              <a:rPr lang="da-DK"/>
              <a:t>IT Sikkerhed</a:t>
            </a:r>
          </a:p>
        </p:txBody>
      </p:sp>
      <p:sp>
        <p:nvSpPr>
          <p:cNvPr id="5" name="Pladsholder til slidenummer 4"/>
          <p:cNvSpPr>
            <a:spLocks noGrp="1"/>
          </p:cNvSpPr>
          <p:nvPr>
            <p:ph type="sldNum" sz="quarter" idx="12"/>
          </p:nvPr>
        </p:nvSpPr>
        <p:spPr/>
        <p:txBody>
          <a:bodyPr/>
          <a:lstStyle/>
          <a:p>
            <a:fld id="{2BEB4856-A6F4-4C28-B797-329B5BB5915D}" type="slidenum">
              <a:rPr lang="da-DK" smtClean="0"/>
              <a:t>16</a:t>
            </a:fld>
            <a:endParaRPr lang="da-DK"/>
          </a:p>
        </p:txBody>
      </p:sp>
      <p:sp>
        <p:nvSpPr>
          <p:cNvPr id="8" name="Rektangel 7"/>
          <p:cNvSpPr/>
          <p:nvPr/>
        </p:nvSpPr>
        <p:spPr>
          <a:xfrm>
            <a:off x="742950" y="5710020"/>
            <a:ext cx="7694468" cy="369332"/>
          </a:xfrm>
          <a:prstGeom prst="rect">
            <a:avLst/>
          </a:prstGeom>
        </p:spPr>
        <p:txBody>
          <a:bodyPr wrap="square">
            <a:spAutoFit/>
          </a:bodyPr>
          <a:lstStyle/>
          <a:p>
            <a:r>
              <a:rPr lang="da-DK" dirty="0">
                <a:hlinkClick r:id="rId2"/>
              </a:rPr>
              <a:t>https://dkr.dk/it</a:t>
            </a:r>
            <a:r>
              <a:rPr lang="da-DK" dirty="0"/>
              <a:t> </a:t>
            </a:r>
          </a:p>
        </p:txBody>
      </p:sp>
      <p:pic>
        <p:nvPicPr>
          <p:cNvPr id="7" name="Billede 6">
            <a:extLst>
              <a:ext uri="{FF2B5EF4-FFF2-40B4-BE49-F238E27FC236}">
                <a16:creationId xmlns:a16="http://schemas.microsoft.com/office/drawing/2014/main" id="{89ABD912-855F-4EDE-B060-BE628D99E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 y="976687"/>
            <a:ext cx="7304762" cy="4733333"/>
          </a:xfrm>
          <a:prstGeom prst="rect">
            <a:avLst/>
          </a:prstGeom>
        </p:spPr>
      </p:pic>
    </p:spTree>
    <p:extLst>
      <p:ext uri="{BB962C8B-B14F-4D97-AF65-F5344CB8AC3E}">
        <p14:creationId xmlns:p14="http://schemas.microsoft.com/office/powerpoint/2010/main" val="3309497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215577-F682-4989-B635-E283C3F993A9}"/>
              </a:ext>
            </a:extLst>
          </p:cNvPr>
          <p:cNvSpPr>
            <a:spLocks noGrp="1"/>
          </p:cNvSpPr>
          <p:nvPr>
            <p:ph type="title"/>
          </p:nvPr>
        </p:nvSpPr>
        <p:spPr/>
        <p:txBody>
          <a:bodyPr/>
          <a:lstStyle/>
          <a:p>
            <a:r>
              <a:rPr lang="da-DK" dirty="0"/>
              <a:t>Mit Digitale Selvforsvar</a:t>
            </a:r>
          </a:p>
        </p:txBody>
      </p:sp>
      <p:sp>
        <p:nvSpPr>
          <p:cNvPr id="3" name="Pladsholder til dato 2">
            <a:extLst>
              <a:ext uri="{FF2B5EF4-FFF2-40B4-BE49-F238E27FC236}">
                <a16:creationId xmlns:a16="http://schemas.microsoft.com/office/drawing/2014/main" id="{8D1DE93D-677C-4FBF-AB7E-EDAAD643C010}"/>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98CE09A3-C423-4977-A24B-E6B558BF0C02}"/>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08772C88-6B38-49F9-A5DC-D78E7F26CE00}"/>
              </a:ext>
            </a:extLst>
          </p:cNvPr>
          <p:cNvSpPr>
            <a:spLocks noGrp="1"/>
          </p:cNvSpPr>
          <p:nvPr>
            <p:ph type="sldNum" sz="quarter" idx="12"/>
          </p:nvPr>
        </p:nvSpPr>
        <p:spPr/>
        <p:txBody>
          <a:bodyPr/>
          <a:lstStyle/>
          <a:p>
            <a:fld id="{2BEB4856-A6F4-4C28-B797-329B5BB5915D}" type="slidenum">
              <a:rPr lang="da-DK" smtClean="0"/>
              <a:t>17</a:t>
            </a:fld>
            <a:endParaRPr lang="da-DK"/>
          </a:p>
        </p:txBody>
      </p:sp>
      <p:sp>
        <p:nvSpPr>
          <p:cNvPr id="6" name="Rektangel 5">
            <a:extLst>
              <a:ext uri="{FF2B5EF4-FFF2-40B4-BE49-F238E27FC236}">
                <a16:creationId xmlns:a16="http://schemas.microsoft.com/office/drawing/2014/main" id="{FB2D869D-8861-4217-A560-69D8E0764755}"/>
              </a:ext>
            </a:extLst>
          </p:cNvPr>
          <p:cNvSpPr/>
          <p:nvPr/>
        </p:nvSpPr>
        <p:spPr>
          <a:xfrm>
            <a:off x="838713" y="5754210"/>
            <a:ext cx="6949098" cy="307777"/>
          </a:xfrm>
          <a:prstGeom prst="rect">
            <a:avLst/>
          </a:prstGeom>
        </p:spPr>
        <p:txBody>
          <a:bodyPr wrap="square">
            <a:spAutoFit/>
          </a:bodyPr>
          <a:lstStyle/>
          <a:p>
            <a:r>
              <a:rPr lang="da-DK" sz="1400" dirty="0">
                <a:hlinkClick r:id="rId2"/>
              </a:rPr>
              <a:t>https://itsupport.brundtoe.dk/2017/05/21/mit-digitale-selvforsvar/</a:t>
            </a:r>
            <a:r>
              <a:rPr lang="da-DK" sz="1400" dirty="0"/>
              <a:t> </a:t>
            </a:r>
          </a:p>
        </p:txBody>
      </p:sp>
      <p:pic>
        <p:nvPicPr>
          <p:cNvPr id="18" name="Pladsholder til indhold 17">
            <a:extLst>
              <a:ext uri="{FF2B5EF4-FFF2-40B4-BE49-F238E27FC236}">
                <a16:creationId xmlns:a16="http://schemas.microsoft.com/office/drawing/2014/main" id="{70274DBA-56AE-4D7F-9324-7B8F4BCF649C}"/>
              </a:ext>
            </a:extLst>
          </p:cNvPr>
          <p:cNvPicPr>
            <a:picLocks noGrp="1" noChangeAspect="1"/>
          </p:cNvPicPr>
          <p:nvPr>
            <p:ph sz="half" idx="1"/>
          </p:nvPr>
        </p:nvPicPr>
        <p:blipFill>
          <a:blip r:embed="rId3"/>
          <a:stretch>
            <a:fillRect/>
          </a:stretch>
        </p:blipFill>
        <p:spPr>
          <a:xfrm>
            <a:off x="931180" y="1119499"/>
            <a:ext cx="2808528" cy="4351338"/>
          </a:xfrm>
          <a:prstGeom prst="rect">
            <a:avLst/>
          </a:prstGeom>
        </p:spPr>
      </p:pic>
      <p:pic>
        <p:nvPicPr>
          <p:cNvPr id="9" name="Pladsholder til indhold 8">
            <a:extLst>
              <a:ext uri="{FF2B5EF4-FFF2-40B4-BE49-F238E27FC236}">
                <a16:creationId xmlns:a16="http://schemas.microsoft.com/office/drawing/2014/main" id="{B0D2B6AD-8940-4264-A902-FF32D3CB1650}"/>
              </a:ext>
            </a:extLst>
          </p:cNvPr>
          <p:cNvPicPr>
            <a:picLocks noGrp="1" noChangeAspect="1"/>
          </p:cNvPicPr>
          <p:nvPr>
            <p:ph sz="half" idx="2"/>
          </p:nvPr>
        </p:nvPicPr>
        <p:blipFill>
          <a:blip r:embed="rId4"/>
          <a:stretch>
            <a:fillRect/>
          </a:stretch>
        </p:blipFill>
        <p:spPr>
          <a:xfrm>
            <a:off x="4574815" y="1119499"/>
            <a:ext cx="3212996" cy="4351338"/>
          </a:xfrm>
          <a:prstGeom prst="rect">
            <a:avLst/>
          </a:prstGeom>
        </p:spPr>
      </p:pic>
    </p:spTree>
    <p:extLst>
      <p:ext uri="{BB962C8B-B14F-4D97-AF65-F5344CB8AC3E}">
        <p14:creationId xmlns:p14="http://schemas.microsoft.com/office/powerpoint/2010/main" val="1879557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35DA91-BCB6-45CC-B527-E2C37E1FF06C}"/>
              </a:ext>
            </a:extLst>
          </p:cNvPr>
          <p:cNvSpPr>
            <a:spLocks noGrp="1"/>
          </p:cNvSpPr>
          <p:nvPr>
            <p:ph type="title"/>
          </p:nvPr>
        </p:nvSpPr>
        <p:spPr/>
        <p:txBody>
          <a:bodyPr/>
          <a:lstStyle/>
          <a:p>
            <a:r>
              <a:rPr lang="da-DK" dirty="0"/>
              <a:t>Sikker adfærd</a:t>
            </a:r>
          </a:p>
        </p:txBody>
      </p:sp>
      <p:sp>
        <p:nvSpPr>
          <p:cNvPr id="8" name="Pladsholder til tekst 7">
            <a:extLst>
              <a:ext uri="{FF2B5EF4-FFF2-40B4-BE49-F238E27FC236}">
                <a16:creationId xmlns:a16="http://schemas.microsoft.com/office/drawing/2014/main" id="{D0B3BB57-41F2-476C-81B6-5DBAD0D174D1}"/>
              </a:ext>
            </a:extLst>
          </p:cNvPr>
          <p:cNvSpPr>
            <a:spLocks noGrp="1"/>
          </p:cNvSpPr>
          <p:nvPr>
            <p:ph type="body" idx="1"/>
          </p:nvPr>
        </p:nvSpPr>
        <p:spPr/>
        <p:txBody>
          <a:bodyPr/>
          <a:lstStyle/>
          <a:p>
            <a:r>
              <a:rPr lang="da-DK"/>
              <a:t>Sikker E-Handel</a:t>
            </a:r>
          </a:p>
          <a:p>
            <a:r>
              <a:rPr lang="da-DK"/>
              <a:t>Fup SMS og mail</a:t>
            </a:r>
          </a:p>
          <a:p>
            <a:r>
              <a:rPr lang="da-DK"/>
              <a:t>Sociale netværk, eksempelvis Facebook</a:t>
            </a:r>
            <a:endParaRPr lang="da-DK" dirty="0"/>
          </a:p>
        </p:txBody>
      </p:sp>
      <p:sp>
        <p:nvSpPr>
          <p:cNvPr id="4" name="Pladsholder til dato 3">
            <a:extLst>
              <a:ext uri="{FF2B5EF4-FFF2-40B4-BE49-F238E27FC236}">
                <a16:creationId xmlns:a16="http://schemas.microsoft.com/office/drawing/2014/main" id="{47A09BD6-4751-49A4-8107-B6B47379BA2C}"/>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CBB5F5CF-5FAC-4E2B-A50E-2D3E491A32DB}"/>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912226C9-9097-4AD7-812E-0884C57C0930}"/>
              </a:ext>
            </a:extLst>
          </p:cNvPr>
          <p:cNvSpPr>
            <a:spLocks noGrp="1"/>
          </p:cNvSpPr>
          <p:nvPr>
            <p:ph type="sldNum" sz="quarter" idx="12"/>
          </p:nvPr>
        </p:nvSpPr>
        <p:spPr/>
        <p:txBody>
          <a:bodyPr/>
          <a:lstStyle/>
          <a:p>
            <a:fld id="{2BEB4856-A6F4-4C28-B797-329B5BB5915D}" type="slidenum">
              <a:rPr lang="da-DK" smtClean="0"/>
              <a:pPr/>
              <a:t>18</a:t>
            </a:fld>
            <a:endParaRPr lang="da-DK"/>
          </a:p>
        </p:txBody>
      </p:sp>
      <p:sp>
        <p:nvSpPr>
          <p:cNvPr id="2" name="Rektangel 1">
            <a:extLst>
              <a:ext uri="{FF2B5EF4-FFF2-40B4-BE49-F238E27FC236}">
                <a16:creationId xmlns:a16="http://schemas.microsoft.com/office/drawing/2014/main" id="{6F2BCC2B-B819-4659-87DA-E249ADC0D1C6}"/>
              </a:ext>
            </a:extLst>
          </p:cNvPr>
          <p:cNvSpPr/>
          <p:nvPr/>
        </p:nvSpPr>
        <p:spPr>
          <a:xfrm>
            <a:off x="710293" y="5541291"/>
            <a:ext cx="7878536" cy="338554"/>
          </a:xfrm>
          <a:prstGeom prst="rect">
            <a:avLst/>
          </a:prstGeom>
        </p:spPr>
        <p:txBody>
          <a:bodyPr wrap="square">
            <a:spAutoFit/>
          </a:bodyPr>
          <a:lstStyle/>
          <a:p>
            <a:r>
              <a:rPr lang="da-DK" sz="1600" dirty="0">
                <a:hlinkClick r:id="rId2"/>
              </a:rPr>
              <a:t>https://itsupport.brundtoe.dk/2017/04/02/sikker-adfaerd-paa-internettet/</a:t>
            </a:r>
            <a:r>
              <a:rPr lang="da-DK" sz="1600" dirty="0"/>
              <a:t> </a:t>
            </a:r>
          </a:p>
        </p:txBody>
      </p:sp>
    </p:spTree>
    <p:extLst>
      <p:ext uri="{BB962C8B-B14F-4D97-AF65-F5344CB8AC3E}">
        <p14:creationId xmlns:p14="http://schemas.microsoft.com/office/powerpoint/2010/main" val="2438830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Sikker </a:t>
            </a:r>
            <a:r>
              <a:rPr lang="da-DK" dirty="0" err="1"/>
              <a:t>E-Handel</a:t>
            </a:r>
            <a:endParaRPr lang="da-DK" dirty="0"/>
          </a:p>
        </p:txBody>
      </p:sp>
      <p:sp>
        <p:nvSpPr>
          <p:cNvPr id="6" name="Pladsholder til tekst 5"/>
          <p:cNvSpPr>
            <a:spLocks noGrp="1"/>
          </p:cNvSpPr>
          <p:nvPr>
            <p:ph type="body" idx="1"/>
          </p:nvPr>
        </p:nvSpPr>
        <p:spPr/>
        <p:txBody>
          <a:bodyPr/>
          <a:lstStyle/>
          <a:p>
            <a:endParaRPr lang="da-DK" dirty="0"/>
          </a:p>
        </p:txBody>
      </p:sp>
      <p:sp>
        <p:nvSpPr>
          <p:cNvPr id="3" name="Pladsholder til dato 2"/>
          <p:cNvSpPr>
            <a:spLocks noGrp="1"/>
          </p:cNvSpPr>
          <p:nvPr>
            <p:ph type="dt" sz="half" idx="10"/>
          </p:nvPr>
        </p:nvSpPr>
        <p:spPr/>
        <p:txBody>
          <a:bodyPr/>
          <a:lstStyle/>
          <a:p>
            <a:r>
              <a:rPr lang="da-DK"/>
              <a:t>September 2019</a:t>
            </a:r>
          </a:p>
        </p:txBody>
      </p:sp>
      <p:sp>
        <p:nvSpPr>
          <p:cNvPr id="4" name="Pladsholder til sidefod 3"/>
          <p:cNvSpPr>
            <a:spLocks noGrp="1"/>
          </p:cNvSpPr>
          <p:nvPr>
            <p:ph type="ftr" sz="quarter" idx="11"/>
          </p:nvPr>
        </p:nvSpPr>
        <p:spPr/>
        <p:txBody>
          <a:bodyPr/>
          <a:lstStyle/>
          <a:p>
            <a:r>
              <a:rPr lang="da-DK"/>
              <a:t>IT Sikkerhed</a:t>
            </a:r>
          </a:p>
        </p:txBody>
      </p:sp>
      <p:sp>
        <p:nvSpPr>
          <p:cNvPr id="5" name="Pladsholder til slidenummer 4"/>
          <p:cNvSpPr>
            <a:spLocks noGrp="1"/>
          </p:cNvSpPr>
          <p:nvPr>
            <p:ph type="sldNum" sz="quarter" idx="12"/>
          </p:nvPr>
        </p:nvSpPr>
        <p:spPr/>
        <p:txBody>
          <a:bodyPr/>
          <a:lstStyle/>
          <a:p>
            <a:fld id="{2BEB4856-A6F4-4C28-B797-329B5BB5915D}" type="slidenum">
              <a:rPr lang="da-DK" smtClean="0"/>
              <a:t>19</a:t>
            </a:fld>
            <a:endParaRPr lang="da-DK"/>
          </a:p>
        </p:txBody>
      </p:sp>
      <p:pic>
        <p:nvPicPr>
          <p:cNvPr id="8" name="Billede 7">
            <a:extLst>
              <a:ext uri="{FF2B5EF4-FFF2-40B4-BE49-F238E27FC236}">
                <a16:creationId xmlns:a16="http://schemas.microsoft.com/office/drawing/2014/main" id="{02D4E312-CBCF-4868-ACE2-049B257E8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612" y="3573386"/>
            <a:ext cx="5980952" cy="1828571"/>
          </a:xfrm>
          <a:prstGeom prst="rect">
            <a:avLst/>
          </a:prstGeom>
        </p:spPr>
      </p:pic>
      <p:sp>
        <p:nvSpPr>
          <p:cNvPr id="7" name="Rektangel 6">
            <a:extLst>
              <a:ext uri="{FF2B5EF4-FFF2-40B4-BE49-F238E27FC236}">
                <a16:creationId xmlns:a16="http://schemas.microsoft.com/office/drawing/2014/main" id="{1F7B32C6-FD4D-464B-A822-FC9E638156D4}"/>
              </a:ext>
            </a:extLst>
          </p:cNvPr>
          <p:cNvSpPr/>
          <p:nvPr/>
        </p:nvSpPr>
        <p:spPr>
          <a:xfrm>
            <a:off x="623888" y="5766485"/>
            <a:ext cx="7886700" cy="338554"/>
          </a:xfrm>
          <a:prstGeom prst="rect">
            <a:avLst/>
          </a:prstGeom>
        </p:spPr>
        <p:txBody>
          <a:bodyPr wrap="square">
            <a:spAutoFit/>
          </a:bodyPr>
          <a:lstStyle/>
          <a:p>
            <a:r>
              <a:rPr lang="da-DK" sz="1600" dirty="0">
                <a:hlinkClick r:id="rId3"/>
              </a:rPr>
              <a:t>https://itsupport.brundtoe.dk/2016/10/18/sikker-e_handel/</a:t>
            </a:r>
            <a:r>
              <a:rPr lang="da-DK" sz="1600" dirty="0"/>
              <a:t> </a:t>
            </a:r>
          </a:p>
        </p:txBody>
      </p:sp>
    </p:spTree>
    <p:extLst>
      <p:ext uri="{BB962C8B-B14F-4D97-AF65-F5344CB8AC3E}">
        <p14:creationId xmlns:p14="http://schemas.microsoft.com/office/powerpoint/2010/main" val="3636750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a:t>Overblik</a:t>
            </a:r>
          </a:p>
        </p:txBody>
      </p:sp>
      <p:sp>
        <p:nvSpPr>
          <p:cNvPr id="3" name="Pladsholder til indhold 2"/>
          <p:cNvSpPr>
            <a:spLocks noGrp="1"/>
          </p:cNvSpPr>
          <p:nvPr>
            <p:ph idx="1"/>
          </p:nvPr>
        </p:nvSpPr>
        <p:spPr/>
        <p:txBody>
          <a:bodyPr>
            <a:normAutofit fontScale="92500" lnSpcReduction="20000"/>
          </a:bodyPr>
          <a:lstStyle/>
          <a:p>
            <a:r>
              <a:rPr lang="da-DK" dirty="0">
                <a:hlinkClick r:id="rId2" action="ppaction://hlinksldjump"/>
              </a:rPr>
              <a:t>Hvad er informationssikkerhed</a:t>
            </a:r>
            <a:endParaRPr lang="da-DK" dirty="0"/>
          </a:p>
          <a:p>
            <a:r>
              <a:rPr lang="da-DK" dirty="0">
                <a:hlinkClick r:id="rId3" action="ppaction://hlinksldjump"/>
              </a:rPr>
              <a:t>Hvor på Nettet kan vi få hjælp</a:t>
            </a:r>
            <a:endParaRPr lang="da-DK" dirty="0"/>
          </a:p>
          <a:p>
            <a:r>
              <a:rPr lang="da-DK" dirty="0">
                <a:solidFill>
                  <a:srgbClr val="0070C0"/>
                </a:solidFill>
                <a:hlinkClick r:id="rId4" action="ppaction://hlinksldjump">
                  <a:extLst>
                    <a:ext uri="{A12FA001-AC4F-418D-AE19-62706E023703}">
                      <ahyp:hlinkClr xmlns:ahyp="http://schemas.microsoft.com/office/drawing/2018/hyperlinkcolor" val="tx"/>
                    </a:ext>
                  </a:extLst>
                </a:hlinkClick>
              </a:rPr>
              <a:t>Sikker adfærd på Nettet</a:t>
            </a:r>
            <a:endParaRPr lang="da-DK" dirty="0">
              <a:solidFill>
                <a:srgbClr val="0070C0"/>
              </a:solidFill>
            </a:endParaRPr>
          </a:p>
          <a:p>
            <a:pPr lvl="1"/>
            <a:r>
              <a:rPr lang="da-DK" dirty="0">
                <a:solidFill>
                  <a:srgbClr val="0070C0"/>
                </a:solidFill>
                <a:hlinkClick r:id="rId5" action="ppaction://hlinksldjump">
                  <a:extLst>
                    <a:ext uri="{A12FA001-AC4F-418D-AE19-62706E023703}">
                      <ahyp:hlinkClr xmlns:ahyp="http://schemas.microsoft.com/office/drawing/2018/hyperlinkcolor" val="tx"/>
                    </a:ext>
                  </a:extLst>
                </a:hlinkClick>
              </a:rPr>
              <a:t>Sikker E-handel</a:t>
            </a:r>
            <a:endParaRPr lang="da-DK" dirty="0">
              <a:solidFill>
                <a:srgbClr val="0070C0"/>
              </a:solidFill>
            </a:endParaRPr>
          </a:p>
          <a:p>
            <a:pPr lvl="1"/>
            <a:r>
              <a:rPr lang="da-DK" dirty="0" err="1">
                <a:solidFill>
                  <a:srgbClr val="0070C0"/>
                </a:solidFill>
                <a:hlinkClick r:id="rId6" action="ppaction://hlinksldjump">
                  <a:extLst>
                    <a:ext uri="{A12FA001-AC4F-418D-AE19-62706E023703}">
                      <ahyp:hlinkClr xmlns:ahyp="http://schemas.microsoft.com/office/drawing/2018/hyperlinkcolor" val="tx"/>
                    </a:ext>
                  </a:extLst>
                </a:hlinkClick>
              </a:rPr>
              <a:t>Netsvindel</a:t>
            </a:r>
            <a:r>
              <a:rPr lang="da-DK" dirty="0">
                <a:solidFill>
                  <a:srgbClr val="0070C0"/>
                </a:solidFill>
                <a:hlinkClick r:id="rId6" action="ppaction://hlinksldjump">
                  <a:extLst>
                    <a:ext uri="{A12FA001-AC4F-418D-AE19-62706E023703}">
                      <ahyp:hlinkClr xmlns:ahyp="http://schemas.microsoft.com/office/drawing/2018/hyperlinkcolor" val="tx"/>
                    </a:ext>
                  </a:extLst>
                </a:hlinkClick>
              </a:rPr>
              <a:t> – identitetstyveri</a:t>
            </a:r>
            <a:endParaRPr lang="da-DK" dirty="0">
              <a:solidFill>
                <a:srgbClr val="0070C0"/>
              </a:solidFill>
            </a:endParaRPr>
          </a:p>
          <a:p>
            <a:pPr lvl="1"/>
            <a:r>
              <a:rPr lang="da-DK" dirty="0">
                <a:solidFill>
                  <a:srgbClr val="0070C0"/>
                </a:solidFill>
                <a:hlinkClick r:id="rId7" action="ppaction://hlinksldjump">
                  <a:extLst>
                    <a:ext uri="{A12FA001-AC4F-418D-AE19-62706E023703}">
                      <ahyp:hlinkClr xmlns:ahyp="http://schemas.microsoft.com/office/drawing/2018/hyperlinkcolor" val="tx"/>
                    </a:ext>
                  </a:extLst>
                </a:hlinkClick>
              </a:rPr>
              <a:t>Hvor fører linket hen – Fup eller Fakta</a:t>
            </a:r>
            <a:endParaRPr lang="da-DK" dirty="0">
              <a:solidFill>
                <a:srgbClr val="0070C0"/>
              </a:solidFill>
            </a:endParaRPr>
          </a:p>
          <a:p>
            <a:pPr lvl="1"/>
            <a:r>
              <a:rPr lang="da-DK" dirty="0">
                <a:hlinkClick r:id="rId8" action="ppaction://hlinksldjump"/>
              </a:rPr>
              <a:t>Browsersikkerhed</a:t>
            </a:r>
            <a:endParaRPr lang="da-DK" dirty="0"/>
          </a:p>
          <a:p>
            <a:pPr marL="0" indent="0">
              <a:buNone/>
            </a:pPr>
            <a:r>
              <a:rPr lang="da-DK" dirty="0"/>
              <a:t>--------------------------------</a:t>
            </a:r>
          </a:p>
          <a:p>
            <a:r>
              <a:rPr lang="da-DK" dirty="0">
                <a:solidFill>
                  <a:schemeClr val="bg1">
                    <a:lumMod val="65000"/>
                  </a:schemeClr>
                </a:solidFill>
                <a:hlinkClick r:id="rId9" action="ppaction://hlinksldjump"/>
              </a:rPr>
              <a:t>Det gode password</a:t>
            </a:r>
            <a:endParaRPr lang="da-DK" dirty="0">
              <a:solidFill>
                <a:schemeClr val="bg1">
                  <a:lumMod val="65000"/>
                </a:schemeClr>
              </a:solidFill>
            </a:endParaRPr>
          </a:p>
          <a:p>
            <a:r>
              <a:rPr lang="da-DK" dirty="0">
                <a:solidFill>
                  <a:schemeClr val="bg1">
                    <a:lumMod val="65000"/>
                  </a:schemeClr>
                </a:solidFill>
                <a:hlinkClick r:id="rId10" action="ppaction://hlinksldjump"/>
              </a:rPr>
              <a:t>Netværkssikkerhed</a:t>
            </a:r>
            <a:endParaRPr lang="da-DK" dirty="0">
              <a:solidFill>
                <a:schemeClr val="bg1">
                  <a:lumMod val="65000"/>
                </a:schemeClr>
              </a:solidFill>
            </a:endParaRPr>
          </a:p>
          <a:p>
            <a:r>
              <a:rPr lang="da-DK" dirty="0">
                <a:solidFill>
                  <a:schemeClr val="bg1">
                    <a:lumMod val="65000"/>
                  </a:schemeClr>
                </a:solidFill>
                <a:hlinkClick r:id="rId11" action="ppaction://hlinksldjump"/>
              </a:rPr>
              <a:t>Sikkerhedssoftware</a:t>
            </a:r>
            <a:endParaRPr lang="da-DK" dirty="0">
              <a:solidFill>
                <a:schemeClr val="bg1">
                  <a:lumMod val="65000"/>
                </a:schemeClr>
              </a:solidFill>
            </a:endParaRPr>
          </a:p>
          <a:p>
            <a:r>
              <a:rPr lang="da-DK" dirty="0">
                <a:solidFill>
                  <a:schemeClr val="bg1">
                    <a:lumMod val="65000"/>
                  </a:schemeClr>
                </a:solidFill>
                <a:hlinkClick r:id="rId12" action="ppaction://hlinksldjump"/>
              </a:rPr>
              <a:t>Hold dine enheder opdateret</a:t>
            </a:r>
            <a:endParaRPr lang="da-DK" dirty="0">
              <a:solidFill>
                <a:schemeClr val="bg1">
                  <a:lumMod val="65000"/>
                </a:schemeClr>
              </a:solidFill>
            </a:endParaRPr>
          </a:p>
          <a:p>
            <a:r>
              <a:rPr lang="da-DK" dirty="0">
                <a:solidFill>
                  <a:schemeClr val="bg1">
                    <a:lumMod val="65000"/>
                  </a:schemeClr>
                </a:solidFill>
                <a:hlinkClick r:id="rId13" action="ppaction://hlinksldjump"/>
              </a:rPr>
              <a:t>Tag backup af dine data</a:t>
            </a:r>
            <a:endParaRPr lang="da-DK" dirty="0">
              <a:solidFill>
                <a:schemeClr val="bg1">
                  <a:lumMod val="65000"/>
                </a:schemeClr>
              </a:solidFill>
            </a:endParaRPr>
          </a:p>
          <a:p>
            <a:r>
              <a:rPr lang="da-DK" dirty="0">
                <a:solidFill>
                  <a:schemeClr val="bg1">
                    <a:lumMod val="65000"/>
                  </a:schemeClr>
                </a:solidFill>
                <a:hlinkClick r:id="rId14" action="ppaction://hlinksldjump"/>
              </a:rPr>
              <a:t>Kryptering</a:t>
            </a:r>
            <a:endParaRPr lang="da-DK" dirty="0">
              <a:solidFill>
                <a:schemeClr val="bg1">
                  <a:lumMod val="65000"/>
                </a:schemeClr>
              </a:solidFill>
            </a:endParaRPr>
          </a:p>
          <a:p>
            <a:r>
              <a:rPr lang="da-DK" dirty="0">
                <a:hlinkClick r:id="rId15" action="ppaction://hlinksldjump"/>
              </a:rPr>
              <a:t>Hvad gør man når det er gået galt</a:t>
            </a:r>
            <a:endParaRPr lang="da-DK" sz="2000" dirty="0">
              <a:hlinkClick r:id="rId16"/>
            </a:endParaRP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pPr/>
              <a:t>2</a:t>
            </a:fld>
            <a:endParaRPr lang="da-DK"/>
          </a:p>
        </p:txBody>
      </p:sp>
    </p:spTree>
    <p:extLst>
      <p:ext uri="{BB962C8B-B14F-4D97-AF65-F5344CB8AC3E}">
        <p14:creationId xmlns:p14="http://schemas.microsoft.com/office/powerpoint/2010/main" val="1442449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Sikker E-handel</a:t>
            </a:r>
          </a:p>
        </p:txBody>
      </p:sp>
      <p:sp>
        <p:nvSpPr>
          <p:cNvPr id="3" name="Pladsholder til indhold 2"/>
          <p:cNvSpPr>
            <a:spLocks noGrp="1"/>
          </p:cNvSpPr>
          <p:nvPr>
            <p:ph idx="1"/>
          </p:nvPr>
        </p:nvSpPr>
        <p:spPr/>
        <p:txBody>
          <a:bodyPr>
            <a:normAutofit/>
          </a:bodyPr>
          <a:lstStyle/>
          <a:p>
            <a:r>
              <a:rPr lang="da-DK" dirty="0"/>
              <a:t>Se efter e-mærket  og klik på e-mærket</a:t>
            </a:r>
          </a:p>
          <a:p>
            <a:r>
              <a:rPr lang="da-DK" dirty="0"/>
              <a:t>Betal altid med kort</a:t>
            </a:r>
          </a:p>
          <a:p>
            <a:r>
              <a:rPr lang="da-DK" dirty="0"/>
              <a:t>Undersøg sælger – tjek om os siden</a:t>
            </a:r>
          </a:p>
          <a:p>
            <a:r>
              <a:rPr lang="da-DK" dirty="0"/>
              <a:t>Læs salgs- og leveringsbetingelser</a:t>
            </a:r>
          </a:p>
          <a:p>
            <a:r>
              <a:rPr lang="da-DK" dirty="0"/>
              <a:t>Undersøg pris og leveringsomkostninger</a:t>
            </a:r>
          </a:p>
          <a:p>
            <a:r>
              <a:rPr lang="da-DK" dirty="0"/>
              <a:t>Vær opmærksom på fortrydelsesretten</a:t>
            </a:r>
          </a:p>
          <a:p>
            <a:r>
              <a:rPr lang="da-DK" dirty="0"/>
              <a:t>Vær opmærksom på dine rettigheder ved fejl og mangler</a:t>
            </a:r>
          </a:p>
          <a:p>
            <a:r>
              <a:rPr lang="da-DK" dirty="0"/>
              <a:t>Sælgerens brug af oplysninger om dig</a:t>
            </a:r>
          </a:p>
          <a:p>
            <a:r>
              <a:rPr lang="da-DK" dirty="0"/>
              <a:t>Udskriv og gem altid kvitteringen</a:t>
            </a:r>
          </a:p>
        </p:txBody>
      </p:sp>
      <p:sp>
        <p:nvSpPr>
          <p:cNvPr id="6" name="Pladsholder til dato 5"/>
          <p:cNvSpPr>
            <a:spLocks noGrp="1"/>
          </p:cNvSpPr>
          <p:nvPr>
            <p:ph type="dt" sz="half" idx="10"/>
          </p:nvPr>
        </p:nvSpPr>
        <p:spPr/>
        <p:txBody>
          <a:bodyPr/>
          <a:lstStyle/>
          <a:p>
            <a:r>
              <a:rPr lang="da-DK"/>
              <a:t>September 2019</a:t>
            </a:r>
          </a:p>
        </p:txBody>
      </p:sp>
      <p:sp>
        <p:nvSpPr>
          <p:cNvPr id="7" name="Pladsholder til sidefod 6"/>
          <p:cNvSpPr>
            <a:spLocks noGrp="1"/>
          </p:cNvSpPr>
          <p:nvPr>
            <p:ph type="ftr" sz="quarter" idx="11"/>
          </p:nvPr>
        </p:nvSpPr>
        <p:spPr/>
        <p:txBody>
          <a:bodyPr/>
          <a:lstStyle/>
          <a:p>
            <a:r>
              <a:rPr lang="da-DK"/>
              <a:t>IT Sikkerhed</a:t>
            </a:r>
          </a:p>
        </p:txBody>
      </p:sp>
      <p:sp>
        <p:nvSpPr>
          <p:cNvPr id="8" name="Pladsholder til slidenummer 7"/>
          <p:cNvSpPr>
            <a:spLocks noGrp="1"/>
          </p:cNvSpPr>
          <p:nvPr>
            <p:ph type="sldNum" sz="quarter" idx="12"/>
          </p:nvPr>
        </p:nvSpPr>
        <p:spPr/>
        <p:txBody>
          <a:bodyPr/>
          <a:lstStyle/>
          <a:p>
            <a:fld id="{2BEB4856-A6F4-4C28-B797-329B5BB5915D}" type="slidenum">
              <a:rPr lang="da-DK" smtClean="0"/>
              <a:t>20</a:t>
            </a:fld>
            <a:endParaRPr lang="da-DK"/>
          </a:p>
        </p:txBody>
      </p:sp>
      <p:sp>
        <p:nvSpPr>
          <p:cNvPr id="4" name="Rektangel 3">
            <a:extLst>
              <a:ext uri="{FF2B5EF4-FFF2-40B4-BE49-F238E27FC236}">
                <a16:creationId xmlns:a16="http://schemas.microsoft.com/office/drawing/2014/main" id="{37C8EB5B-B855-439A-A785-7E9A7AFD3DC0}"/>
              </a:ext>
            </a:extLst>
          </p:cNvPr>
          <p:cNvSpPr/>
          <p:nvPr/>
        </p:nvSpPr>
        <p:spPr>
          <a:xfrm>
            <a:off x="570139" y="5513265"/>
            <a:ext cx="8003721" cy="338554"/>
          </a:xfrm>
          <a:prstGeom prst="rect">
            <a:avLst/>
          </a:prstGeom>
        </p:spPr>
        <p:txBody>
          <a:bodyPr wrap="square">
            <a:spAutoFit/>
          </a:bodyPr>
          <a:lstStyle/>
          <a:p>
            <a:r>
              <a:rPr lang="da-DK" sz="1600" dirty="0">
                <a:hlinkClick r:id="rId2"/>
              </a:rPr>
              <a:t>https://www.emaerket.dk/forbruger/tips-guides-og-gode-raad/gode-raad-om-sikker-e-handel</a:t>
            </a:r>
            <a:r>
              <a:rPr lang="da-DK" sz="1600" dirty="0"/>
              <a:t> </a:t>
            </a:r>
          </a:p>
        </p:txBody>
      </p:sp>
    </p:spTree>
    <p:extLst>
      <p:ext uri="{BB962C8B-B14F-4D97-AF65-F5344CB8AC3E}">
        <p14:creationId xmlns:p14="http://schemas.microsoft.com/office/powerpoint/2010/main" val="3268768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3E03FC0E-DB34-48BB-A2C0-BF85A4ADC5CF}"/>
              </a:ext>
            </a:extLst>
          </p:cNvPr>
          <p:cNvSpPr>
            <a:spLocks noGrp="1"/>
          </p:cNvSpPr>
          <p:nvPr>
            <p:ph type="title"/>
          </p:nvPr>
        </p:nvSpPr>
        <p:spPr/>
        <p:txBody>
          <a:bodyPr/>
          <a:lstStyle/>
          <a:p>
            <a:r>
              <a:rPr lang="da-DK" dirty="0"/>
              <a:t>Et indkøb</a:t>
            </a:r>
          </a:p>
        </p:txBody>
      </p:sp>
      <p:sp>
        <p:nvSpPr>
          <p:cNvPr id="3" name="Pladsholder til dato 2">
            <a:extLst>
              <a:ext uri="{FF2B5EF4-FFF2-40B4-BE49-F238E27FC236}">
                <a16:creationId xmlns:a16="http://schemas.microsoft.com/office/drawing/2014/main" id="{B21818F2-04B6-4B0E-9697-EBFB49EEF33E}"/>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BDD5178C-A2EB-47CC-B972-8CE13D2E8888}"/>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A52BC9FC-FD48-4D91-93CC-B31A04B88387}"/>
              </a:ext>
            </a:extLst>
          </p:cNvPr>
          <p:cNvSpPr>
            <a:spLocks noGrp="1"/>
          </p:cNvSpPr>
          <p:nvPr>
            <p:ph type="sldNum" sz="quarter" idx="12"/>
          </p:nvPr>
        </p:nvSpPr>
        <p:spPr/>
        <p:txBody>
          <a:bodyPr/>
          <a:lstStyle/>
          <a:p>
            <a:fld id="{2BEB4856-A6F4-4C28-B797-329B5BB5915D}" type="slidenum">
              <a:rPr lang="da-DK" smtClean="0"/>
              <a:t>21</a:t>
            </a:fld>
            <a:endParaRPr lang="da-DK"/>
          </a:p>
        </p:txBody>
      </p:sp>
      <p:pic>
        <p:nvPicPr>
          <p:cNvPr id="6" name="Billede 5">
            <a:extLst>
              <a:ext uri="{FF2B5EF4-FFF2-40B4-BE49-F238E27FC236}">
                <a16:creationId xmlns:a16="http://schemas.microsoft.com/office/drawing/2014/main" id="{DFCF25C4-34F4-449A-B3DB-D2BFB235A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009"/>
            <a:ext cx="9144000" cy="3085981"/>
          </a:xfrm>
          <a:prstGeom prst="rect">
            <a:avLst/>
          </a:prstGeom>
        </p:spPr>
      </p:pic>
    </p:spTree>
    <p:extLst>
      <p:ext uri="{BB962C8B-B14F-4D97-AF65-F5344CB8AC3E}">
        <p14:creationId xmlns:p14="http://schemas.microsoft.com/office/powerpoint/2010/main" val="16777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99EC43-023B-4F17-ACB9-1B010F5B984A}"/>
              </a:ext>
            </a:extLst>
          </p:cNvPr>
          <p:cNvSpPr>
            <a:spLocks noGrp="1"/>
          </p:cNvSpPr>
          <p:nvPr>
            <p:ph type="title"/>
          </p:nvPr>
        </p:nvSpPr>
        <p:spPr/>
        <p:txBody>
          <a:bodyPr/>
          <a:lstStyle/>
          <a:p>
            <a:r>
              <a:rPr lang="da-DK" dirty="0"/>
              <a:t>Sikker godkendelse af betaling</a:t>
            </a:r>
          </a:p>
        </p:txBody>
      </p:sp>
      <p:pic>
        <p:nvPicPr>
          <p:cNvPr id="9" name="Pladsholder til indhold 8">
            <a:extLst>
              <a:ext uri="{FF2B5EF4-FFF2-40B4-BE49-F238E27FC236}">
                <a16:creationId xmlns:a16="http://schemas.microsoft.com/office/drawing/2014/main" id="{4EB3B802-E22B-46D5-AB4A-D71B5939D1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7645" y="1485900"/>
            <a:ext cx="4256809" cy="4277779"/>
          </a:xfrm>
        </p:spPr>
      </p:pic>
      <p:sp>
        <p:nvSpPr>
          <p:cNvPr id="3" name="Pladsholder til dato 2">
            <a:extLst>
              <a:ext uri="{FF2B5EF4-FFF2-40B4-BE49-F238E27FC236}">
                <a16:creationId xmlns:a16="http://schemas.microsoft.com/office/drawing/2014/main" id="{5C6B5622-6836-41B9-A55F-96F75DC4E8EE}"/>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CF15C62A-423D-4D29-B2B0-EE5CD2AF407B}"/>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18CD96A4-3869-4F06-AC25-D0392A68FC75}"/>
              </a:ext>
            </a:extLst>
          </p:cNvPr>
          <p:cNvSpPr>
            <a:spLocks noGrp="1"/>
          </p:cNvSpPr>
          <p:nvPr>
            <p:ph type="sldNum" sz="quarter" idx="12"/>
          </p:nvPr>
        </p:nvSpPr>
        <p:spPr/>
        <p:txBody>
          <a:bodyPr/>
          <a:lstStyle/>
          <a:p>
            <a:fld id="{2BEB4856-A6F4-4C28-B797-329B5BB5915D}" type="slidenum">
              <a:rPr lang="da-DK" smtClean="0"/>
              <a:t>22</a:t>
            </a:fld>
            <a:endParaRPr lang="da-DK"/>
          </a:p>
        </p:txBody>
      </p:sp>
      <p:pic>
        <p:nvPicPr>
          <p:cNvPr id="10" name="Pladsholder til indhold 9">
            <a:extLst>
              <a:ext uri="{FF2B5EF4-FFF2-40B4-BE49-F238E27FC236}">
                <a16:creationId xmlns:a16="http://schemas.microsoft.com/office/drawing/2014/main" id="{33B0CB7E-1A38-402E-AAB4-30F3E71494E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61659" y="1485900"/>
            <a:ext cx="3886200" cy="2523901"/>
          </a:xfrm>
          <a:prstGeom prst="rect">
            <a:avLst/>
          </a:prstGeom>
        </p:spPr>
      </p:pic>
      <p:sp>
        <p:nvSpPr>
          <p:cNvPr id="11" name="Rutediagram: Forbindelse 10">
            <a:extLst>
              <a:ext uri="{FF2B5EF4-FFF2-40B4-BE49-F238E27FC236}">
                <a16:creationId xmlns:a16="http://schemas.microsoft.com/office/drawing/2014/main" id="{D1D3F5D2-E888-4345-851E-5D2DF7EA5DBC}"/>
              </a:ext>
            </a:extLst>
          </p:cNvPr>
          <p:cNvSpPr/>
          <p:nvPr/>
        </p:nvSpPr>
        <p:spPr>
          <a:xfrm>
            <a:off x="557645" y="1485900"/>
            <a:ext cx="572141" cy="57214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t>1</a:t>
            </a:r>
          </a:p>
        </p:txBody>
      </p:sp>
      <p:sp>
        <p:nvSpPr>
          <p:cNvPr id="12" name="Rutediagram: Forbindelse 11">
            <a:extLst>
              <a:ext uri="{FF2B5EF4-FFF2-40B4-BE49-F238E27FC236}">
                <a16:creationId xmlns:a16="http://schemas.microsoft.com/office/drawing/2014/main" id="{5F186C8D-DBB2-4E49-8CB0-F89D6139E972}"/>
              </a:ext>
            </a:extLst>
          </p:cNvPr>
          <p:cNvSpPr/>
          <p:nvPr/>
        </p:nvSpPr>
        <p:spPr>
          <a:xfrm>
            <a:off x="4869180" y="1485900"/>
            <a:ext cx="572141" cy="57214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t>2</a:t>
            </a:r>
          </a:p>
        </p:txBody>
      </p:sp>
    </p:spTree>
    <p:extLst>
      <p:ext uri="{BB962C8B-B14F-4D97-AF65-F5344CB8AC3E}">
        <p14:creationId xmlns:p14="http://schemas.microsoft.com/office/powerpoint/2010/main" val="2080431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B4830D-182E-4B5A-AE59-66F8B520DBA3}"/>
              </a:ext>
            </a:extLst>
          </p:cNvPr>
          <p:cNvPicPr>
            <a:picLocks noChangeAspect="1"/>
          </p:cNvPicPr>
          <p:nvPr/>
        </p:nvPicPr>
        <p:blipFill>
          <a:blip r:embed="rId2"/>
          <a:stretch>
            <a:fillRect/>
          </a:stretch>
        </p:blipFill>
        <p:spPr>
          <a:xfrm>
            <a:off x="628650" y="1707692"/>
            <a:ext cx="6446875" cy="2119215"/>
          </a:xfrm>
          <a:prstGeom prst="rect">
            <a:avLst/>
          </a:prstGeom>
        </p:spPr>
      </p:pic>
      <p:pic>
        <p:nvPicPr>
          <p:cNvPr id="11" name="Billede 10">
            <a:extLst>
              <a:ext uri="{FF2B5EF4-FFF2-40B4-BE49-F238E27FC236}">
                <a16:creationId xmlns:a16="http://schemas.microsoft.com/office/drawing/2014/main" id="{3E2561C6-F131-48BF-A68A-093C4B3A2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829" y="586429"/>
            <a:ext cx="3426942" cy="5364885"/>
          </a:xfrm>
          <a:prstGeom prst="rect">
            <a:avLst/>
          </a:prstGeom>
        </p:spPr>
      </p:pic>
      <p:sp>
        <p:nvSpPr>
          <p:cNvPr id="7" name="Titel 6">
            <a:extLst>
              <a:ext uri="{FF2B5EF4-FFF2-40B4-BE49-F238E27FC236}">
                <a16:creationId xmlns:a16="http://schemas.microsoft.com/office/drawing/2014/main" id="{C18011D4-0CE9-4645-82AD-E01D17F7705C}"/>
              </a:ext>
            </a:extLst>
          </p:cNvPr>
          <p:cNvSpPr>
            <a:spLocks noGrp="1"/>
          </p:cNvSpPr>
          <p:nvPr>
            <p:ph type="title"/>
          </p:nvPr>
        </p:nvSpPr>
        <p:spPr/>
        <p:txBody>
          <a:bodyPr/>
          <a:lstStyle/>
          <a:p>
            <a:r>
              <a:rPr lang="da-DK" dirty="0"/>
              <a:t>Indkøb hos Dustin</a:t>
            </a:r>
          </a:p>
        </p:txBody>
      </p:sp>
      <p:sp>
        <p:nvSpPr>
          <p:cNvPr id="4" name="Pladsholder til dato 3">
            <a:extLst>
              <a:ext uri="{FF2B5EF4-FFF2-40B4-BE49-F238E27FC236}">
                <a16:creationId xmlns:a16="http://schemas.microsoft.com/office/drawing/2014/main" id="{D0D60E8F-EB39-43C4-A463-59D490992498}"/>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93737557-59F3-4D7E-BB33-7700CA0C6CB1}"/>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463D4BDF-8B5E-4A94-AC87-3EC9D6EEC765}"/>
              </a:ext>
            </a:extLst>
          </p:cNvPr>
          <p:cNvSpPr>
            <a:spLocks noGrp="1"/>
          </p:cNvSpPr>
          <p:nvPr>
            <p:ph type="sldNum" sz="quarter" idx="12"/>
          </p:nvPr>
        </p:nvSpPr>
        <p:spPr/>
        <p:txBody>
          <a:bodyPr/>
          <a:lstStyle/>
          <a:p>
            <a:fld id="{2BEB4856-A6F4-4C28-B797-329B5BB5915D}" type="slidenum">
              <a:rPr lang="da-DK" smtClean="0"/>
              <a:t>23</a:t>
            </a:fld>
            <a:endParaRPr lang="da-DK"/>
          </a:p>
        </p:txBody>
      </p:sp>
      <p:sp>
        <p:nvSpPr>
          <p:cNvPr id="19" name="Rutediagram: Forbindelse 18">
            <a:extLst>
              <a:ext uri="{FF2B5EF4-FFF2-40B4-BE49-F238E27FC236}">
                <a16:creationId xmlns:a16="http://schemas.microsoft.com/office/drawing/2014/main" id="{B94237A4-00EC-4CE1-8AAA-6F3619556EA6}"/>
              </a:ext>
            </a:extLst>
          </p:cNvPr>
          <p:cNvSpPr/>
          <p:nvPr/>
        </p:nvSpPr>
        <p:spPr>
          <a:xfrm>
            <a:off x="628650" y="1119499"/>
            <a:ext cx="572141" cy="57214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t>3</a:t>
            </a:r>
          </a:p>
        </p:txBody>
      </p:sp>
      <p:sp>
        <p:nvSpPr>
          <p:cNvPr id="20" name="Rutediagram: Forbindelse 19">
            <a:extLst>
              <a:ext uri="{FF2B5EF4-FFF2-40B4-BE49-F238E27FC236}">
                <a16:creationId xmlns:a16="http://schemas.microsoft.com/office/drawing/2014/main" id="{A9F698DB-4A47-4D6A-AF6D-10E2BCAE6277}"/>
              </a:ext>
            </a:extLst>
          </p:cNvPr>
          <p:cNvSpPr/>
          <p:nvPr/>
        </p:nvSpPr>
        <p:spPr>
          <a:xfrm>
            <a:off x="5482481" y="725323"/>
            <a:ext cx="572141" cy="57214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t>4</a:t>
            </a:r>
          </a:p>
        </p:txBody>
      </p:sp>
    </p:spTree>
    <p:extLst>
      <p:ext uri="{BB962C8B-B14F-4D97-AF65-F5344CB8AC3E}">
        <p14:creationId xmlns:p14="http://schemas.microsoft.com/office/powerpoint/2010/main" val="1012596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a:t>E-mærket fra E-Handelsfonden</a:t>
            </a: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24</a:t>
            </a:fld>
            <a:endParaRPr lang="da-DK"/>
          </a:p>
        </p:txBody>
      </p:sp>
      <p:pic>
        <p:nvPicPr>
          <p:cNvPr id="9" name="Billede 8">
            <a:hlinkClick r:id="rId3"/>
          </p:cNvPr>
          <p:cNvPicPr>
            <a:picLocks noChangeAspect="1"/>
          </p:cNvPicPr>
          <p:nvPr/>
        </p:nvPicPr>
        <p:blipFill>
          <a:blip r:embed="rId4"/>
          <a:stretch>
            <a:fillRect/>
          </a:stretch>
        </p:blipFill>
        <p:spPr>
          <a:xfrm>
            <a:off x="3135640" y="1485487"/>
            <a:ext cx="1857375" cy="1333500"/>
          </a:xfrm>
          <a:prstGeom prst="rect">
            <a:avLst/>
          </a:prstGeom>
        </p:spPr>
      </p:pic>
      <p:sp>
        <p:nvSpPr>
          <p:cNvPr id="3" name="Rektangel 2">
            <a:extLst>
              <a:ext uri="{FF2B5EF4-FFF2-40B4-BE49-F238E27FC236}">
                <a16:creationId xmlns:a16="http://schemas.microsoft.com/office/drawing/2014/main" id="{2DDF384E-49CA-4DD9-88DF-B43969970999}"/>
              </a:ext>
            </a:extLst>
          </p:cNvPr>
          <p:cNvSpPr/>
          <p:nvPr/>
        </p:nvSpPr>
        <p:spPr>
          <a:xfrm>
            <a:off x="1419098" y="3327775"/>
            <a:ext cx="5290457" cy="646331"/>
          </a:xfrm>
          <a:prstGeom prst="rect">
            <a:avLst/>
          </a:prstGeom>
        </p:spPr>
        <p:txBody>
          <a:bodyPr wrap="square">
            <a:spAutoFit/>
          </a:bodyPr>
          <a:lstStyle/>
          <a:p>
            <a:r>
              <a:rPr lang="da-DK" dirty="0">
                <a:hlinkClick r:id="rId3"/>
              </a:rPr>
              <a:t>https://emaerket.dk</a:t>
            </a:r>
            <a:r>
              <a:rPr lang="da-DK" dirty="0"/>
              <a:t>  se om butikken er godkendt</a:t>
            </a:r>
          </a:p>
          <a:p>
            <a:endParaRPr lang="da-DK" dirty="0"/>
          </a:p>
        </p:txBody>
      </p:sp>
    </p:spTree>
    <p:extLst>
      <p:ext uri="{BB962C8B-B14F-4D97-AF65-F5344CB8AC3E}">
        <p14:creationId xmlns:p14="http://schemas.microsoft.com/office/powerpoint/2010/main" val="3619340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CC1E1-B1B1-4EB6-AE2F-E24404A93C46}"/>
              </a:ext>
            </a:extLst>
          </p:cNvPr>
          <p:cNvSpPr>
            <a:spLocks noGrp="1"/>
          </p:cNvSpPr>
          <p:nvPr>
            <p:ph type="title"/>
          </p:nvPr>
        </p:nvSpPr>
        <p:spPr>
          <a:xfrm>
            <a:off x="628650" y="316876"/>
            <a:ext cx="7886700" cy="754373"/>
          </a:xfrm>
        </p:spPr>
        <p:txBody>
          <a:bodyPr/>
          <a:lstStyle/>
          <a:p>
            <a:r>
              <a:rPr lang="da-DK" dirty="0"/>
              <a:t>Fup sider e-mærket </a:t>
            </a:r>
            <a:r>
              <a:rPr lang="da-DK"/>
              <a:t>advarer 7. </a:t>
            </a:r>
            <a:r>
              <a:rPr lang="da-DK" dirty="0"/>
              <a:t>oktober 2018</a:t>
            </a:r>
          </a:p>
        </p:txBody>
      </p:sp>
      <p:sp>
        <p:nvSpPr>
          <p:cNvPr id="3" name="Pladsholder til dato 2">
            <a:extLst>
              <a:ext uri="{FF2B5EF4-FFF2-40B4-BE49-F238E27FC236}">
                <a16:creationId xmlns:a16="http://schemas.microsoft.com/office/drawing/2014/main" id="{0F9E9E22-55AE-404C-B551-B67C73A4311E}"/>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2599DA46-B0EB-4776-A610-781A9B716FFF}"/>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B7DEA24A-25E6-456A-8585-074BEE41E7BD}"/>
              </a:ext>
            </a:extLst>
          </p:cNvPr>
          <p:cNvSpPr>
            <a:spLocks noGrp="1"/>
          </p:cNvSpPr>
          <p:nvPr>
            <p:ph type="sldNum" sz="quarter" idx="12"/>
          </p:nvPr>
        </p:nvSpPr>
        <p:spPr/>
        <p:txBody>
          <a:bodyPr/>
          <a:lstStyle/>
          <a:p>
            <a:fld id="{2BEB4856-A6F4-4C28-B797-329B5BB5915D}" type="slidenum">
              <a:rPr lang="da-DK" smtClean="0"/>
              <a:t>25</a:t>
            </a:fld>
            <a:endParaRPr lang="da-DK"/>
          </a:p>
        </p:txBody>
      </p:sp>
      <p:pic>
        <p:nvPicPr>
          <p:cNvPr id="6" name="Billede 5">
            <a:extLst>
              <a:ext uri="{FF2B5EF4-FFF2-40B4-BE49-F238E27FC236}">
                <a16:creationId xmlns:a16="http://schemas.microsoft.com/office/drawing/2014/main" id="{0338F991-8881-4F08-8A45-3123E138E3C6}"/>
              </a:ext>
            </a:extLst>
          </p:cNvPr>
          <p:cNvPicPr>
            <a:picLocks noChangeAspect="1"/>
          </p:cNvPicPr>
          <p:nvPr/>
        </p:nvPicPr>
        <p:blipFill>
          <a:blip r:embed="rId2"/>
          <a:stretch>
            <a:fillRect/>
          </a:stretch>
        </p:blipFill>
        <p:spPr>
          <a:xfrm>
            <a:off x="197612" y="1040589"/>
            <a:ext cx="8748776" cy="4776822"/>
          </a:xfrm>
          <a:prstGeom prst="rect">
            <a:avLst/>
          </a:prstGeom>
        </p:spPr>
      </p:pic>
      <p:sp>
        <p:nvSpPr>
          <p:cNvPr id="7" name="Tekstfelt 6">
            <a:extLst>
              <a:ext uri="{FF2B5EF4-FFF2-40B4-BE49-F238E27FC236}">
                <a16:creationId xmlns:a16="http://schemas.microsoft.com/office/drawing/2014/main" id="{C8240844-BDC5-4DFF-8E1C-031BCDED3616}"/>
              </a:ext>
            </a:extLst>
          </p:cNvPr>
          <p:cNvSpPr txBox="1"/>
          <p:nvPr/>
        </p:nvSpPr>
        <p:spPr>
          <a:xfrm>
            <a:off x="2925151" y="3629025"/>
            <a:ext cx="5739520" cy="1200329"/>
          </a:xfrm>
          <a:prstGeom prst="rect">
            <a:avLst/>
          </a:prstGeom>
          <a:solidFill>
            <a:schemeClr val="bg1">
              <a:lumMod val="85000"/>
            </a:schemeClr>
          </a:solidFill>
        </p:spPr>
        <p:txBody>
          <a:bodyPr wrap="none" rtlCol="0">
            <a:spAutoFit/>
          </a:bodyPr>
          <a:lstStyle/>
          <a:p>
            <a:r>
              <a:rPr lang="da-DK" sz="2400" dirty="0"/>
              <a:t>Den rigtige </a:t>
            </a:r>
            <a:r>
              <a:rPr lang="da-DK" sz="2400" dirty="0">
                <a:hlinkClick r:id="rId3"/>
              </a:rPr>
              <a:t>http://ecco.dk</a:t>
            </a:r>
            <a:r>
              <a:rPr lang="da-DK" sz="2400" dirty="0"/>
              <a:t> </a:t>
            </a:r>
          </a:p>
          <a:p>
            <a:r>
              <a:rPr lang="da-DK" sz="2400" dirty="0"/>
              <a:t>Fup butikken </a:t>
            </a:r>
            <a:r>
              <a:rPr lang="da-DK" sz="2400" dirty="0">
                <a:hlinkClick r:id="rId4"/>
              </a:rPr>
              <a:t>http://www.eccobutiker.se/</a:t>
            </a:r>
            <a:r>
              <a:rPr lang="da-DK" sz="2400" dirty="0"/>
              <a:t> </a:t>
            </a:r>
          </a:p>
          <a:p>
            <a:r>
              <a:rPr lang="da-DK" sz="2400" dirty="0"/>
              <a:t>Hvem er det </a:t>
            </a:r>
            <a:r>
              <a:rPr lang="da-DK" sz="2400" dirty="0">
                <a:hlinkClick r:id="rId5"/>
              </a:rPr>
              <a:t>http://whois.domaintools.com/</a:t>
            </a:r>
            <a:endParaRPr lang="da-DK" sz="2400" dirty="0"/>
          </a:p>
        </p:txBody>
      </p:sp>
    </p:spTree>
    <p:extLst>
      <p:ext uri="{BB962C8B-B14F-4D97-AF65-F5344CB8AC3E}">
        <p14:creationId xmlns:p14="http://schemas.microsoft.com/office/powerpoint/2010/main" val="123409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Sådan spotter du en fupbutik</a:t>
            </a:r>
            <a:br>
              <a:rPr lang="da-DK" dirty="0"/>
            </a:br>
            <a:endParaRPr lang="da-DK" dirty="0"/>
          </a:p>
        </p:txBody>
      </p:sp>
      <p:sp>
        <p:nvSpPr>
          <p:cNvPr id="3" name="Pladsholder til indhold 2"/>
          <p:cNvSpPr>
            <a:spLocks noGrp="1"/>
          </p:cNvSpPr>
          <p:nvPr>
            <p:ph idx="1"/>
          </p:nvPr>
        </p:nvSpPr>
        <p:spPr/>
        <p:txBody>
          <a:bodyPr>
            <a:normAutofit/>
          </a:bodyPr>
          <a:lstStyle/>
          <a:p>
            <a:r>
              <a:rPr lang="da-DK" dirty="0"/>
              <a:t>Sprogfejl og skæve priser</a:t>
            </a:r>
          </a:p>
          <a:p>
            <a:r>
              <a:rPr lang="da-DK" dirty="0"/>
              <a:t>Alt for billige mærkevarer</a:t>
            </a:r>
          </a:p>
          <a:p>
            <a:r>
              <a:rPr lang="da-DK" dirty="0"/>
              <a:t>Mangelfulde eller falske virksomhedsoplysninger</a:t>
            </a:r>
          </a:p>
          <a:p>
            <a:r>
              <a:rPr lang="da-DK" dirty="0"/>
              <a:t>Mistænkelige betalingsmuligheder</a:t>
            </a:r>
          </a:p>
          <a:p>
            <a:r>
              <a:rPr lang="da-DK" dirty="0"/>
              <a:t>Hold øje med </a:t>
            </a:r>
            <a:r>
              <a:rPr lang="da-DK" dirty="0" err="1"/>
              <a:t>webadressen</a:t>
            </a:r>
            <a:endParaRPr lang="da-DK" dirty="0"/>
          </a:p>
          <a:p>
            <a:r>
              <a:rPr lang="da-DK" dirty="0"/>
              <a:t>Tjek på Trustpilot – husk ikke alle anmeldelser er troværdige</a:t>
            </a:r>
          </a:p>
          <a:p>
            <a:r>
              <a:rPr lang="da-DK" dirty="0"/>
              <a:t>Tjek firmaet på Facebook og se bl.a. hvornår deres side er oprettet. FUP butikker eksisterer kun i kort tid.</a:t>
            </a:r>
          </a:p>
          <a:p>
            <a:endParaRPr lang="da-DK" dirty="0"/>
          </a:p>
          <a:p>
            <a:r>
              <a:rPr lang="da-DK" dirty="0"/>
              <a:t>Er det er et tilbud, der er for godt til at være sandt?</a:t>
            </a:r>
          </a:p>
          <a:p>
            <a:r>
              <a:rPr lang="da-DK" dirty="0"/>
              <a:t>Er tilbuddet kun gyldig i kort tid? – Skynd Dig!</a:t>
            </a:r>
          </a:p>
          <a:p>
            <a:endParaRPr lang="da-DK" dirty="0">
              <a:hlinkClick r:id="rId2"/>
            </a:endParaRPr>
          </a:p>
          <a:p>
            <a:endParaRPr lang="da-DK" dirty="0"/>
          </a:p>
        </p:txBody>
      </p:sp>
      <p:sp>
        <p:nvSpPr>
          <p:cNvPr id="4" name="Pladsholder til dato 3"/>
          <p:cNvSpPr>
            <a:spLocks noGrp="1"/>
          </p:cNvSpPr>
          <p:nvPr>
            <p:ph type="dt" sz="half" idx="10"/>
          </p:nvPr>
        </p:nvSpPr>
        <p:spPr/>
        <p:txBody>
          <a:bodyPr/>
          <a:lstStyle/>
          <a:p>
            <a:r>
              <a:rPr lang="da-DK"/>
              <a:t>September 2019</a:t>
            </a:r>
            <a:endParaRPr lang="da-DK" dirty="0"/>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26</a:t>
            </a:fld>
            <a:endParaRPr lang="da-DK"/>
          </a:p>
        </p:txBody>
      </p:sp>
    </p:spTree>
    <p:extLst>
      <p:ext uri="{BB962C8B-B14F-4D97-AF65-F5344CB8AC3E}">
        <p14:creationId xmlns:p14="http://schemas.microsoft.com/office/powerpoint/2010/main" val="3846722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628650" y="1131094"/>
            <a:ext cx="7886700" cy="994275"/>
          </a:xfrm>
          <a:prstGeom prst="rect">
            <a:avLst/>
          </a:prstGeom>
          <a:noFill/>
          <a:ln>
            <a:noFill/>
          </a:ln>
        </p:spPr>
        <p:txBody>
          <a:bodyPr spcFirstLastPara="1" vert="horz" wrap="square" lIns="68569" tIns="34275" rIns="68569" bIns="34275" rtlCol="0" anchor="ctr" anchorCtr="0">
            <a:noAutofit/>
          </a:bodyPr>
          <a:lstStyle/>
          <a:p>
            <a:pPr>
              <a:spcBef>
                <a:spcPts val="0"/>
              </a:spcBef>
              <a:buClr>
                <a:srgbClr val="415359"/>
              </a:buClr>
              <a:buSzPts val="4000"/>
            </a:pPr>
            <a:r>
              <a:rPr lang="da-DK" dirty="0"/>
              <a:t>Tjek “om </a:t>
            </a:r>
            <a:r>
              <a:rPr lang="da-DK" dirty="0" err="1"/>
              <a:t>os”-siden</a:t>
            </a:r>
            <a:endParaRPr dirty="0"/>
          </a:p>
        </p:txBody>
      </p:sp>
      <p:pic>
        <p:nvPicPr>
          <p:cNvPr id="160" name="Shape 160"/>
          <p:cNvPicPr preferRelativeResize="0"/>
          <p:nvPr/>
        </p:nvPicPr>
        <p:blipFill>
          <a:blip r:embed="rId3">
            <a:alphaModFix/>
          </a:blip>
          <a:stretch>
            <a:fillRect/>
          </a:stretch>
        </p:blipFill>
        <p:spPr>
          <a:xfrm>
            <a:off x="114301" y="2451056"/>
            <a:ext cx="8915399" cy="2901827"/>
          </a:xfrm>
          <a:prstGeom prst="rect">
            <a:avLst/>
          </a:prstGeom>
          <a:noFill/>
          <a:ln w="9525" cap="flat" cmpd="sng">
            <a:solidFill>
              <a:srgbClr val="000000"/>
            </a:solidFill>
            <a:prstDash val="solid"/>
            <a:round/>
            <a:headEnd type="none" w="med" len="med"/>
            <a:tailEnd type="none" w="med" len="med"/>
          </a:ln>
        </p:spPr>
      </p:pic>
      <p:sp>
        <p:nvSpPr>
          <p:cNvPr id="2" name="Pladsholder til dato 1">
            <a:extLst>
              <a:ext uri="{FF2B5EF4-FFF2-40B4-BE49-F238E27FC236}">
                <a16:creationId xmlns:a16="http://schemas.microsoft.com/office/drawing/2014/main" id="{B46D2136-7C2B-49F7-96BC-FA9A294B13DC}"/>
              </a:ext>
            </a:extLst>
          </p:cNvPr>
          <p:cNvSpPr>
            <a:spLocks noGrp="1"/>
          </p:cNvSpPr>
          <p:nvPr>
            <p:ph type="dt" sz="half" idx="10"/>
          </p:nvPr>
        </p:nvSpPr>
        <p:spPr/>
        <p:txBody>
          <a:bodyPr/>
          <a:lstStyle/>
          <a:p>
            <a:r>
              <a:rPr lang="da-DK"/>
              <a:t>September 2019</a:t>
            </a:r>
          </a:p>
        </p:txBody>
      </p:sp>
      <p:sp>
        <p:nvSpPr>
          <p:cNvPr id="3" name="Pladsholder til sidefod 2">
            <a:extLst>
              <a:ext uri="{FF2B5EF4-FFF2-40B4-BE49-F238E27FC236}">
                <a16:creationId xmlns:a16="http://schemas.microsoft.com/office/drawing/2014/main" id="{8C111802-F755-4736-B83D-1A301A76DE90}"/>
              </a:ext>
            </a:extLst>
          </p:cNvPr>
          <p:cNvSpPr>
            <a:spLocks noGrp="1"/>
          </p:cNvSpPr>
          <p:nvPr>
            <p:ph type="ftr" sz="quarter" idx="11"/>
          </p:nvPr>
        </p:nvSpPr>
        <p:spPr/>
        <p:txBody>
          <a:bodyPr/>
          <a:lstStyle/>
          <a:p>
            <a:r>
              <a:rPr lang="da-DK"/>
              <a:t>IT Sikkerhed</a:t>
            </a:r>
          </a:p>
        </p:txBody>
      </p:sp>
      <p:sp>
        <p:nvSpPr>
          <p:cNvPr id="4" name="Pladsholder til slidenummer 3">
            <a:extLst>
              <a:ext uri="{FF2B5EF4-FFF2-40B4-BE49-F238E27FC236}">
                <a16:creationId xmlns:a16="http://schemas.microsoft.com/office/drawing/2014/main" id="{A31EEB46-0C6D-4896-B1F3-60B829EACAD5}"/>
              </a:ext>
            </a:extLst>
          </p:cNvPr>
          <p:cNvSpPr>
            <a:spLocks noGrp="1"/>
          </p:cNvSpPr>
          <p:nvPr>
            <p:ph type="sldNum" sz="quarter" idx="12"/>
          </p:nvPr>
        </p:nvSpPr>
        <p:spPr/>
        <p:txBody>
          <a:bodyPr/>
          <a:lstStyle/>
          <a:p>
            <a:fld id="{2BEB4856-A6F4-4C28-B797-329B5BB5915D}" type="slidenum">
              <a:rPr lang="da-DK" smtClean="0"/>
              <a:t>27</a:t>
            </a:fld>
            <a:endParaRPr lang="da-DK"/>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628650" y="1131094"/>
            <a:ext cx="7886700" cy="994275"/>
          </a:xfrm>
          <a:prstGeom prst="rect">
            <a:avLst/>
          </a:prstGeom>
          <a:noFill/>
          <a:ln>
            <a:noFill/>
          </a:ln>
        </p:spPr>
        <p:txBody>
          <a:bodyPr spcFirstLastPara="1" vert="horz" wrap="square" lIns="68569" tIns="34275" rIns="68569" bIns="34275" rtlCol="0" anchor="ctr" anchorCtr="0">
            <a:noAutofit/>
          </a:bodyPr>
          <a:lstStyle/>
          <a:p>
            <a:pPr>
              <a:spcBef>
                <a:spcPts val="0"/>
              </a:spcBef>
              <a:buClr>
                <a:srgbClr val="415359"/>
              </a:buClr>
              <a:buSzPts val="4000"/>
            </a:pPr>
            <a:r>
              <a:rPr lang="da-DK" dirty="0"/>
              <a:t>Utroligt billige mærkevarer og skæve priser</a:t>
            </a:r>
            <a:endParaRPr dirty="0"/>
          </a:p>
        </p:txBody>
      </p:sp>
      <p:pic>
        <p:nvPicPr>
          <p:cNvPr id="176" name="Shape 176"/>
          <p:cNvPicPr preferRelativeResize="0"/>
          <p:nvPr/>
        </p:nvPicPr>
        <p:blipFill rotWithShape="1">
          <a:blip r:embed="rId3">
            <a:alphaModFix/>
          </a:blip>
          <a:srcRect b="47594"/>
          <a:stretch/>
        </p:blipFill>
        <p:spPr>
          <a:xfrm>
            <a:off x="804788" y="2353762"/>
            <a:ext cx="7534426" cy="3414056"/>
          </a:xfrm>
          <a:prstGeom prst="rect">
            <a:avLst/>
          </a:prstGeom>
          <a:noFill/>
          <a:ln>
            <a:noFill/>
          </a:ln>
        </p:spPr>
      </p:pic>
      <p:sp>
        <p:nvSpPr>
          <p:cNvPr id="2" name="Pladsholder til dato 1">
            <a:extLst>
              <a:ext uri="{FF2B5EF4-FFF2-40B4-BE49-F238E27FC236}">
                <a16:creationId xmlns:a16="http://schemas.microsoft.com/office/drawing/2014/main" id="{4161D4FB-489D-46E9-B1FC-9204FF50592D}"/>
              </a:ext>
            </a:extLst>
          </p:cNvPr>
          <p:cNvSpPr>
            <a:spLocks noGrp="1"/>
          </p:cNvSpPr>
          <p:nvPr>
            <p:ph type="dt" sz="half" idx="10"/>
          </p:nvPr>
        </p:nvSpPr>
        <p:spPr/>
        <p:txBody>
          <a:bodyPr/>
          <a:lstStyle/>
          <a:p>
            <a:r>
              <a:rPr lang="da-DK"/>
              <a:t>September 2019</a:t>
            </a:r>
          </a:p>
        </p:txBody>
      </p:sp>
      <p:sp>
        <p:nvSpPr>
          <p:cNvPr id="3" name="Pladsholder til sidefod 2">
            <a:extLst>
              <a:ext uri="{FF2B5EF4-FFF2-40B4-BE49-F238E27FC236}">
                <a16:creationId xmlns:a16="http://schemas.microsoft.com/office/drawing/2014/main" id="{7C2FF8BD-DA2A-4A38-913F-761DE72E41A8}"/>
              </a:ext>
            </a:extLst>
          </p:cNvPr>
          <p:cNvSpPr>
            <a:spLocks noGrp="1"/>
          </p:cNvSpPr>
          <p:nvPr>
            <p:ph type="ftr" sz="quarter" idx="11"/>
          </p:nvPr>
        </p:nvSpPr>
        <p:spPr/>
        <p:txBody>
          <a:bodyPr/>
          <a:lstStyle/>
          <a:p>
            <a:r>
              <a:rPr lang="da-DK"/>
              <a:t>IT Sikkerhed</a:t>
            </a:r>
          </a:p>
        </p:txBody>
      </p:sp>
      <p:sp>
        <p:nvSpPr>
          <p:cNvPr id="4" name="Pladsholder til slidenummer 3">
            <a:extLst>
              <a:ext uri="{FF2B5EF4-FFF2-40B4-BE49-F238E27FC236}">
                <a16:creationId xmlns:a16="http://schemas.microsoft.com/office/drawing/2014/main" id="{742C28A3-1E3E-4AD9-A8F1-12721DCF2855}"/>
              </a:ext>
            </a:extLst>
          </p:cNvPr>
          <p:cNvSpPr>
            <a:spLocks noGrp="1"/>
          </p:cNvSpPr>
          <p:nvPr>
            <p:ph type="sldNum" sz="quarter" idx="12"/>
          </p:nvPr>
        </p:nvSpPr>
        <p:spPr/>
        <p:txBody>
          <a:bodyPr/>
          <a:lstStyle/>
          <a:p>
            <a:fld id="{2BEB4856-A6F4-4C28-B797-329B5BB5915D}" type="slidenum">
              <a:rPr lang="da-DK" smtClean="0"/>
              <a:t>28</a:t>
            </a:fld>
            <a:endParaRPr lang="da-DK"/>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a:t>Abonnementsfælden</a:t>
            </a:r>
          </a:p>
        </p:txBody>
      </p:sp>
      <p:pic>
        <p:nvPicPr>
          <p:cNvPr id="10" name="Pladsholder til indhold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191" y="1108008"/>
            <a:ext cx="3315618" cy="3182994"/>
          </a:xfrm>
        </p:spPr>
      </p:pic>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Billede 2">
            <a:extLst>
              <a:ext uri="{FF2B5EF4-FFF2-40B4-BE49-F238E27FC236}">
                <a16:creationId xmlns:a16="http://schemas.microsoft.com/office/drawing/2014/main" id="{094BD339-E2EE-4C27-B6B1-31B35A3E124A}"/>
              </a:ext>
            </a:extLst>
          </p:cNvPr>
          <p:cNvPicPr>
            <a:picLocks noChangeAspect="1"/>
          </p:cNvPicPr>
          <p:nvPr/>
        </p:nvPicPr>
        <p:blipFill>
          <a:blip r:embed="rId3"/>
          <a:stretch>
            <a:fillRect/>
          </a:stretch>
        </p:blipFill>
        <p:spPr>
          <a:xfrm>
            <a:off x="4415987" y="1119499"/>
            <a:ext cx="4285714" cy="2638095"/>
          </a:xfrm>
          <a:prstGeom prst="rect">
            <a:avLst/>
          </a:prstGeom>
        </p:spPr>
      </p:pic>
      <p:sp>
        <p:nvSpPr>
          <p:cNvPr id="8" name="Tekstfelt 7">
            <a:extLst>
              <a:ext uri="{FF2B5EF4-FFF2-40B4-BE49-F238E27FC236}">
                <a16:creationId xmlns:a16="http://schemas.microsoft.com/office/drawing/2014/main" id="{332381AD-FA86-489D-A854-9F9CD1AEEB28}"/>
              </a:ext>
            </a:extLst>
          </p:cNvPr>
          <p:cNvSpPr txBox="1"/>
          <p:nvPr/>
        </p:nvSpPr>
        <p:spPr>
          <a:xfrm>
            <a:off x="4572000" y="4075289"/>
            <a:ext cx="38663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err="1">
                <a:ln>
                  <a:noFill/>
                </a:ln>
                <a:solidFill>
                  <a:prstClr val="black"/>
                </a:solidFill>
                <a:effectLst/>
                <a:uLnTx/>
                <a:uFillTx/>
                <a:latin typeface="Calibri" panose="020F0502020204030204"/>
                <a:ea typeface="+mn-ea"/>
                <a:cs typeface="+mn-cs"/>
              </a:rPr>
              <a:t>Reducil</a:t>
            </a:r>
            <a:r>
              <a:rPr kumimoji="0" lang="da-DK" sz="2400" b="0" i="0" u="none" strike="noStrike" kern="1200" cap="none" spc="0" normalizeH="0" baseline="0" noProof="0" dirty="0">
                <a:ln>
                  <a:noFill/>
                </a:ln>
                <a:solidFill>
                  <a:prstClr val="black"/>
                </a:solidFill>
                <a:effectLst/>
                <a:uLnTx/>
                <a:uFillTx/>
                <a:latin typeface="Calibri" panose="020F0502020204030204"/>
                <a:ea typeface="+mn-ea"/>
                <a:cs typeface="+mn-cs"/>
              </a:rPr>
              <a:t> har været forbudt i Danmark siden 2011</a:t>
            </a:r>
          </a:p>
        </p:txBody>
      </p:sp>
      <p:sp>
        <p:nvSpPr>
          <p:cNvPr id="9" name="Rektangel 8">
            <a:extLst>
              <a:ext uri="{FF2B5EF4-FFF2-40B4-BE49-F238E27FC236}">
                <a16:creationId xmlns:a16="http://schemas.microsoft.com/office/drawing/2014/main" id="{4DBDA749-D36A-44A8-A69E-81C67A96ACBF}"/>
              </a:ext>
            </a:extLst>
          </p:cNvPr>
          <p:cNvSpPr/>
          <p:nvPr/>
        </p:nvSpPr>
        <p:spPr>
          <a:xfrm>
            <a:off x="628191" y="5113867"/>
            <a:ext cx="7601410" cy="923330"/>
          </a:xfrm>
          <a:prstGeom prst="rect">
            <a:avLst/>
          </a:prstGeom>
        </p:spPr>
        <p:txBody>
          <a:bodyPr wrap="square">
            <a:spAutoFit/>
          </a:bodyPr>
          <a:lstStyle/>
          <a:p>
            <a:pPr>
              <a:defRPr/>
            </a:pPr>
            <a:r>
              <a:rPr lang="da-DK" dirty="0">
                <a:hlinkClick r:id="rId4"/>
              </a:rPr>
              <a:t>forbrugerombudsmanden advarer mod </a:t>
            </a:r>
            <a:r>
              <a:rPr lang="da-DK" dirty="0" err="1">
                <a:hlinkClick r:id="rId4"/>
              </a:rPr>
              <a:t>prisamoknu</a:t>
            </a:r>
            <a:r>
              <a:rPr lang="da-DK" dirty="0"/>
              <a:t> </a:t>
            </a:r>
          </a:p>
          <a:p>
            <a:pPr>
              <a:defRPr/>
            </a:pPr>
            <a:r>
              <a:rPr lang="da-DK" dirty="0">
                <a:solidFill>
                  <a:prstClr val="black"/>
                </a:solidFill>
                <a:hlinkClick r:id="rId5"/>
              </a:rPr>
              <a:t>forbrugerombudsmanden-advarer-mod-aktuelle-</a:t>
            </a:r>
            <a:r>
              <a:rPr lang="da-DK" dirty="0" err="1">
                <a:solidFill>
                  <a:prstClr val="black"/>
                </a:solidFill>
                <a:hlinkClick r:id="rId5"/>
              </a:rPr>
              <a:t>abonnementsfaelder</a:t>
            </a:r>
            <a:r>
              <a:rPr lang="da-DK" dirty="0">
                <a:solidFill>
                  <a:prstClr val="black"/>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bilvurdering-</a:t>
            </a:r>
            <a:r>
              <a:rPr kumimoji="0" lang="da-DK"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6"/>
              </a:rPr>
              <a:t>undga</a:t>
            </a: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-blive-snydt-pa-nettet</a:t>
            </a: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37251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a:t>Overblik - 2</a:t>
            </a:r>
          </a:p>
        </p:txBody>
      </p:sp>
      <p:sp>
        <p:nvSpPr>
          <p:cNvPr id="3" name="Pladsholder til indhold 2"/>
          <p:cNvSpPr>
            <a:spLocks noGrp="1"/>
          </p:cNvSpPr>
          <p:nvPr>
            <p:ph idx="1"/>
          </p:nvPr>
        </p:nvSpPr>
        <p:spPr/>
        <p:txBody>
          <a:bodyPr>
            <a:normAutofit/>
          </a:bodyPr>
          <a:lstStyle/>
          <a:p>
            <a:pPr marL="0" indent="0">
              <a:buNone/>
            </a:pPr>
            <a:r>
              <a:rPr lang="da-DK" dirty="0"/>
              <a:t>Målgruppe: IT hjælpere i Ældresagen og Senior IT</a:t>
            </a:r>
          </a:p>
          <a:p>
            <a:pPr marL="0" indent="0">
              <a:buNone/>
            </a:pPr>
            <a:endParaRPr lang="da-DK" dirty="0"/>
          </a:p>
          <a:p>
            <a:pPr marL="0" indent="0">
              <a:buNone/>
            </a:pPr>
            <a:r>
              <a:rPr lang="da-DK" dirty="0"/>
              <a:t>Supplerende materiale</a:t>
            </a:r>
          </a:p>
          <a:p>
            <a:r>
              <a:rPr lang="da-DK" sz="2000" dirty="0"/>
              <a:t>Skjulte slides med yderligere information</a:t>
            </a:r>
          </a:p>
          <a:p>
            <a:r>
              <a:rPr lang="da-DK" sz="2000" dirty="0"/>
              <a:t>Der er links til yderligere information</a:t>
            </a:r>
          </a:p>
          <a:p>
            <a:pPr marL="0" indent="0" algn="ctr">
              <a:buNone/>
            </a:pPr>
            <a:endParaRPr lang="da-DK" sz="2000" dirty="0">
              <a:hlinkClick r:id="rId2"/>
            </a:endParaRPr>
          </a:p>
          <a:p>
            <a:pPr marL="0" indent="0" algn="ctr">
              <a:buNone/>
            </a:pPr>
            <a:endParaRPr lang="da-DK" sz="2000" dirty="0">
              <a:hlinkClick r:id="rId2"/>
            </a:endParaRPr>
          </a:p>
          <a:p>
            <a:pPr marL="0" indent="0" algn="ctr">
              <a:buNone/>
            </a:pPr>
            <a:endParaRPr lang="da-DK" sz="2000" dirty="0">
              <a:hlinkClick r:id="rId2"/>
            </a:endParaRPr>
          </a:p>
          <a:p>
            <a:pPr marL="0" indent="0" algn="ctr">
              <a:buNone/>
            </a:pPr>
            <a:endParaRPr lang="da-DK" sz="2000" dirty="0">
              <a:hlinkClick r:id="rId2"/>
            </a:endParaRPr>
          </a:p>
          <a:p>
            <a:pPr marL="0" indent="0" algn="ctr">
              <a:buNone/>
            </a:pPr>
            <a:endParaRPr lang="da-DK" sz="2000" dirty="0">
              <a:hlinkClick r:id="rId2"/>
            </a:endParaRPr>
          </a:p>
          <a:p>
            <a:pPr marL="0" indent="0" algn="ctr">
              <a:buNone/>
            </a:pPr>
            <a:endParaRPr lang="da-DK" sz="2000" dirty="0">
              <a:hlinkClick r:id="rId2"/>
            </a:endParaRPr>
          </a:p>
          <a:p>
            <a:pPr marL="0" indent="0" algn="ctr">
              <a:buNone/>
            </a:pPr>
            <a:r>
              <a:rPr lang="da-DK" sz="2000" dirty="0">
                <a:hlinkClick r:id="rId2"/>
              </a:rPr>
              <a:t>https://itsupport.brundtoe.dk/</a:t>
            </a:r>
            <a:r>
              <a:rPr lang="da-DK" sz="2000" dirty="0"/>
              <a:t> </a:t>
            </a: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pPr/>
              <a:t>3</a:t>
            </a:fld>
            <a:endParaRPr lang="da-DK"/>
          </a:p>
        </p:txBody>
      </p:sp>
    </p:spTree>
    <p:extLst>
      <p:ext uri="{BB962C8B-B14F-4D97-AF65-F5344CB8AC3E}">
        <p14:creationId xmlns:p14="http://schemas.microsoft.com/office/powerpoint/2010/main" val="3342466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F3E4A1B-02E5-4459-A643-8CC738DBDA39}"/>
              </a:ext>
            </a:extLst>
          </p:cNvPr>
          <p:cNvSpPr>
            <a:spLocks noGrp="1"/>
          </p:cNvSpPr>
          <p:nvPr>
            <p:ph type="title"/>
          </p:nvPr>
        </p:nvSpPr>
        <p:spPr/>
        <p:txBody>
          <a:bodyPr/>
          <a:lstStyle/>
          <a:p>
            <a:r>
              <a:rPr lang="da-DK" dirty="0" err="1"/>
              <a:t>Netsvindel</a:t>
            </a:r>
            <a:r>
              <a:rPr lang="da-DK" dirty="0"/>
              <a:t> - Identitetstyveri</a:t>
            </a:r>
          </a:p>
        </p:txBody>
      </p:sp>
      <p:sp>
        <p:nvSpPr>
          <p:cNvPr id="7" name="Pladsholder til tekst 6">
            <a:extLst>
              <a:ext uri="{FF2B5EF4-FFF2-40B4-BE49-F238E27FC236}">
                <a16:creationId xmlns:a16="http://schemas.microsoft.com/office/drawing/2014/main" id="{63B8FBA5-1388-4023-BFD6-B138DD286A5D}"/>
              </a:ext>
            </a:extLst>
          </p:cNvPr>
          <p:cNvSpPr>
            <a:spLocks noGrp="1"/>
          </p:cNvSpPr>
          <p:nvPr>
            <p:ph type="body" idx="1"/>
          </p:nvPr>
        </p:nvSpPr>
        <p:spPr/>
        <p:txBody>
          <a:bodyPr/>
          <a:lstStyle/>
          <a:p>
            <a:r>
              <a:rPr lang="da-DK" dirty="0"/>
              <a:t>Det er identitetstyveri, når personlige oplysninger bliver stjålet og/eller misbrugt.</a:t>
            </a:r>
          </a:p>
          <a:p>
            <a:endParaRPr lang="da-DK" dirty="0"/>
          </a:p>
          <a:p>
            <a:r>
              <a:rPr lang="da-DK" dirty="0"/>
              <a:t>Personlige oplysninger kan fx være CPR-nummer, adgangskoder, sundhedsoplysninger eller andre følsomme persondata.</a:t>
            </a:r>
          </a:p>
        </p:txBody>
      </p:sp>
      <p:sp>
        <p:nvSpPr>
          <p:cNvPr id="3" name="Pladsholder til dato 2">
            <a:extLst>
              <a:ext uri="{FF2B5EF4-FFF2-40B4-BE49-F238E27FC236}">
                <a16:creationId xmlns:a16="http://schemas.microsoft.com/office/drawing/2014/main" id="{BA4AD66C-37BB-47E2-A377-76EC6683DC34}"/>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A0017307-94A9-44FB-8F62-3A1FA22BA56D}"/>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ECA44FD8-BC8F-425A-B99D-D7E89C125397}"/>
              </a:ext>
            </a:extLst>
          </p:cNvPr>
          <p:cNvSpPr>
            <a:spLocks noGrp="1"/>
          </p:cNvSpPr>
          <p:nvPr>
            <p:ph type="sldNum" sz="quarter" idx="12"/>
          </p:nvPr>
        </p:nvSpPr>
        <p:spPr/>
        <p:txBody>
          <a:bodyPr/>
          <a:lstStyle/>
          <a:p>
            <a:fld id="{2BEB4856-A6F4-4C28-B797-329B5BB5915D}" type="slidenum">
              <a:rPr lang="da-DK" smtClean="0"/>
              <a:t>30</a:t>
            </a:fld>
            <a:endParaRPr lang="da-DK"/>
          </a:p>
        </p:txBody>
      </p:sp>
      <p:pic>
        <p:nvPicPr>
          <p:cNvPr id="8" name="Billede 7">
            <a:extLst>
              <a:ext uri="{FF2B5EF4-FFF2-40B4-BE49-F238E27FC236}">
                <a16:creationId xmlns:a16="http://schemas.microsoft.com/office/drawing/2014/main" id="{D215DA91-60B4-409D-BF89-1D165BC95793}"/>
              </a:ext>
            </a:extLst>
          </p:cNvPr>
          <p:cNvPicPr>
            <a:picLocks noChangeAspect="1"/>
          </p:cNvPicPr>
          <p:nvPr/>
        </p:nvPicPr>
        <p:blipFill>
          <a:blip r:embed="rId2"/>
          <a:stretch>
            <a:fillRect/>
          </a:stretch>
        </p:blipFill>
        <p:spPr>
          <a:xfrm>
            <a:off x="5515570" y="608526"/>
            <a:ext cx="2995018" cy="2101655"/>
          </a:xfrm>
          <a:prstGeom prst="rect">
            <a:avLst/>
          </a:prstGeom>
        </p:spPr>
      </p:pic>
    </p:spTree>
    <p:extLst>
      <p:ext uri="{BB962C8B-B14F-4D97-AF65-F5344CB8AC3E}">
        <p14:creationId xmlns:p14="http://schemas.microsoft.com/office/powerpoint/2010/main" val="2253350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E75BD5C-23C3-448D-BC6F-8B8C9C6BFCC2}"/>
              </a:ext>
            </a:extLst>
          </p:cNvPr>
          <p:cNvSpPr>
            <a:spLocks noGrp="1"/>
          </p:cNvSpPr>
          <p:nvPr>
            <p:ph type="title"/>
          </p:nvPr>
        </p:nvSpPr>
        <p:spPr/>
        <p:txBody>
          <a:bodyPr>
            <a:noAutofit/>
          </a:bodyPr>
          <a:lstStyle/>
          <a:p>
            <a:r>
              <a:rPr lang="da-DK" sz="2400" dirty="0"/>
              <a:t>Hackede sig til otte millioner kroner på bibliotekscomputere</a:t>
            </a:r>
          </a:p>
        </p:txBody>
      </p:sp>
      <p:sp>
        <p:nvSpPr>
          <p:cNvPr id="9" name="Pladsholder til indhold 8">
            <a:extLst>
              <a:ext uri="{FF2B5EF4-FFF2-40B4-BE49-F238E27FC236}">
                <a16:creationId xmlns:a16="http://schemas.microsoft.com/office/drawing/2014/main" id="{C4A67FC2-D61E-46C0-8CE9-46637EFC14B9}"/>
              </a:ext>
            </a:extLst>
          </p:cNvPr>
          <p:cNvSpPr>
            <a:spLocks noGrp="1"/>
          </p:cNvSpPr>
          <p:nvPr>
            <p:ph idx="1"/>
          </p:nvPr>
        </p:nvSpPr>
        <p:spPr/>
        <p:txBody>
          <a:bodyPr/>
          <a:lstStyle/>
          <a:p>
            <a:r>
              <a:rPr lang="da-DK" dirty="0"/>
              <a:t>To mænd er blevet idømt tre og fem års fængsel for at have installeret Spyware på 15 biblioteker.</a:t>
            </a:r>
          </a:p>
          <a:p>
            <a:r>
              <a:rPr lang="da-DK" dirty="0"/>
              <a:t>De to mænd på 25 og 30 år havde installeret keyloggere på bibliotekernes computere fra sidst i 2016 indtil den 30. maj 2017, hvor de blev anholdt. Den ældste bror fik fem år, og den yngste fik tre år.</a:t>
            </a:r>
          </a:p>
          <a:p>
            <a:r>
              <a:rPr lang="da-DK" dirty="0"/>
              <a:t>Keylogger er et stykke software, der gemmer alle indtastninger på tastaturet. På den måde kunne de aflure personlige oplysninger og blandt andet få adgang til biblioteksbrugernes bankkonti og oprette lån og bestille kreditkort og NemID-nøglekort.</a:t>
            </a:r>
          </a:p>
          <a:p>
            <a:pPr marL="0" indent="0">
              <a:buNone/>
            </a:pPr>
            <a:endParaRPr lang="da-DK" dirty="0"/>
          </a:p>
          <a:p>
            <a:endParaRPr lang="da-DK" dirty="0"/>
          </a:p>
        </p:txBody>
      </p:sp>
      <p:sp>
        <p:nvSpPr>
          <p:cNvPr id="4" name="Pladsholder til dato 3">
            <a:extLst>
              <a:ext uri="{FF2B5EF4-FFF2-40B4-BE49-F238E27FC236}">
                <a16:creationId xmlns:a16="http://schemas.microsoft.com/office/drawing/2014/main" id="{FCA621F1-5936-4F48-B111-81E01254A5E0}"/>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CCBBFF9A-6988-4E46-91D3-CBFC177C15DA}"/>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263809DA-4BBA-4FF9-9E57-5AFC5005569E}"/>
              </a:ext>
            </a:extLst>
          </p:cNvPr>
          <p:cNvSpPr>
            <a:spLocks noGrp="1"/>
          </p:cNvSpPr>
          <p:nvPr>
            <p:ph type="sldNum" sz="quarter" idx="12"/>
          </p:nvPr>
        </p:nvSpPr>
        <p:spPr/>
        <p:txBody>
          <a:bodyPr/>
          <a:lstStyle/>
          <a:p>
            <a:fld id="{2BEB4856-A6F4-4C28-B797-329B5BB5915D}" type="slidenum">
              <a:rPr lang="da-DK" smtClean="0"/>
              <a:t>31</a:t>
            </a:fld>
            <a:endParaRPr lang="da-DK"/>
          </a:p>
        </p:txBody>
      </p:sp>
    </p:spTree>
    <p:extLst>
      <p:ext uri="{BB962C8B-B14F-4D97-AF65-F5344CB8AC3E}">
        <p14:creationId xmlns:p14="http://schemas.microsoft.com/office/powerpoint/2010/main" val="662168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07B46-8979-4498-9E63-BA94A090A2B1}"/>
              </a:ext>
            </a:extLst>
          </p:cNvPr>
          <p:cNvSpPr>
            <a:spLocks noGrp="1"/>
          </p:cNvSpPr>
          <p:nvPr>
            <p:ph type="title"/>
          </p:nvPr>
        </p:nvSpPr>
        <p:spPr/>
        <p:txBody>
          <a:bodyPr/>
          <a:lstStyle/>
          <a:p>
            <a:r>
              <a:rPr lang="da-DK" dirty="0"/>
              <a:t>Hvis skaden er sket</a:t>
            </a:r>
          </a:p>
        </p:txBody>
      </p:sp>
      <p:sp>
        <p:nvSpPr>
          <p:cNvPr id="3" name="Pladsholder til indhold 2">
            <a:extLst>
              <a:ext uri="{FF2B5EF4-FFF2-40B4-BE49-F238E27FC236}">
                <a16:creationId xmlns:a16="http://schemas.microsoft.com/office/drawing/2014/main" id="{27ED84BA-1134-4B67-BAEA-2E589BE5F480}"/>
              </a:ext>
            </a:extLst>
          </p:cNvPr>
          <p:cNvSpPr>
            <a:spLocks noGrp="1"/>
          </p:cNvSpPr>
          <p:nvPr>
            <p:ph idx="1"/>
          </p:nvPr>
        </p:nvSpPr>
        <p:spPr/>
        <p:txBody>
          <a:bodyPr>
            <a:normAutofit/>
          </a:bodyPr>
          <a:lstStyle/>
          <a:p>
            <a:r>
              <a:rPr lang="da-DK" dirty="0"/>
              <a:t>Spærring af NemID og rettelse af adgangskoden</a:t>
            </a:r>
          </a:p>
          <a:p>
            <a:pPr lvl="1"/>
            <a:r>
              <a:rPr lang="da-DK" sz="1600" dirty="0">
                <a:hlinkClick r:id="rId2"/>
              </a:rPr>
              <a:t>https://www.nemid.nu/dk-da/faa_hjaelp_til_dit_nemid</a:t>
            </a:r>
            <a:r>
              <a:rPr lang="da-DK" sz="1600" dirty="0"/>
              <a:t> </a:t>
            </a:r>
          </a:p>
          <a:p>
            <a:r>
              <a:rPr lang="da-DK" dirty="0"/>
              <a:t>Få spærret betalingskort</a:t>
            </a:r>
          </a:p>
          <a:p>
            <a:pPr lvl="1"/>
            <a:r>
              <a:rPr lang="da-DK" dirty="0"/>
              <a:t>Kontakt din bank</a:t>
            </a:r>
          </a:p>
          <a:p>
            <a:r>
              <a:rPr lang="da-DK" dirty="0"/>
              <a:t>Meld tyveriet til politiet</a:t>
            </a:r>
          </a:p>
          <a:p>
            <a:pPr lvl="1"/>
            <a:r>
              <a:rPr lang="da-DK" sz="1600" dirty="0">
                <a:hlinkClick r:id="rId3"/>
              </a:rPr>
              <a:t>https://politi.dk/anmeld</a:t>
            </a:r>
            <a:r>
              <a:rPr lang="da-DK" sz="1600" dirty="0"/>
              <a:t>  </a:t>
            </a:r>
          </a:p>
          <a:p>
            <a:r>
              <a:rPr lang="da-DK" dirty="0"/>
              <a:t>Opret en kreditadvarsel</a:t>
            </a:r>
          </a:p>
          <a:p>
            <a:pPr lvl="1"/>
            <a:r>
              <a:rPr lang="da-DK" sz="1600" dirty="0">
                <a:hlinkClick r:id="rId4"/>
              </a:rPr>
              <a:t>https://www.borger.dk/internet-og-sikkerhed/Identitetstyveri/Kreditadvarsel</a:t>
            </a:r>
            <a:r>
              <a:rPr lang="da-DK" sz="1600" dirty="0"/>
              <a:t> </a:t>
            </a:r>
          </a:p>
          <a:p>
            <a:r>
              <a:rPr lang="da-DK" dirty="0"/>
              <a:t>Kontakt kreditorer og  aftaleparter, hvor tyven har brugt dine oplysninger</a:t>
            </a:r>
          </a:p>
          <a:p>
            <a:endParaRPr lang="da-DK" dirty="0"/>
          </a:p>
        </p:txBody>
      </p:sp>
      <p:sp>
        <p:nvSpPr>
          <p:cNvPr id="4" name="Pladsholder til dato 3">
            <a:extLst>
              <a:ext uri="{FF2B5EF4-FFF2-40B4-BE49-F238E27FC236}">
                <a16:creationId xmlns:a16="http://schemas.microsoft.com/office/drawing/2014/main" id="{D2ECC655-5AB6-41A2-A315-6605325A2B4A}"/>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5407BADB-B88B-4BD6-8BDE-DBB4B7CED4EC}"/>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FA1D6821-4E18-427D-B685-F78C806E95F3}"/>
              </a:ext>
            </a:extLst>
          </p:cNvPr>
          <p:cNvSpPr>
            <a:spLocks noGrp="1"/>
          </p:cNvSpPr>
          <p:nvPr>
            <p:ph type="sldNum" sz="quarter" idx="12"/>
          </p:nvPr>
        </p:nvSpPr>
        <p:spPr/>
        <p:txBody>
          <a:bodyPr/>
          <a:lstStyle/>
          <a:p>
            <a:fld id="{2BEB4856-A6F4-4C28-B797-329B5BB5915D}" type="slidenum">
              <a:rPr lang="da-DK" smtClean="0"/>
              <a:t>32</a:t>
            </a:fld>
            <a:endParaRPr lang="da-DK"/>
          </a:p>
        </p:txBody>
      </p:sp>
    </p:spTree>
    <p:extLst>
      <p:ext uri="{BB962C8B-B14F-4D97-AF65-F5344CB8AC3E}">
        <p14:creationId xmlns:p14="http://schemas.microsoft.com/office/powerpoint/2010/main" val="510515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48F8E90-A934-42D4-A9EF-197F4EA65CED}"/>
              </a:ext>
            </a:extLst>
          </p:cNvPr>
          <p:cNvSpPr>
            <a:spLocks noGrp="1"/>
          </p:cNvSpPr>
          <p:nvPr>
            <p:ph type="title"/>
          </p:nvPr>
        </p:nvSpPr>
        <p:spPr/>
        <p:txBody>
          <a:bodyPr/>
          <a:lstStyle/>
          <a:p>
            <a:r>
              <a:rPr lang="da-DK" dirty="0"/>
              <a:t>Kreditadvarsel</a:t>
            </a:r>
          </a:p>
        </p:txBody>
      </p:sp>
      <p:sp>
        <p:nvSpPr>
          <p:cNvPr id="4" name="Pladsholder til dato 3">
            <a:extLst>
              <a:ext uri="{FF2B5EF4-FFF2-40B4-BE49-F238E27FC236}">
                <a16:creationId xmlns:a16="http://schemas.microsoft.com/office/drawing/2014/main" id="{A051CDA2-5E9A-43AE-AC3E-700C4A1091D3}"/>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ADB47043-6894-4978-B4B8-8288E62E2B68}"/>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FF5ED210-88B6-4A86-B4D6-BE059DE9B7A3}"/>
              </a:ext>
            </a:extLst>
          </p:cNvPr>
          <p:cNvSpPr>
            <a:spLocks noGrp="1"/>
          </p:cNvSpPr>
          <p:nvPr>
            <p:ph type="sldNum" sz="quarter" idx="12"/>
          </p:nvPr>
        </p:nvSpPr>
        <p:spPr/>
        <p:txBody>
          <a:bodyPr/>
          <a:lstStyle/>
          <a:p>
            <a:fld id="{2BEB4856-A6F4-4C28-B797-329B5BB5915D}" type="slidenum">
              <a:rPr lang="da-DK" smtClean="0"/>
              <a:t>33</a:t>
            </a:fld>
            <a:endParaRPr lang="da-DK"/>
          </a:p>
        </p:txBody>
      </p:sp>
      <p:pic>
        <p:nvPicPr>
          <p:cNvPr id="3" name="Billede 2">
            <a:extLst>
              <a:ext uri="{FF2B5EF4-FFF2-40B4-BE49-F238E27FC236}">
                <a16:creationId xmlns:a16="http://schemas.microsoft.com/office/drawing/2014/main" id="{BF5C192A-4132-4171-91C0-67FA1BD04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1503"/>
            <a:ext cx="9144000" cy="6274993"/>
          </a:xfrm>
          <a:prstGeom prst="rect">
            <a:avLst/>
          </a:prstGeom>
        </p:spPr>
      </p:pic>
    </p:spTree>
    <p:extLst>
      <p:ext uri="{BB962C8B-B14F-4D97-AF65-F5344CB8AC3E}">
        <p14:creationId xmlns:p14="http://schemas.microsoft.com/office/powerpoint/2010/main" val="2920966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30A983-D69D-4306-9F8D-9276346FB441}"/>
              </a:ext>
            </a:extLst>
          </p:cNvPr>
          <p:cNvSpPr>
            <a:spLocks noGrp="1"/>
          </p:cNvSpPr>
          <p:nvPr>
            <p:ph type="title"/>
          </p:nvPr>
        </p:nvSpPr>
        <p:spPr/>
        <p:txBody>
          <a:bodyPr/>
          <a:lstStyle/>
          <a:p>
            <a:pPr algn="ctr"/>
            <a:r>
              <a:rPr lang="da-DK" dirty="0"/>
              <a:t>Hvor fører linket hen </a:t>
            </a:r>
            <a:br>
              <a:rPr lang="da-DK" dirty="0"/>
            </a:br>
            <a:r>
              <a:rPr lang="da-DK" dirty="0"/>
              <a:t>– </a:t>
            </a:r>
            <a:br>
              <a:rPr lang="da-DK" dirty="0"/>
            </a:br>
            <a:r>
              <a:rPr lang="da-DK" dirty="0"/>
              <a:t>er det FUP eller FAKTA</a:t>
            </a:r>
          </a:p>
        </p:txBody>
      </p:sp>
      <p:sp>
        <p:nvSpPr>
          <p:cNvPr id="8" name="Pladsholder til tekst 7">
            <a:extLst>
              <a:ext uri="{FF2B5EF4-FFF2-40B4-BE49-F238E27FC236}">
                <a16:creationId xmlns:a16="http://schemas.microsoft.com/office/drawing/2014/main" id="{9062350F-B586-4D97-8DEE-2306013F8EF2}"/>
              </a:ext>
            </a:extLst>
          </p:cNvPr>
          <p:cNvSpPr>
            <a:spLocks noGrp="1"/>
          </p:cNvSpPr>
          <p:nvPr>
            <p:ph type="body" idx="1"/>
          </p:nvPr>
        </p:nvSpPr>
        <p:spPr/>
        <p:txBody>
          <a:bodyPr/>
          <a:lstStyle/>
          <a:p>
            <a:endParaRPr lang="da-DK" dirty="0"/>
          </a:p>
        </p:txBody>
      </p:sp>
      <p:sp>
        <p:nvSpPr>
          <p:cNvPr id="4" name="Pladsholder til dato 3">
            <a:extLst>
              <a:ext uri="{FF2B5EF4-FFF2-40B4-BE49-F238E27FC236}">
                <a16:creationId xmlns:a16="http://schemas.microsoft.com/office/drawing/2014/main" id="{002CC67D-D1D0-41A5-ABED-644F3F6BB248}"/>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27359375-B177-44E2-84B9-D0B5B8918C5F}"/>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7FDB2182-EC69-4BD4-A6BE-3B016C517FE2}"/>
              </a:ext>
            </a:extLst>
          </p:cNvPr>
          <p:cNvSpPr>
            <a:spLocks noGrp="1"/>
          </p:cNvSpPr>
          <p:nvPr>
            <p:ph type="sldNum" sz="quarter" idx="12"/>
          </p:nvPr>
        </p:nvSpPr>
        <p:spPr/>
        <p:txBody>
          <a:bodyPr/>
          <a:lstStyle/>
          <a:p>
            <a:fld id="{2BEB4856-A6F4-4C28-B797-329B5BB5915D}" type="slidenum">
              <a:rPr lang="da-DK" smtClean="0"/>
              <a:t>34</a:t>
            </a:fld>
            <a:endParaRPr lang="da-DK"/>
          </a:p>
        </p:txBody>
      </p:sp>
      <p:sp>
        <p:nvSpPr>
          <p:cNvPr id="2" name="Rektangel 1">
            <a:extLst>
              <a:ext uri="{FF2B5EF4-FFF2-40B4-BE49-F238E27FC236}">
                <a16:creationId xmlns:a16="http://schemas.microsoft.com/office/drawing/2014/main" id="{8AFD76E9-CE65-4D63-8C0C-4C103237E7D0}"/>
              </a:ext>
            </a:extLst>
          </p:cNvPr>
          <p:cNvSpPr/>
          <p:nvPr/>
        </p:nvSpPr>
        <p:spPr>
          <a:xfrm>
            <a:off x="571499" y="5710020"/>
            <a:ext cx="7939089" cy="338554"/>
          </a:xfrm>
          <a:prstGeom prst="rect">
            <a:avLst/>
          </a:prstGeom>
        </p:spPr>
        <p:txBody>
          <a:bodyPr wrap="square">
            <a:spAutoFit/>
          </a:bodyPr>
          <a:lstStyle/>
          <a:p>
            <a:r>
              <a:rPr lang="da-DK" sz="1600" dirty="0">
                <a:hlinkClick r:id="rId2"/>
              </a:rPr>
              <a:t>https://itsupport.brundtoe.dk/2016/10/17/browser-sikkerhed/</a:t>
            </a:r>
            <a:r>
              <a:rPr lang="da-DK" sz="1600" dirty="0"/>
              <a:t> </a:t>
            </a:r>
          </a:p>
        </p:txBody>
      </p:sp>
    </p:spTree>
    <p:extLst>
      <p:ext uri="{BB962C8B-B14F-4D97-AF65-F5344CB8AC3E}">
        <p14:creationId xmlns:p14="http://schemas.microsoft.com/office/powerpoint/2010/main" val="2002823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2AE0CD4-61A6-4910-A2F1-D0ECF1492CBB}"/>
              </a:ext>
            </a:extLst>
          </p:cNvPr>
          <p:cNvSpPr>
            <a:spLocks noGrp="1"/>
          </p:cNvSpPr>
          <p:nvPr>
            <p:ph type="title"/>
          </p:nvPr>
        </p:nvSpPr>
        <p:spPr/>
        <p:txBody>
          <a:bodyPr>
            <a:normAutofit/>
          </a:bodyPr>
          <a:lstStyle/>
          <a:p>
            <a:pPr algn="ctr"/>
            <a:r>
              <a:rPr lang="da-DK"/>
              <a:t>Clickbait –&gt; Jagten på klik </a:t>
            </a:r>
            <a:r>
              <a:rPr lang="da-DK" dirty="0"/>
              <a:t>og annoncekroner</a:t>
            </a:r>
          </a:p>
        </p:txBody>
      </p:sp>
      <p:sp>
        <p:nvSpPr>
          <p:cNvPr id="8" name="Pladsholder til indhold 7">
            <a:extLst>
              <a:ext uri="{FF2B5EF4-FFF2-40B4-BE49-F238E27FC236}">
                <a16:creationId xmlns:a16="http://schemas.microsoft.com/office/drawing/2014/main" id="{EF468F8F-BA0A-4EAF-9545-44543A35AAD5}"/>
              </a:ext>
            </a:extLst>
          </p:cNvPr>
          <p:cNvSpPr>
            <a:spLocks noGrp="1"/>
          </p:cNvSpPr>
          <p:nvPr>
            <p:ph idx="1"/>
          </p:nvPr>
        </p:nvSpPr>
        <p:spPr>
          <a:xfrm>
            <a:off x="628650" y="1204958"/>
            <a:ext cx="7981094" cy="4456103"/>
          </a:xfrm>
        </p:spPr>
        <p:txBody>
          <a:bodyPr>
            <a:normAutofit lnSpcReduction="10000"/>
          </a:bodyPr>
          <a:lstStyle/>
          <a:p>
            <a:pPr marL="0" indent="0">
              <a:lnSpc>
                <a:spcPct val="100000"/>
              </a:lnSpc>
              <a:spcBef>
                <a:spcPts val="0"/>
              </a:spcBef>
              <a:buNone/>
            </a:pPr>
            <a:r>
              <a:rPr lang="da-DK" sz="2800" dirty="0">
                <a:hlinkClick r:id="rId2"/>
              </a:rPr>
              <a:t>Butikskæde lukker butikker landet over</a:t>
            </a:r>
            <a:endParaRPr lang="da-DK" sz="2800" dirty="0"/>
          </a:p>
          <a:p>
            <a:pPr marL="0" indent="0">
              <a:lnSpc>
                <a:spcPct val="100000"/>
              </a:lnSpc>
              <a:spcBef>
                <a:spcPts val="0"/>
              </a:spcBef>
              <a:buNone/>
            </a:pPr>
            <a:endParaRPr lang="da-DK" sz="2800" dirty="0"/>
          </a:p>
          <a:p>
            <a:pPr marL="0" indent="0">
              <a:lnSpc>
                <a:spcPct val="100000"/>
              </a:lnSpc>
              <a:spcBef>
                <a:spcPts val="0"/>
              </a:spcBef>
              <a:buNone/>
            </a:pPr>
            <a:r>
              <a:rPr lang="da-DK" sz="2800" dirty="0">
                <a:hlinkClick r:id="rId3"/>
              </a:rPr>
              <a:t>Skandaleramt topchef træder tilbage</a:t>
            </a:r>
            <a:endParaRPr lang="da-DK" sz="2800" dirty="0"/>
          </a:p>
          <a:p>
            <a:pPr marL="0" indent="0">
              <a:lnSpc>
                <a:spcPct val="100000"/>
              </a:lnSpc>
              <a:spcBef>
                <a:spcPts val="0"/>
              </a:spcBef>
              <a:buNone/>
            </a:pPr>
            <a:endParaRPr lang="da-DK" sz="2800" dirty="0"/>
          </a:p>
          <a:p>
            <a:pPr marL="0" indent="0">
              <a:lnSpc>
                <a:spcPct val="100000"/>
              </a:lnSpc>
              <a:spcBef>
                <a:spcPts val="0"/>
              </a:spcBef>
              <a:buNone/>
            </a:pPr>
            <a:r>
              <a:rPr lang="da-DK" sz="2800" dirty="0">
                <a:hlinkClick r:id="rId4"/>
              </a:rPr>
              <a:t>Det er ekstremt arrogant</a:t>
            </a:r>
            <a:endParaRPr lang="da-DK" sz="2800" dirty="0"/>
          </a:p>
          <a:p>
            <a:pPr marL="0" indent="0">
              <a:lnSpc>
                <a:spcPct val="100000"/>
              </a:lnSpc>
              <a:spcBef>
                <a:spcPts val="0"/>
              </a:spcBef>
              <a:buNone/>
            </a:pPr>
            <a:endParaRPr lang="da-DK" sz="2800" dirty="0"/>
          </a:p>
          <a:p>
            <a:pPr marL="0" indent="0">
              <a:lnSpc>
                <a:spcPct val="100000"/>
              </a:lnSpc>
              <a:spcBef>
                <a:spcPts val="0"/>
              </a:spcBef>
              <a:buNone/>
            </a:pPr>
            <a:r>
              <a:rPr lang="da-DK" sz="2800" dirty="0">
                <a:hlinkClick r:id="rId5"/>
              </a:rPr>
              <a:t>Biografer advarer mod dette trick</a:t>
            </a:r>
            <a:endParaRPr lang="da-DK" sz="2800" dirty="0"/>
          </a:p>
          <a:p>
            <a:pPr marL="0" indent="0">
              <a:lnSpc>
                <a:spcPct val="100000"/>
              </a:lnSpc>
              <a:spcBef>
                <a:spcPts val="0"/>
              </a:spcBef>
              <a:buNone/>
            </a:pPr>
            <a:endParaRPr lang="da-DK" sz="2800" dirty="0"/>
          </a:p>
          <a:p>
            <a:pPr marL="0" indent="0">
              <a:lnSpc>
                <a:spcPct val="100000"/>
              </a:lnSpc>
              <a:spcBef>
                <a:spcPts val="0"/>
              </a:spcBef>
              <a:buNone/>
            </a:pPr>
            <a:r>
              <a:rPr lang="da-DK" sz="2800" dirty="0">
                <a:hlinkClick r:id="rId6"/>
              </a:rPr>
              <a:t>Oscar-vindende legende er død</a:t>
            </a:r>
            <a:endParaRPr lang="da-DK" sz="2800" dirty="0"/>
          </a:p>
          <a:p>
            <a:pPr marL="0" indent="0">
              <a:lnSpc>
                <a:spcPct val="100000"/>
              </a:lnSpc>
              <a:spcBef>
                <a:spcPts val="0"/>
              </a:spcBef>
              <a:buNone/>
            </a:pPr>
            <a:endParaRPr lang="da-DK" sz="2800" dirty="0"/>
          </a:p>
          <a:p>
            <a:pPr marL="0" indent="0">
              <a:lnSpc>
                <a:spcPct val="100000"/>
              </a:lnSpc>
              <a:spcBef>
                <a:spcPts val="0"/>
              </a:spcBef>
              <a:buNone/>
            </a:pPr>
            <a:r>
              <a:rPr lang="da-DK" sz="2800" dirty="0">
                <a:hlinkClick r:id="rId7"/>
              </a:rPr>
              <a:t>Politiets frygt bekræftet</a:t>
            </a:r>
            <a:endParaRPr lang="da-DK" sz="2800" dirty="0"/>
          </a:p>
          <a:p>
            <a:pPr marL="0" indent="0">
              <a:lnSpc>
                <a:spcPct val="100000"/>
              </a:lnSpc>
              <a:spcBef>
                <a:spcPts val="0"/>
              </a:spcBef>
              <a:buNone/>
            </a:pPr>
            <a:endParaRPr lang="da-DK" sz="2800" dirty="0"/>
          </a:p>
        </p:txBody>
      </p:sp>
      <p:sp>
        <p:nvSpPr>
          <p:cNvPr id="4" name="Pladsholder til dato 3">
            <a:extLst>
              <a:ext uri="{FF2B5EF4-FFF2-40B4-BE49-F238E27FC236}">
                <a16:creationId xmlns:a16="http://schemas.microsoft.com/office/drawing/2014/main" id="{5B52843C-2519-42EE-9DB2-5AE85CF7094D}"/>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B0D30274-2FCC-4D56-9FD4-A5073A4BBF41}"/>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29E90518-5F93-44DE-A960-2892F0F79FAA}"/>
              </a:ext>
            </a:extLst>
          </p:cNvPr>
          <p:cNvSpPr>
            <a:spLocks noGrp="1"/>
          </p:cNvSpPr>
          <p:nvPr>
            <p:ph type="sldNum" sz="quarter" idx="12"/>
          </p:nvPr>
        </p:nvSpPr>
        <p:spPr/>
        <p:txBody>
          <a:bodyPr/>
          <a:lstStyle/>
          <a:p>
            <a:fld id="{2BEB4856-A6F4-4C28-B797-329B5BB5915D}" type="slidenum">
              <a:rPr lang="da-DK" smtClean="0"/>
              <a:pPr/>
              <a:t>35</a:t>
            </a:fld>
            <a:endParaRPr lang="da-DK"/>
          </a:p>
        </p:txBody>
      </p:sp>
      <p:sp>
        <p:nvSpPr>
          <p:cNvPr id="14" name="Rektangel 13">
            <a:extLst>
              <a:ext uri="{FF2B5EF4-FFF2-40B4-BE49-F238E27FC236}">
                <a16:creationId xmlns:a16="http://schemas.microsoft.com/office/drawing/2014/main" id="{F0433EA6-CDF9-4B9A-8AC8-C1252BCD04F5}"/>
              </a:ext>
            </a:extLst>
          </p:cNvPr>
          <p:cNvSpPr/>
          <p:nvPr/>
        </p:nvSpPr>
        <p:spPr>
          <a:xfrm>
            <a:off x="762496" y="5639374"/>
            <a:ext cx="3862404" cy="369332"/>
          </a:xfrm>
          <a:prstGeom prst="rect">
            <a:avLst/>
          </a:prstGeom>
        </p:spPr>
        <p:txBody>
          <a:bodyPr wrap="none">
            <a:spAutoFit/>
          </a:bodyPr>
          <a:lstStyle/>
          <a:p>
            <a:r>
              <a:rPr lang="da-DK" dirty="0">
                <a:hlinkClick r:id="rId8"/>
              </a:rPr>
              <a:t>https://da.wikipedia.org/wiki/Clickbait</a:t>
            </a:r>
            <a:r>
              <a:rPr lang="da-DK" dirty="0"/>
              <a:t> </a:t>
            </a:r>
          </a:p>
        </p:txBody>
      </p:sp>
    </p:spTree>
    <p:extLst>
      <p:ext uri="{BB962C8B-B14F-4D97-AF65-F5344CB8AC3E}">
        <p14:creationId xmlns:p14="http://schemas.microsoft.com/office/powerpoint/2010/main" val="216607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F3556-4B75-4A35-9A61-A5B2DE68C215}"/>
              </a:ext>
            </a:extLst>
          </p:cNvPr>
          <p:cNvSpPr>
            <a:spLocks noGrp="1"/>
          </p:cNvSpPr>
          <p:nvPr>
            <p:ph type="title"/>
          </p:nvPr>
        </p:nvSpPr>
        <p:spPr/>
        <p:txBody>
          <a:bodyPr/>
          <a:lstStyle/>
          <a:p>
            <a:r>
              <a:rPr lang="da-DK"/>
              <a:t>Falske reklamer</a:t>
            </a:r>
          </a:p>
        </p:txBody>
      </p:sp>
      <p:pic>
        <p:nvPicPr>
          <p:cNvPr id="7" name="Pladsholder til indhold 6">
            <a:extLst>
              <a:ext uri="{FF2B5EF4-FFF2-40B4-BE49-F238E27FC236}">
                <a16:creationId xmlns:a16="http://schemas.microsoft.com/office/drawing/2014/main" id="{91FBEA1B-8962-47C2-B778-830811E9A08A}"/>
              </a:ext>
            </a:extLst>
          </p:cNvPr>
          <p:cNvPicPr>
            <a:picLocks noGrp="1" noChangeAspect="1"/>
          </p:cNvPicPr>
          <p:nvPr>
            <p:ph idx="1"/>
          </p:nvPr>
        </p:nvPicPr>
        <p:blipFill>
          <a:blip r:embed="rId2"/>
          <a:stretch>
            <a:fillRect/>
          </a:stretch>
        </p:blipFill>
        <p:spPr>
          <a:xfrm>
            <a:off x="1629143" y="1576652"/>
            <a:ext cx="5885714" cy="4228571"/>
          </a:xfrm>
          <a:prstGeom prst="rect">
            <a:avLst/>
          </a:prstGeom>
        </p:spPr>
      </p:pic>
      <p:sp>
        <p:nvSpPr>
          <p:cNvPr id="4" name="Pladsholder til dato 3">
            <a:extLst>
              <a:ext uri="{FF2B5EF4-FFF2-40B4-BE49-F238E27FC236}">
                <a16:creationId xmlns:a16="http://schemas.microsoft.com/office/drawing/2014/main" id="{B7DA5E4D-8617-4CC3-A206-BE977B49EF0D}"/>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32AACBBC-A536-4D59-AC05-65B30BD294D3}"/>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3DC6E5A4-3233-4A58-A035-D62E0C540951}"/>
              </a:ext>
            </a:extLst>
          </p:cNvPr>
          <p:cNvSpPr>
            <a:spLocks noGrp="1"/>
          </p:cNvSpPr>
          <p:nvPr>
            <p:ph type="sldNum" sz="quarter" idx="12"/>
          </p:nvPr>
        </p:nvSpPr>
        <p:spPr/>
        <p:txBody>
          <a:bodyPr/>
          <a:lstStyle/>
          <a:p>
            <a:fld id="{2BEB4856-A6F4-4C28-B797-329B5BB5915D}" type="slidenum">
              <a:rPr lang="da-DK" smtClean="0"/>
              <a:t>36</a:t>
            </a:fld>
            <a:endParaRPr lang="da-DK"/>
          </a:p>
        </p:txBody>
      </p:sp>
    </p:spTree>
    <p:extLst>
      <p:ext uri="{BB962C8B-B14F-4D97-AF65-F5344CB8AC3E}">
        <p14:creationId xmlns:p14="http://schemas.microsoft.com/office/powerpoint/2010/main" val="4148374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B548B-A70D-4742-950C-71FBD74E03E7}"/>
              </a:ext>
            </a:extLst>
          </p:cNvPr>
          <p:cNvSpPr>
            <a:spLocks noGrp="1"/>
          </p:cNvSpPr>
          <p:nvPr>
            <p:ph type="title"/>
          </p:nvPr>
        </p:nvSpPr>
        <p:spPr/>
        <p:txBody>
          <a:bodyPr/>
          <a:lstStyle/>
          <a:p>
            <a:r>
              <a:rPr lang="da-DK"/>
              <a:t>Pilotfejl -&gt; brugerfejl</a:t>
            </a:r>
          </a:p>
        </p:txBody>
      </p:sp>
      <p:pic>
        <p:nvPicPr>
          <p:cNvPr id="7" name="Pladsholder til indhold 6">
            <a:extLst>
              <a:ext uri="{FF2B5EF4-FFF2-40B4-BE49-F238E27FC236}">
                <a16:creationId xmlns:a16="http://schemas.microsoft.com/office/drawing/2014/main" id="{9665E2F0-1EC1-4685-8317-599DE5C9C599}"/>
              </a:ext>
            </a:extLst>
          </p:cNvPr>
          <p:cNvPicPr>
            <a:picLocks noGrp="1" noChangeAspect="1"/>
          </p:cNvPicPr>
          <p:nvPr>
            <p:ph idx="1"/>
          </p:nvPr>
        </p:nvPicPr>
        <p:blipFill>
          <a:blip r:embed="rId2"/>
          <a:stretch>
            <a:fillRect/>
          </a:stretch>
        </p:blipFill>
        <p:spPr>
          <a:xfrm>
            <a:off x="2015153" y="1204913"/>
            <a:ext cx="5113693" cy="4972050"/>
          </a:xfrm>
          <a:prstGeom prst="rect">
            <a:avLst/>
          </a:prstGeom>
        </p:spPr>
      </p:pic>
      <p:sp>
        <p:nvSpPr>
          <p:cNvPr id="4" name="Pladsholder til dato 3">
            <a:extLst>
              <a:ext uri="{FF2B5EF4-FFF2-40B4-BE49-F238E27FC236}">
                <a16:creationId xmlns:a16="http://schemas.microsoft.com/office/drawing/2014/main" id="{56304C48-C435-4BC9-AE82-93D90169208A}"/>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076610BB-7E86-4600-8515-94677C895BC3}"/>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9AE046D5-4BDF-43EF-99CC-377996A1DA41}"/>
              </a:ext>
            </a:extLst>
          </p:cNvPr>
          <p:cNvSpPr>
            <a:spLocks noGrp="1"/>
          </p:cNvSpPr>
          <p:nvPr>
            <p:ph type="sldNum" sz="quarter" idx="12"/>
          </p:nvPr>
        </p:nvSpPr>
        <p:spPr/>
        <p:txBody>
          <a:bodyPr/>
          <a:lstStyle/>
          <a:p>
            <a:fld id="{2BEB4856-A6F4-4C28-B797-329B5BB5915D}" type="slidenum">
              <a:rPr lang="da-DK" smtClean="0"/>
              <a:t>37</a:t>
            </a:fld>
            <a:endParaRPr lang="da-DK"/>
          </a:p>
        </p:txBody>
      </p:sp>
    </p:spTree>
    <p:extLst>
      <p:ext uri="{BB962C8B-B14F-4D97-AF65-F5344CB8AC3E}">
        <p14:creationId xmlns:p14="http://schemas.microsoft.com/office/powerpoint/2010/main" val="164480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err="1"/>
              <a:t>Pishing</a:t>
            </a:r>
            <a:r>
              <a:rPr lang="da-DK" dirty="0"/>
              <a:t> mail</a:t>
            </a: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38</a:t>
            </a:fld>
            <a:endParaRPr lang="da-DK"/>
          </a:p>
        </p:txBody>
      </p:sp>
      <p:pic>
        <p:nvPicPr>
          <p:cNvPr id="8" name="Billede 7"/>
          <p:cNvPicPr>
            <a:picLocks noChangeAspect="1"/>
          </p:cNvPicPr>
          <p:nvPr/>
        </p:nvPicPr>
        <p:blipFill>
          <a:blip r:embed="rId2"/>
          <a:stretch>
            <a:fillRect/>
          </a:stretch>
        </p:blipFill>
        <p:spPr>
          <a:xfrm>
            <a:off x="513184" y="253003"/>
            <a:ext cx="7333862" cy="6103348"/>
          </a:xfrm>
          <a:prstGeom prst="rect">
            <a:avLst/>
          </a:prstGeom>
        </p:spPr>
      </p:pic>
      <p:pic>
        <p:nvPicPr>
          <p:cNvPr id="9" name="Billede 8">
            <a:extLst>
              <a:ext uri="{FF2B5EF4-FFF2-40B4-BE49-F238E27FC236}">
                <a16:creationId xmlns:a16="http://schemas.microsoft.com/office/drawing/2014/main" id="{4A1EBBB6-4AAA-4B67-81F7-9DEAC1C55F98}"/>
              </a:ext>
            </a:extLst>
          </p:cNvPr>
          <p:cNvPicPr>
            <a:picLocks noChangeAspect="1"/>
          </p:cNvPicPr>
          <p:nvPr/>
        </p:nvPicPr>
        <p:blipFill>
          <a:blip r:embed="rId3"/>
          <a:stretch>
            <a:fillRect/>
          </a:stretch>
        </p:blipFill>
        <p:spPr>
          <a:xfrm>
            <a:off x="7585325" y="253003"/>
            <a:ext cx="754374" cy="754374"/>
          </a:xfrm>
          <a:prstGeom prst="rect">
            <a:avLst/>
          </a:prstGeom>
        </p:spPr>
      </p:pic>
    </p:spTree>
    <p:extLst>
      <p:ext uri="{BB962C8B-B14F-4D97-AF65-F5344CB8AC3E}">
        <p14:creationId xmlns:p14="http://schemas.microsoft.com/office/powerpoint/2010/main" val="2411085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42021AE-AB43-47F0-93A4-244853BF23B7}"/>
              </a:ext>
            </a:extLst>
          </p:cNvPr>
          <p:cNvSpPr>
            <a:spLocks noGrp="1"/>
          </p:cNvSpPr>
          <p:nvPr>
            <p:ph type="title"/>
          </p:nvPr>
        </p:nvSpPr>
        <p:spPr/>
        <p:txBody>
          <a:bodyPr/>
          <a:lstStyle/>
          <a:p>
            <a:r>
              <a:rPr lang="da-DK" dirty="0"/>
              <a:t>Hvem har ringet ?</a:t>
            </a:r>
          </a:p>
        </p:txBody>
      </p:sp>
      <p:sp>
        <p:nvSpPr>
          <p:cNvPr id="8" name="Pladsholder til tekst 7">
            <a:extLst>
              <a:ext uri="{FF2B5EF4-FFF2-40B4-BE49-F238E27FC236}">
                <a16:creationId xmlns:a16="http://schemas.microsoft.com/office/drawing/2014/main" id="{A68DDB0E-7F5C-4071-9BA2-793DD9322346}"/>
              </a:ext>
            </a:extLst>
          </p:cNvPr>
          <p:cNvSpPr>
            <a:spLocks noGrp="1"/>
          </p:cNvSpPr>
          <p:nvPr>
            <p:ph type="body" idx="1"/>
          </p:nvPr>
        </p:nvSpPr>
        <p:spPr/>
        <p:txBody>
          <a:bodyPr/>
          <a:lstStyle/>
          <a:p>
            <a:r>
              <a:rPr lang="da-DK" dirty="0"/>
              <a:t>Telefonopkald</a:t>
            </a:r>
          </a:p>
          <a:p>
            <a:r>
              <a:rPr lang="da-DK" dirty="0"/>
              <a:t>SMS og MMS</a:t>
            </a:r>
          </a:p>
        </p:txBody>
      </p:sp>
      <p:sp>
        <p:nvSpPr>
          <p:cNvPr id="4" name="Pladsholder til dato 3">
            <a:extLst>
              <a:ext uri="{FF2B5EF4-FFF2-40B4-BE49-F238E27FC236}">
                <a16:creationId xmlns:a16="http://schemas.microsoft.com/office/drawing/2014/main" id="{8B709BA9-6093-40F3-9704-CE874F0A70D4}"/>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89F08326-5098-45B6-8D18-1263BE934CFE}"/>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DCA3E8C8-3520-448B-9FC1-266E49A1E4A7}"/>
              </a:ext>
            </a:extLst>
          </p:cNvPr>
          <p:cNvSpPr>
            <a:spLocks noGrp="1"/>
          </p:cNvSpPr>
          <p:nvPr>
            <p:ph type="sldNum" sz="quarter" idx="12"/>
          </p:nvPr>
        </p:nvSpPr>
        <p:spPr/>
        <p:txBody>
          <a:bodyPr/>
          <a:lstStyle/>
          <a:p>
            <a:fld id="{2BEB4856-A6F4-4C28-B797-329B5BB5915D}" type="slidenum">
              <a:rPr lang="da-DK" smtClean="0"/>
              <a:t>39</a:t>
            </a:fld>
            <a:endParaRPr lang="da-DK"/>
          </a:p>
        </p:txBody>
      </p:sp>
    </p:spTree>
    <p:extLst>
      <p:ext uri="{BB962C8B-B14F-4D97-AF65-F5344CB8AC3E}">
        <p14:creationId xmlns:p14="http://schemas.microsoft.com/office/powerpoint/2010/main" val="3216405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er informationssikkerhed</a:t>
            </a:r>
          </a:p>
        </p:txBody>
      </p:sp>
      <p:sp>
        <p:nvSpPr>
          <p:cNvPr id="3" name="Pladsholder til indhold 2"/>
          <p:cNvSpPr>
            <a:spLocks noGrp="1"/>
          </p:cNvSpPr>
          <p:nvPr>
            <p:ph idx="1"/>
          </p:nvPr>
        </p:nvSpPr>
        <p:spPr/>
        <p:txBody>
          <a:bodyPr>
            <a:normAutofit/>
          </a:bodyPr>
          <a:lstStyle/>
          <a:p>
            <a:pPr marL="0" indent="0" fontAlgn="base">
              <a:buNone/>
            </a:pPr>
            <a:r>
              <a:rPr lang="da-DK" sz="2400" dirty="0"/>
              <a:t>Informationssikkerhed handler om,</a:t>
            </a:r>
          </a:p>
          <a:p>
            <a:pPr marL="0" indent="0" fontAlgn="base">
              <a:buNone/>
            </a:pPr>
            <a:endParaRPr lang="da-DK" sz="2400" dirty="0"/>
          </a:p>
          <a:p>
            <a:pPr fontAlgn="base"/>
            <a:r>
              <a:rPr lang="da-DK" sz="2400" dirty="0"/>
              <a:t>at du skal sikre dig mod, at uvedkommende får adgang til dine data (dokumenter, mails og billeder),</a:t>
            </a:r>
          </a:p>
          <a:p>
            <a:pPr fontAlgn="base"/>
            <a:endParaRPr lang="da-DK" sz="2400" dirty="0"/>
          </a:p>
          <a:p>
            <a:pPr fontAlgn="base"/>
            <a:r>
              <a:rPr lang="da-DK" sz="2400" dirty="0"/>
              <a:t>at du beskytter dine data mod at blive ødelagt,</a:t>
            </a:r>
          </a:p>
          <a:p>
            <a:pPr fontAlgn="base"/>
            <a:endParaRPr lang="da-DK" sz="2400" dirty="0"/>
          </a:p>
          <a:p>
            <a:pPr fontAlgn="base"/>
            <a:r>
              <a:rPr lang="da-DK" sz="2400" dirty="0"/>
              <a:t>at du altid kan få adgang til dine data, når du skal bruge dem.</a:t>
            </a:r>
          </a:p>
          <a:p>
            <a:pPr fontAlgn="base"/>
            <a:endParaRPr lang="da-DK" dirty="0"/>
          </a:p>
          <a:p>
            <a:pPr marL="0" indent="0" fontAlgn="base">
              <a:buNone/>
            </a:pPr>
            <a:endParaRPr lang="da-DK" sz="1800" dirty="0">
              <a:hlinkClick r:id="rId2"/>
            </a:endParaRPr>
          </a:p>
          <a:p>
            <a:pPr marL="0" indent="0" fontAlgn="base">
              <a:buNone/>
            </a:pPr>
            <a:endParaRPr lang="da-DK" sz="1800" dirty="0">
              <a:hlinkClick r:id="rId2"/>
            </a:endParaRPr>
          </a:p>
          <a:p>
            <a:pPr marL="0" indent="0" fontAlgn="base">
              <a:buNone/>
            </a:pPr>
            <a:r>
              <a:rPr lang="da-DK" sz="1800" dirty="0">
                <a:hlinkClick r:id="rId2"/>
              </a:rPr>
              <a:t>https://itsupport.brundtoe.dk/sikkerhed/</a:t>
            </a:r>
            <a:r>
              <a:rPr lang="da-DK" sz="1800" dirty="0"/>
              <a:t> </a:t>
            </a:r>
          </a:p>
          <a:p>
            <a:endParaRPr lang="da-DK" sz="2400"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4</a:t>
            </a:fld>
            <a:endParaRPr lang="da-DK"/>
          </a:p>
        </p:txBody>
      </p:sp>
    </p:spTree>
    <p:extLst>
      <p:ext uri="{BB962C8B-B14F-4D97-AF65-F5344CB8AC3E}">
        <p14:creationId xmlns:p14="http://schemas.microsoft.com/office/powerpoint/2010/main" val="1099195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8B5DDA85-925B-42C7-A51E-A3F4F293A4E0}"/>
              </a:ext>
            </a:extLst>
          </p:cNvPr>
          <p:cNvSpPr>
            <a:spLocks noGrp="1"/>
          </p:cNvSpPr>
          <p:nvPr>
            <p:ph type="title"/>
          </p:nvPr>
        </p:nvSpPr>
        <p:spPr/>
        <p:txBody>
          <a:bodyPr/>
          <a:lstStyle/>
          <a:p>
            <a:r>
              <a:rPr lang="da-DK" dirty="0"/>
              <a:t>Hvem er det der ringer?</a:t>
            </a:r>
          </a:p>
        </p:txBody>
      </p:sp>
      <p:sp>
        <p:nvSpPr>
          <p:cNvPr id="13" name="Pladsholder til indhold 12">
            <a:extLst>
              <a:ext uri="{FF2B5EF4-FFF2-40B4-BE49-F238E27FC236}">
                <a16:creationId xmlns:a16="http://schemas.microsoft.com/office/drawing/2014/main" id="{669AC515-FB1F-4268-BECD-B1A21CBDBF64}"/>
              </a:ext>
            </a:extLst>
          </p:cNvPr>
          <p:cNvSpPr>
            <a:spLocks noGrp="1"/>
          </p:cNvSpPr>
          <p:nvPr>
            <p:ph sz="half" idx="1"/>
          </p:nvPr>
        </p:nvSpPr>
        <p:spPr/>
        <p:txBody>
          <a:bodyPr/>
          <a:lstStyle/>
          <a:p>
            <a:r>
              <a:rPr lang="da-DK" dirty="0"/>
              <a:t>Opdater kontakter med kendte personer</a:t>
            </a:r>
          </a:p>
          <a:p>
            <a:endParaRPr lang="da-DK" dirty="0"/>
          </a:p>
          <a:p>
            <a:r>
              <a:rPr lang="da-DK" dirty="0"/>
              <a:t>Er det et dansk telefonnummer?</a:t>
            </a:r>
          </a:p>
          <a:p>
            <a:endParaRPr lang="da-DK" dirty="0"/>
          </a:p>
          <a:p>
            <a:r>
              <a:rPr lang="da-DK" dirty="0"/>
              <a:t>Tjek ukendte numre på:</a:t>
            </a:r>
          </a:p>
          <a:p>
            <a:pPr lvl="1"/>
            <a:r>
              <a:rPr lang="da-DK" dirty="0">
                <a:hlinkClick r:id="rId2"/>
              </a:rPr>
              <a:t>https://krak.dk</a:t>
            </a:r>
            <a:endParaRPr lang="da-DK" dirty="0"/>
          </a:p>
          <a:p>
            <a:pPr lvl="1"/>
            <a:r>
              <a:rPr lang="da-DK" dirty="0">
                <a:hlinkClick r:id="rId3"/>
              </a:rPr>
              <a:t>https://118.dk</a:t>
            </a:r>
            <a:endParaRPr lang="da-DK" dirty="0"/>
          </a:p>
          <a:p>
            <a:endParaRPr lang="da-DK" dirty="0"/>
          </a:p>
          <a:p>
            <a:endParaRPr lang="da-DK" dirty="0"/>
          </a:p>
        </p:txBody>
      </p:sp>
      <p:pic>
        <p:nvPicPr>
          <p:cNvPr id="11" name="Pladsholder til indhold 10">
            <a:extLst>
              <a:ext uri="{FF2B5EF4-FFF2-40B4-BE49-F238E27FC236}">
                <a16:creationId xmlns:a16="http://schemas.microsoft.com/office/drawing/2014/main" id="{B2813D9F-4CE0-42A8-A7D1-FD62B4041050}"/>
              </a:ext>
            </a:extLst>
          </p:cNvPr>
          <p:cNvPicPr>
            <a:picLocks noGrp="1" noChangeAspect="1"/>
          </p:cNvPicPr>
          <p:nvPr>
            <p:ph sz="half" idx="2"/>
          </p:nvPr>
        </p:nvPicPr>
        <p:blipFill>
          <a:blip r:embed="rId4"/>
          <a:stretch>
            <a:fillRect/>
          </a:stretch>
        </p:blipFill>
        <p:spPr>
          <a:xfrm>
            <a:off x="4976405" y="1825625"/>
            <a:ext cx="3191690" cy="4351338"/>
          </a:xfrm>
          <a:prstGeom prst="rect">
            <a:avLst/>
          </a:prstGeom>
        </p:spPr>
      </p:pic>
      <p:sp>
        <p:nvSpPr>
          <p:cNvPr id="4" name="Pladsholder til dato 3">
            <a:extLst>
              <a:ext uri="{FF2B5EF4-FFF2-40B4-BE49-F238E27FC236}">
                <a16:creationId xmlns:a16="http://schemas.microsoft.com/office/drawing/2014/main" id="{E3EB41EF-3018-4318-8486-5CB7B9468417}"/>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F3A0C56B-2451-4036-96FD-5B12B8E4CF9E}"/>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534D0718-183D-4F41-BA5A-6A5D989DED94}"/>
              </a:ext>
            </a:extLst>
          </p:cNvPr>
          <p:cNvSpPr>
            <a:spLocks noGrp="1"/>
          </p:cNvSpPr>
          <p:nvPr>
            <p:ph type="sldNum" sz="quarter" idx="12"/>
          </p:nvPr>
        </p:nvSpPr>
        <p:spPr/>
        <p:txBody>
          <a:bodyPr/>
          <a:lstStyle/>
          <a:p>
            <a:fld id="{2BEB4856-A6F4-4C28-B797-329B5BB5915D}" type="slidenum">
              <a:rPr lang="da-DK" smtClean="0"/>
              <a:t>40</a:t>
            </a:fld>
            <a:endParaRPr lang="da-DK"/>
          </a:p>
        </p:txBody>
      </p:sp>
    </p:spTree>
    <p:extLst>
      <p:ext uri="{BB962C8B-B14F-4D97-AF65-F5344CB8AC3E}">
        <p14:creationId xmlns:p14="http://schemas.microsoft.com/office/powerpoint/2010/main" val="3522746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Den falske Microsoft IT Supporter</a:t>
            </a:r>
          </a:p>
        </p:txBody>
      </p:sp>
      <p:sp>
        <p:nvSpPr>
          <p:cNvPr id="3" name="Pladsholder til dato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4" name="Pladsholder til sidefod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5" name="Pladsholder til slide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ktangel 5"/>
          <p:cNvSpPr/>
          <p:nvPr/>
        </p:nvSpPr>
        <p:spPr>
          <a:xfrm>
            <a:off x="1254168" y="5427754"/>
            <a:ext cx="486056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Hvad kan han se om min Pc </a:t>
            </a: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http://ipaddress.com</a:t>
            </a: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17677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Den falske </a:t>
            </a:r>
            <a:r>
              <a:rPr lang="da-DK" strike="sngStrike" dirty="0"/>
              <a:t>Microsoft IT Supporter </a:t>
            </a:r>
            <a:r>
              <a:rPr lang="da-DK" dirty="0"/>
              <a:t>Medarbejder</a:t>
            </a:r>
          </a:p>
        </p:txBody>
      </p:sp>
      <p:sp>
        <p:nvSpPr>
          <p:cNvPr id="3" name="Pladsholder til dato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4" name="Pladsholder til sidefod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5" name="Pladsholder til slide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Billede 6"/>
          <p:cNvPicPr>
            <a:picLocks noChangeAspect="1"/>
          </p:cNvPicPr>
          <p:nvPr/>
        </p:nvPicPr>
        <p:blipFill>
          <a:blip r:embed="rId2"/>
          <a:stretch>
            <a:fillRect/>
          </a:stretch>
        </p:blipFill>
        <p:spPr>
          <a:xfrm>
            <a:off x="3436700" y="1390294"/>
            <a:ext cx="5427255" cy="2936608"/>
          </a:xfrm>
          <a:prstGeom prst="rect">
            <a:avLst/>
          </a:prstGeom>
        </p:spPr>
      </p:pic>
      <p:sp>
        <p:nvSpPr>
          <p:cNvPr id="6" name="Rektangel 5"/>
          <p:cNvSpPr/>
          <p:nvPr/>
        </p:nvSpPr>
        <p:spPr>
          <a:xfrm>
            <a:off x="1254168" y="5427754"/>
            <a:ext cx="486056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Hvad kan han se om min Pc </a:t>
            </a: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http://ipaddress.com</a:t>
            </a: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9" name="Billede 8">
            <a:extLst>
              <a:ext uri="{FF2B5EF4-FFF2-40B4-BE49-F238E27FC236}">
                <a16:creationId xmlns:a16="http://schemas.microsoft.com/office/drawing/2014/main" id="{BCF509E2-D8F1-461B-8D39-AD0F1DB89CCA}"/>
              </a:ext>
            </a:extLst>
          </p:cNvPr>
          <p:cNvPicPr>
            <a:picLocks noChangeAspect="1"/>
          </p:cNvPicPr>
          <p:nvPr/>
        </p:nvPicPr>
        <p:blipFill>
          <a:blip r:embed="rId4"/>
          <a:stretch>
            <a:fillRect/>
          </a:stretch>
        </p:blipFill>
        <p:spPr>
          <a:xfrm>
            <a:off x="628650" y="1390293"/>
            <a:ext cx="4260113" cy="3951333"/>
          </a:xfrm>
          <a:prstGeom prst="rect">
            <a:avLst/>
          </a:prstGeom>
        </p:spPr>
      </p:pic>
      <p:cxnSp>
        <p:nvCxnSpPr>
          <p:cNvPr id="10" name="Lige forbindelse 9">
            <a:extLst>
              <a:ext uri="{FF2B5EF4-FFF2-40B4-BE49-F238E27FC236}">
                <a16:creationId xmlns:a16="http://schemas.microsoft.com/office/drawing/2014/main" id="{6346D0F0-C2E7-49E7-B809-A721102D7906}"/>
              </a:ext>
            </a:extLst>
          </p:cNvPr>
          <p:cNvCxnSpPr/>
          <p:nvPr/>
        </p:nvCxnSpPr>
        <p:spPr>
          <a:xfrm>
            <a:off x="7246620" y="2114550"/>
            <a:ext cx="12687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kstfelt 10">
            <a:extLst>
              <a:ext uri="{FF2B5EF4-FFF2-40B4-BE49-F238E27FC236}">
                <a16:creationId xmlns:a16="http://schemas.microsoft.com/office/drawing/2014/main" id="{85584047-5F86-4730-9733-FDDA140F82C7}"/>
              </a:ext>
            </a:extLst>
          </p:cNvPr>
          <p:cNvSpPr txBox="1"/>
          <p:nvPr/>
        </p:nvSpPr>
        <p:spPr>
          <a:xfrm>
            <a:off x="6880860" y="2457450"/>
            <a:ext cx="1771319" cy="830997"/>
          </a:xfrm>
          <a:prstGeom prst="rect">
            <a:avLst/>
          </a:prstGeom>
          <a:noFill/>
        </p:spPr>
        <p:txBody>
          <a:bodyPr wrap="none" rtlCol="0">
            <a:spAutoFit/>
          </a:bodyPr>
          <a:lstStyle/>
          <a:p>
            <a:r>
              <a:rPr lang="da-DK" sz="2400" dirty="0">
                <a:solidFill>
                  <a:srgbClr val="FF0000"/>
                </a:solidFill>
              </a:rPr>
              <a:t>Nets</a:t>
            </a:r>
          </a:p>
          <a:p>
            <a:r>
              <a:rPr lang="da-DK" sz="2400" dirty="0">
                <a:solidFill>
                  <a:srgbClr val="FF0000"/>
                </a:solidFill>
              </a:rPr>
              <a:t>Danske Bank</a:t>
            </a:r>
          </a:p>
        </p:txBody>
      </p:sp>
    </p:spTree>
    <p:extLst>
      <p:ext uri="{BB962C8B-B14F-4D97-AF65-F5344CB8AC3E}">
        <p14:creationId xmlns:p14="http://schemas.microsoft.com/office/powerpoint/2010/main" val="2347624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3BBB4B-6D17-43E3-A5CA-74856892CAB0}"/>
              </a:ext>
            </a:extLst>
          </p:cNvPr>
          <p:cNvSpPr>
            <a:spLocks noGrp="1"/>
          </p:cNvSpPr>
          <p:nvPr>
            <p:ph type="title"/>
          </p:nvPr>
        </p:nvSpPr>
        <p:spPr/>
        <p:txBody>
          <a:bodyPr/>
          <a:lstStyle/>
          <a:p>
            <a:pPr algn="ctr"/>
            <a:r>
              <a:rPr lang="da-DK"/>
              <a:t>SMS -&gt; Fup </a:t>
            </a:r>
            <a:r>
              <a:rPr lang="da-DK" dirty="0"/>
              <a:t>eller Fakta</a:t>
            </a:r>
          </a:p>
        </p:txBody>
      </p:sp>
      <p:pic>
        <p:nvPicPr>
          <p:cNvPr id="16" name="Pladsholder til indhold 15">
            <a:extLst>
              <a:ext uri="{FF2B5EF4-FFF2-40B4-BE49-F238E27FC236}">
                <a16:creationId xmlns:a16="http://schemas.microsoft.com/office/drawing/2014/main" id="{4E2C5857-23B6-4A77-B385-BCD1C2BB07C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20216" y="1323840"/>
            <a:ext cx="2451458" cy="4351338"/>
          </a:xfrm>
        </p:spPr>
      </p:pic>
      <p:sp>
        <p:nvSpPr>
          <p:cNvPr id="3" name="Pladsholder til dato 2">
            <a:extLst>
              <a:ext uri="{FF2B5EF4-FFF2-40B4-BE49-F238E27FC236}">
                <a16:creationId xmlns:a16="http://schemas.microsoft.com/office/drawing/2014/main" id="{71C344CA-B9D2-4434-8582-1A1AACB1335D}"/>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F52F61B9-A11F-4F77-8FE8-667E6B5A9DB0}"/>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E96E26DC-0825-4ADA-86B8-3394B742B616}"/>
              </a:ext>
            </a:extLst>
          </p:cNvPr>
          <p:cNvSpPr>
            <a:spLocks noGrp="1"/>
          </p:cNvSpPr>
          <p:nvPr>
            <p:ph type="sldNum" sz="quarter" idx="12"/>
          </p:nvPr>
        </p:nvSpPr>
        <p:spPr/>
        <p:txBody>
          <a:bodyPr/>
          <a:lstStyle/>
          <a:p>
            <a:fld id="{2BEB4856-A6F4-4C28-B797-329B5BB5915D}" type="slidenum">
              <a:rPr lang="da-DK" smtClean="0"/>
              <a:t>43</a:t>
            </a:fld>
            <a:endParaRPr lang="da-DK"/>
          </a:p>
        </p:txBody>
      </p:sp>
      <p:pic>
        <p:nvPicPr>
          <p:cNvPr id="18" name="Billede 17">
            <a:extLst>
              <a:ext uri="{FF2B5EF4-FFF2-40B4-BE49-F238E27FC236}">
                <a16:creationId xmlns:a16="http://schemas.microsoft.com/office/drawing/2014/main" id="{8A46CA27-8205-4C01-B433-3D0CC1D6F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571" y="1323840"/>
            <a:ext cx="2451458" cy="4351338"/>
          </a:xfrm>
          <a:prstGeom prst="rect">
            <a:avLst/>
          </a:prstGeom>
        </p:spPr>
      </p:pic>
      <p:pic>
        <p:nvPicPr>
          <p:cNvPr id="20" name="Billede 19">
            <a:extLst>
              <a:ext uri="{FF2B5EF4-FFF2-40B4-BE49-F238E27FC236}">
                <a16:creationId xmlns:a16="http://schemas.microsoft.com/office/drawing/2014/main" id="{3F12FDA1-7FED-417E-9ACB-8B647349F8B6}"/>
              </a:ext>
            </a:extLst>
          </p:cNvPr>
          <p:cNvPicPr>
            <a:picLocks noChangeAspect="1"/>
          </p:cNvPicPr>
          <p:nvPr/>
        </p:nvPicPr>
        <p:blipFill>
          <a:blip r:embed="rId4"/>
          <a:stretch>
            <a:fillRect/>
          </a:stretch>
        </p:blipFill>
        <p:spPr>
          <a:xfrm>
            <a:off x="5289045" y="1048943"/>
            <a:ext cx="826005" cy="822285"/>
          </a:xfrm>
          <a:prstGeom prst="rect">
            <a:avLst/>
          </a:prstGeom>
        </p:spPr>
      </p:pic>
      <p:pic>
        <p:nvPicPr>
          <p:cNvPr id="21" name="Billede 20">
            <a:extLst>
              <a:ext uri="{FF2B5EF4-FFF2-40B4-BE49-F238E27FC236}">
                <a16:creationId xmlns:a16="http://schemas.microsoft.com/office/drawing/2014/main" id="{47351368-5E98-424B-835E-38F101B794A7}"/>
              </a:ext>
            </a:extLst>
          </p:cNvPr>
          <p:cNvPicPr>
            <a:picLocks noChangeAspect="1"/>
          </p:cNvPicPr>
          <p:nvPr/>
        </p:nvPicPr>
        <p:blipFill>
          <a:blip r:embed="rId4"/>
          <a:stretch>
            <a:fillRect/>
          </a:stretch>
        </p:blipFill>
        <p:spPr>
          <a:xfrm>
            <a:off x="8053316" y="1019876"/>
            <a:ext cx="826005" cy="822285"/>
          </a:xfrm>
          <a:prstGeom prst="rect">
            <a:avLst/>
          </a:prstGeom>
        </p:spPr>
      </p:pic>
      <p:pic>
        <p:nvPicPr>
          <p:cNvPr id="25" name="Pladsholder til indhold 24">
            <a:extLst>
              <a:ext uri="{FF2B5EF4-FFF2-40B4-BE49-F238E27FC236}">
                <a16:creationId xmlns:a16="http://schemas.microsoft.com/office/drawing/2014/main" id="{E8A84456-D651-42E5-BCEA-A361E0BB5F38}"/>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762159" y="1307072"/>
            <a:ext cx="2451458" cy="4351338"/>
          </a:xfrm>
        </p:spPr>
      </p:pic>
      <p:pic>
        <p:nvPicPr>
          <p:cNvPr id="19" name="Billede 18">
            <a:extLst>
              <a:ext uri="{FF2B5EF4-FFF2-40B4-BE49-F238E27FC236}">
                <a16:creationId xmlns:a16="http://schemas.microsoft.com/office/drawing/2014/main" id="{81D280D9-3BBA-4A18-8F22-6E874E446854}"/>
              </a:ext>
            </a:extLst>
          </p:cNvPr>
          <p:cNvPicPr>
            <a:picLocks noChangeAspect="1"/>
          </p:cNvPicPr>
          <p:nvPr/>
        </p:nvPicPr>
        <p:blipFill>
          <a:blip r:embed="rId6"/>
          <a:stretch>
            <a:fillRect/>
          </a:stretch>
        </p:blipFill>
        <p:spPr>
          <a:xfrm>
            <a:off x="2459243" y="1182822"/>
            <a:ext cx="754374" cy="754374"/>
          </a:xfrm>
          <a:prstGeom prst="rect">
            <a:avLst/>
          </a:prstGeom>
        </p:spPr>
      </p:pic>
    </p:spTree>
    <p:extLst>
      <p:ext uri="{BB962C8B-B14F-4D97-AF65-F5344CB8AC3E}">
        <p14:creationId xmlns:p14="http://schemas.microsoft.com/office/powerpoint/2010/main" val="3698041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62F2A0F2-CD58-4755-8A47-287B6B269468}"/>
              </a:ext>
            </a:extLst>
          </p:cNvPr>
          <p:cNvSpPr>
            <a:spLocks noGrp="1"/>
          </p:cNvSpPr>
          <p:nvPr>
            <p:ph type="title"/>
          </p:nvPr>
        </p:nvSpPr>
        <p:spPr/>
        <p:txBody>
          <a:bodyPr>
            <a:normAutofit/>
          </a:bodyPr>
          <a:lstStyle/>
          <a:p>
            <a:r>
              <a:rPr lang="da-DK" dirty="0"/>
              <a:t>URL </a:t>
            </a:r>
            <a:r>
              <a:rPr lang="da-DK" dirty="0" err="1"/>
              <a:t>shortening</a:t>
            </a:r>
            <a:r>
              <a:rPr lang="da-DK" dirty="0"/>
              <a:t> på godt og ondt</a:t>
            </a:r>
          </a:p>
        </p:txBody>
      </p:sp>
      <p:sp>
        <p:nvSpPr>
          <p:cNvPr id="11" name="Pladsholder til indhold 10">
            <a:extLst>
              <a:ext uri="{FF2B5EF4-FFF2-40B4-BE49-F238E27FC236}">
                <a16:creationId xmlns:a16="http://schemas.microsoft.com/office/drawing/2014/main" id="{E010F669-D4CC-455D-BC25-10DADB29B900}"/>
              </a:ext>
            </a:extLst>
          </p:cNvPr>
          <p:cNvSpPr>
            <a:spLocks noGrp="1"/>
          </p:cNvSpPr>
          <p:nvPr>
            <p:ph sz="half" idx="2"/>
          </p:nvPr>
        </p:nvSpPr>
        <p:spPr/>
        <p:txBody>
          <a:bodyPr>
            <a:normAutofit/>
          </a:bodyPr>
          <a:lstStyle/>
          <a:p>
            <a:r>
              <a:rPr lang="da-DK" dirty="0"/>
              <a:t>Anvendes for at forkorte link til en webside. Meget anvendt i sms, på Twitter og Facebook</a:t>
            </a:r>
          </a:p>
          <a:p>
            <a:endParaRPr lang="da-DK" dirty="0"/>
          </a:p>
          <a:p>
            <a:r>
              <a:rPr lang="da-DK" dirty="0"/>
              <a:t>Hvor fører det hen</a:t>
            </a:r>
          </a:p>
          <a:p>
            <a:endParaRPr lang="da-DK" dirty="0"/>
          </a:p>
          <a:p>
            <a:r>
              <a:rPr lang="da-DK" sz="2000" dirty="0">
                <a:hlinkClick r:id="rId2"/>
              </a:rPr>
              <a:t>https://www.websiteplanet.com/da/webtools/redirected</a:t>
            </a:r>
            <a:r>
              <a:rPr lang="da-DK" sz="2000" dirty="0"/>
              <a:t> </a:t>
            </a:r>
          </a:p>
          <a:p>
            <a:pPr marL="0" indent="0">
              <a:buNone/>
            </a:pPr>
            <a:endParaRPr lang="da-DK" dirty="0"/>
          </a:p>
        </p:txBody>
      </p:sp>
      <p:sp>
        <p:nvSpPr>
          <p:cNvPr id="5" name="Pladsholder til dato 4">
            <a:extLst>
              <a:ext uri="{FF2B5EF4-FFF2-40B4-BE49-F238E27FC236}">
                <a16:creationId xmlns:a16="http://schemas.microsoft.com/office/drawing/2014/main" id="{182D4D9D-1D20-4CAF-B2A9-B3215E71B550}"/>
              </a:ext>
            </a:extLst>
          </p:cNvPr>
          <p:cNvSpPr>
            <a:spLocks noGrp="1"/>
          </p:cNvSpPr>
          <p:nvPr>
            <p:ph type="dt" sz="half" idx="10"/>
          </p:nvPr>
        </p:nvSpPr>
        <p:spPr/>
        <p:txBody>
          <a:bodyPr/>
          <a:lstStyle/>
          <a:p>
            <a:r>
              <a:rPr lang="da-DK"/>
              <a:t>September 2019</a:t>
            </a:r>
          </a:p>
        </p:txBody>
      </p:sp>
      <p:sp>
        <p:nvSpPr>
          <p:cNvPr id="6" name="Pladsholder til sidefod 5">
            <a:extLst>
              <a:ext uri="{FF2B5EF4-FFF2-40B4-BE49-F238E27FC236}">
                <a16:creationId xmlns:a16="http://schemas.microsoft.com/office/drawing/2014/main" id="{0E241268-3606-4CBC-930C-85C33C9222D7}"/>
              </a:ext>
            </a:extLst>
          </p:cNvPr>
          <p:cNvSpPr>
            <a:spLocks noGrp="1"/>
          </p:cNvSpPr>
          <p:nvPr>
            <p:ph type="ftr" sz="quarter" idx="11"/>
          </p:nvPr>
        </p:nvSpPr>
        <p:spPr/>
        <p:txBody>
          <a:bodyPr/>
          <a:lstStyle/>
          <a:p>
            <a:r>
              <a:rPr lang="da-DK" dirty="0"/>
              <a:t>IT Sikkerhed</a:t>
            </a:r>
          </a:p>
        </p:txBody>
      </p:sp>
      <p:sp>
        <p:nvSpPr>
          <p:cNvPr id="7" name="Pladsholder til slidenummer 6">
            <a:extLst>
              <a:ext uri="{FF2B5EF4-FFF2-40B4-BE49-F238E27FC236}">
                <a16:creationId xmlns:a16="http://schemas.microsoft.com/office/drawing/2014/main" id="{4759BD99-6111-4E5F-B814-1D3C217F1E65}"/>
              </a:ext>
            </a:extLst>
          </p:cNvPr>
          <p:cNvSpPr>
            <a:spLocks noGrp="1"/>
          </p:cNvSpPr>
          <p:nvPr>
            <p:ph type="sldNum" sz="quarter" idx="12"/>
          </p:nvPr>
        </p:nvSpPr>
        <p:spPr/>
        <p:txBody>
          <a:bodyPr/>
          <a:lstStyle/>
          <a:p>
            <a:fld id="{2BEB4856-A6F4-4C28-B797-329B5BB5915D}" type="slidenum">
              <a:rPr lang="da-DK" smtClean="0"/>
              <a:t>44</a:t>
            </a:fld>
            <a:endParaRPr lang="da-DK"/>
          </a:p>
        </p:txBody>
      </p:sp>
      <p:grpSp>
        <p:nvGrpSpPr>
          <p:cNvPr id="19" name="Gruppe 18">
            <a:extLst>
              <a:ext uri="{FF2B5EF4-FFF2-40B4-BE49-F238E27FC236}">
                <a16:creationId xmlns:a16="http://schemas.microsoft.com/office/drawing/2014/main" id="{D5AD049E-032E-4FDB-9655-185FAF5594C6}"/>
              </a:ext>
            </a:extLst>
          </p:cNvPr>
          <p:cNvGrpSpPr/>
          <p:nvPr/>
        </p:nvGrpSpPr>
        <p:grpSpPr>
          <a:xfrm>
            <a:off x="652182" y="3509381"/>
            <a:ext cx="2929872" cy="2258994"/>
            <a:chOff x="793777" y="1222707"/>
            <a:chExt cx="2929872" cy="2258994"/>
          </a:xfrm>
        </p:grpSpPr>
        <p:pic>
          <p:nvPicPr>
            <p:cNvPr id="15" name="Billede 14">
              <a:extLst>
                <a:ext uri="{FF2B5EF4-FFF2-40B4-BE49-F238E27FC236}">
                  <a16:creationId xmlns:a16="http://schemas.microsoft.com/office/drawing/2014/main" id="{D0C41AA2-7B28-47F5-B271-9D70D5B7D4E0}"/>
                </a:ext>
              </a:extLst>
            </p:cNvPr>
            <p:cNvPicPr>
              <a:picLocks noChangeAspect="1"/>
            </p:cNvPicPr>
            <p:nvPr/>
          </p:nvPicPr>
          <p:blipFill>
            <a:blip r:embed="rId3"/>
            <a:stretch>
              <a:fillRect/>
            </a:stretch>
          </p:blipFill>
          <p:spPr>
            <a:xfrm>
              <a:off x="793777" y="1227916"/>
              <a:ext cx="2850376" cy="2253785"/>
            </a:xfrm>
            <a:prstGeom prst="rect">
              <a:avLst/>
            </a:prstGeom>
          </p:spPr>
        </p:pic>
        <p:pic>
          <p:nvPicPr>
            <p:cNvPr id="13" name="Billede 12">
              <a:extLst>
                <a:ext uri="{FF2B5EF4-FFF2-40B4-BE49-F238E27FC236}">
                  <a16:creationId xmlns:a16="http://schemas.microsoft.com/office/drawing/2014/main" id="{AE54F46A-9E73-4489-A68A-A310B53EF807}"/>
                </a:ext>
              </a:extLst>
            </p:cNvPr>
            <p:cNvPicPr>
              <a:picLocks noChangeAspect="1"/>
            </p:cNvPicPr>
            <p:nvPr/>
          </p:nvPicPr>
          <p:blipFill>
            <a:blip r:embed="rId4"/>
            <a:stretch>
              <a:fillRect/>
            </a:stretch>
          </p:blipFill>
          <p:spPr>
            <a:xfrm>
              <a:off x="2897644" y="1222707"/>
              <a:ext cx="826005" cy="822285"/>
            </a:xfrm>
            <a:prstGeom prst="rect">
              <a:avLst/>
            </a:prstGeom>
          </p:spPr>
        </p:pic>
        <p:sp>
          <p:nvSpPr>
            <p:cNvPr id="14" name="Ellipse 13">
              <a:extLst>
                <a:ext uri="{FF2B5EF4-FFF2-40B4-BE49-F238E27FC236}">
                  <a16:creationId xmlns:a16="http://schemas.microsoft.com/office/drawing/2014/main" id="{74ABD85D-2B10-497E-BEAA-712CA103E5D4}"/>
                </a:ext>
              </a:extLst>
            </p:cNvPr>
            <p:cNvSpPr/>
            <p:nvPr/>
          </p:nvSpPr>
          <p:spPr>
            <a:xfrm>
              <a:off x="1741205" y="2414162"/>
              <a:ext cx="1795914" cy="6939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8" name="Gruppe 17">
            <a:extLst>
              <a:ext uri="{FF2B5EF4-FFF2-40B4-BE49-F238E27FC236}">
                <a16:creationId xmlns:a16="http://schemas.microsoft.com/office/drawing/2014/main" id="{7138B57C-A035-4272-84AF-04A69D48A384}"/>
              </a:ext>
            </a:extLst>
          </p:cNvPr>
          <p:cNvGrpSpPr/>
          <p:nvPr/>
        </p:nvGrpSpPr>
        <p:grpSpPr>
          <a:xfrm>
            <a:off x="628650" y="1277494"/>
            <a:ext cx="3389105" cy="1724195"/>
            <a:chOff x="675915" y="3850871"/>
            <a:chExt cx="3389105" cy="1724195"/>
          </a:xfrm>
        </p:grpSpPr>
        <p:sp>
          <p:nvSpPr>
            <p:cNvPr id="16" name="Tekstfelt 15">
              <a:extLst>
                <a:ext uri="{FF2B5EF4-FFF2-40B4-BE49-F238E27FC236}">
                  <a16:creationId xmlns:a16="http://schemas.microsoft.com/office/drawing/2014/main" id="{52495E02-79D8-4A8C-A74F-3EBD271230D6}"/>
                </a:ext>
              </a:extLst>
            </p:cNvPr>
            <p:cNvSpPr txBox="1"/>
            <p:nvPr/>
          </p:nvSpPr>
          <p:spPr>
            <a:xfrm>
              <a:off x="675915" y="3943850"/>
              <a:ext cx="3086100" cy="1631216"/>
            </a:xfrm>
            <a:prstGeom prst="rect">
              <a:avLst/>
            </a:prstGeom>
            <a:noFill/>
          </p:spPr>
          <p:txBody>
            <a:bodyPr wrap="square" rtlCol="0">
              <a:spAutoFit/>
            </a:bodyPr>
            <a:lstStyle/>
            <a:p>
              <a:r>
                <a:rPr lang="da-DK" sz="2000" dirty="0"/>
                <a:t>Her er links til materialet, som jeg har publiceret via mit Google Drev. </a:t>
              </a:r>
              <a:br>
                <a:rPr lang="da-DK" sz="2000" dirty="0"/>
              </a:br>
              <a:r>
                <a:rPr lang="da-DK" sz="2000" dirty="0"/>
                <a:t>PDF versionen findes på  </a:t>
              </a:r>
              <a:r>
                <a:rPr lang="da-DK" sz="2000" dirty="0">
                  <a:hlinkClick r:id="rId5"/>
                </a:rPr>
                <a:t>http://bit.ly/2vSypJV</a:t>
              </a:r>
              <a:endParaRPr lang="da-DK" sz="2000" dirty="0"/>
            </a:p>
          </p:txBody>
        </p:sp>
        <p:pic>
          <p:nvPicPr>
            <p:cNvPr id="17" name="Billede 16">
              <a:extLst>
                <a:ext uri="{FF2B5EF4-FFF2-40B4-BE49-F238E27FC236}">
                  <a16:creationId xmlns:a16="http://schemas.microsoft.com/office/drawing/2014/main" id="{82C13A6F-84F3-42B5-8081-B4F97CA54A2E}"/>
                </a:ext>
              </a:extLst>
            </p:cNvPr>
            <p:cNvPicPr>
              <a:picLocks noChangeAspect="1"/>
            </p:cNvPicPr>
            <p:nvPr/>
          </p:nvPicPr>
          <p:blipFill>
            <a:blip r:embed="rId6"/>
            <a:stretch>
              <a:fillRect/>
            </a:stretch>
          </p:blipFill>
          <p:spPr>
            <a:xfrm>
              <a:off x="3310646" y="3850871"/>
              <a:ext cx="754374" cy="754374"/>
            </a:xfrm>
            <a:prstGeom prst="rect">
              <a:avLst/>
            </a:prstGeom>
          </p:spPr>
        </p:pic>
      </p:grpSp>
    </p:spTree>
    <p:extLst>
      <p:ext uri="{BB962C8B-B14F-4D97-AF65-F5344CB8AC3E}">
        <p14:creationId xmlns:p14="http://schemas.microsoft.com/office/powerpoint/2010/main" val="2846958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99851CA-82EC-4173-A4FF-55192CA8D660}"/>
              </a:ext>
            </a:extLst>
          </p:cNvPr>
          <p:cNvSpPr>
            <a:spLocks noGrp="1"/>
          </p:cNvSpPr>
          <p:nvPr>
            <p:ph type="title"/>
          </p:nvPr>
        </p:nvSpPr>
        <p:spPr/>
        <p:txBody>
          <a:bodyPr/>
          <a:lstStyle/>
          <a:p>
            <a:r>
              <a:rPr lang="da-DK" dirty="0"/>
              <a:t>Spam mappen</a:t>
            </a:r>
          </a:p>
        </p:txBody>
      </p:sp>
      <p:sp>
        <p:nvSpPr>
          <p:cNvPr id="4" name="Pladsholder til dato 3">
            <a:extLst>
              <a:ext uri="{FF2B5EF4-FFF2-40B4-BE49-F238E27FC236}">
                <a16:creationId xmlns:a16="http://schemas.microsoft.com/office/drawing/2014/main" id="{BAEAF14C-090F-4128-9782-AD5974373F0B}"/>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FB1DE6A6-0AFF-4577-88AD-0463807E9654}"/>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6D26BE6D-7036-449F-AC31-165B202008E5}"/>
              </a:ext>
            </a:extLst>
          </p:cNvPr>
          <p:cNvSpPr>
            <a:spLocks noGrp="1"/>
          </p:cNvSpPr>
          <p:nvPr>
            <p:ph type="sldNum" sz="quarter" idx="12"/>
          </p:nvPr>
        </p:nvSpPr>
        <p:spPr/>
        <p:txBody>
          <a:bodyPr/>
          <a:lstStyle/>
          <a:p>
            <a:fld id="{2BEB4856-A6F4-4C28-B797-329B5BB5915D}" type="slidenum">
              <a:rPr lang="da-DK" smtClean="0"/>
              <a:t>45</a:t>
            </a:fld>
            <a:endParaRPr lang="da-DK"/>
          </a:p>
        </p:txBody>
      </p:sp>
      <p:pic>
        <p:nvPicPr>
          <p:cNvPr id="8" name="Pladsholder til indhold 7">
            <a:extLst>
              <a:ext uri="{FF2B5EF4-FFF2-40B4-BE49-F238E27FC236}">
                <a16:creationId xmlns:a16="http://schemas.microsoft.com/office/drawing/2014/main" id="{0CFBDE73-4B30-4BEB-8F34-77FD2081B5C5}"/>
              </a:ext>
            </a:extLst>
          </p:cNvPr>
          <p:cNvPicPr>
            <a:picLocks noGrp="1" noChangeAspect="1"/>
          </p:cNvPicPr>
          <p:nvPr>
            <p:ph idx="1"/>
          </p:nvPr>
        </p:nvPicPr>
        <p:blipFill>
          <a:blip r:embed="rId2"/>
          <a:stretch>
            <a:fillRect/>
          </a:stretch>
        </p:blipFill>
        <p:spPr>
          <a:xfrm>
            <a:off x="831139" y="1274879"/>
            <a:ext cx="7161905" cy="4104762"/>
          </a:xfrm>
          <a:prstGeom prst="rect">
            <a:avLst/>
          </a:prstGeom>
        </p:spPr>
      </p:pic>
    </p:spTree>
    <p:extLst>
      <p:ext uri="{BB962C8B-B14F-4D97-AF65-F5344CB8AC3E}">
        <p14:creationId xmlns:p14="http://schemas.microsoft.com/office/powerpoint/2010/main" val="3654123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A81D89-BA5C-44F3-99CF-4618D4218406}"/>
              </a:ext>
            </a:extLst>
          </p:cNvPr>
          <p:cNvSpPr>
            <a:spLocks noGrp="1"/>
          </p:cNvSpPr>
          <p:nvPr>
            <p:ph type="title"/>
          </p:nvPr>
        </p:nvSpPr>
        <p:spPr/>
        <p:txBody>
          <a:bodyPr/>
          <a:lstStyle/>
          <a:p>
            <a:r>
              <a:rPr lang="da-DK" dirty="0"/>
              <a:t>Phishing mail</a:t>
            </a:r>
          </a:p>
        </p:txBody>
      </p:sp>
      <p:sp>
        <p:nvSpPr>
          <p:cNvPr id="3" name="Pladsholder til dato 2">
            <a:extLst>
              <a:ext uri="{FF2B5EF4-FFF2-40B4-BE49-F238E27FC236}">
                <a16:creationId xmlns:a16="http://schemas.microsoft.com/office/drawing/2014/main" id="{94D2FD16-37A6-4265-ABEF-A434D3C2F790}"/>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C4858F3E-E7D0-4F8B-A348-E73F9C8A3F54}"/>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A3E1037B-12AB-4B2E-BC7B-08D3AFE5FD5A}"/>
              </a:ext>
            </a:extLst>
          </p:cNvPr>
          <p:cNvSpPr>
            <a:spLocks noGrp="1"/>
          </p:cNvSpPr>
          <p:nvPr>
            <p:ph type="sldNum" sz="quarter" idx="12"/>
          </p:nvPr>
        </p:nvSpPr>
        <p:spPr/>
        <p:txBody>
          <a:bodyPr/>
          <a:lstStyle/>
          <a:p>
            <a:fld id="{2BEB4856-A6F4-4C28-B797-329B5BB5915D}" type="slidenum">
              <a:rPr lang="da-DK" smtClean="0"/>
              <a:t>46</a:t>
            </a:fld>
            <a:endParaRPr lang="da-DK"/>
          </a:p>
        </p:txBody>
      </p:sp>
      <p:pic>
        <p:nvPicPr>
          <p:cNvPr id="9" name="Billede 8">
            <a:extLst>
              <a:ext uri="{FF2B5EF4-FFF2-40B4-BE49-F238E27FC236}">
                <a16:creationId xmlns:a16="http://schemas.microsoft.com/office/drawing/2014/main" id="{8212E602-2D3B-480E-AF55-5FDA5E732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812" y="1357312"/>
            <a:ext cx="8334375" cy="4143375"/>
          </a:xfrm>
          <a:prstGeom prst="rect">
            <a:avLst/>
          </a:prstGeom>
        </p:spPr>
      </p:pic>
    </p:spTree>
    <p:extLst>
      <p:ext uri="{BB962C8B-B14F-4D97-AF65-F5344CB8AC3E}">
        <p14:creationId xmlns:p14="http://schemas.microsoft.com/office/powerpoint/2010/main" val="34824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C42DE-29BC-4C8E-B4B1-90DD38F10463}"/>
              </a:ext>
            </a:extLst>
          </p:cNvPr>
          <p:cNvSpPr>
            <a:spLocks noGrp="1"/>
          </p:cNvSpPr>
          <p:nvPr>
            <p:ph type="title"/>
          </p:nvPr>
        </p:nvSpPr>
        <p:spPr/>
        <p:txBody>
          <a:bodyPr/>
          <a:lstStyle/>
          <a:p>
            <a:r>
              <a:rPr lang="da-DK" dirty="0"/>
              <a:t>Phishing mail</a:t>
            </a:r>
          </a:p>
        </p:txBody>
      </p:sp>
      <p:pic>
        <p:nvPicPr>
          <p:cNvPr id="7" name="Pladsholder til indhold 6">
            <a:extLst>
              <a:ext uri="{FF2B5EF4-FFF2-40B4-BE49-F238E27FC236}">
                <a16:creationId xmlns:a16="http://schemas.microsoft.com/office/drawing/2014/main" id="{CF8D51C4-E208-44FA-B4B3-1D3D3F402D56}"/>
              </a:ext>
            </a:extLst>
          </p:cNvPr>
          <p:cNvPicPr>
            <a:picLocks noGrp="1" noChangeAspect="1"/>
          </p:cNvPicPr>
          <p:nvPr>
            <p:ph idx="1"/>
          </p:nvPr>
        </p:nvPicPr>
        <p:blipFill>
          <a:blip r:embed="rId2"/>
          <a:stretch>
            <a:fillRect/>
          </a:stretch>
        </p:blipFill>
        <p:spPr>
          <a:xfrm>
            <a:off x="2575430" y="1204913"/>
            <a:ext cx="3993139" cy="4972050"/>
          </a:xfrm>
          <a:prstGeom prst="rect">
            <a:avLst/>
          </a:prstGeom>
        </p:spPr>
      </p:pic>
      <p:sp>
        <p:nvSpPr>
          <p:cNvPr id="4" name="Pladsholder til dato 3">
            <a:extLst>
              <a:ext uri="{FF2B5EF4-FFF2-40B4-BE49-F238E27FC236}">
                <a16:creationId xmlns:a16="http://schemas.microsoft.com/office/drawing/2014/main" id="{055DBF44-5908-4B21-B9C1-B0EC733907A9}"/>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FB975CC6-F7C6-4E36-816D-8419BEC996A6}"/>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160E094E-D058-47E2-B68A-E5B4A55D76AB}"/>
              </a:ext>
            </a:extLst>
          </p:cNvPr>
          <p:cNvSpPr>
            <a:spLocks noGrp="1"/>
          </p:cNvSpPr>
          <p:nvPr>
            <p:ph type="sldNum" sz="quarter" idx="12"/>
          </p:nvPr>
        </p:nvSpPr>
        <p:spPr/>
        <p:txBody>
          <a:bodyPr/>
          <a:lstStyle/>
          <a:p>
            <a:fld id="{2BEB4856-A6F4-4C28-B797-329B5BB5915D}" type="slidenum">
              <a:rPr lang="da-DK" smtClean="0"/>
              <a:t>47</a:t>
            </a:fld>
            <a:endParaRPr lang="da-DK"/>
          </a:p>
        </p:txBody>
      </p:sp>
    </p:spTree>
    <p:extLst>
      <p:ext uri="{BB962C8B-B14F-4D97-AF65-F5344CB8AC3E}">
        <p14:creationId xmlns:p14="http://schemas.microsoft.com/office/powerpoint/2010/main" val="3806065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A81D89-BA5C-44F3-99CF-4618D4218406}"/>
              </a:ext>
            </a:extLst>
          </p:cNvPr>
          <p:cNvSpPr>
            <a:spLocks noGrp="1"/>
          </p:cNvSpPr>
          <p:nvPr>
            <p:ph type="title"/>
          </p:nvPr>
        </p:nvSpPr>
        <p:spPr/>
        <p:txBody>
          <a:bodyPr/>
          <a:lstStyle/>
          <a:p>
            <a:r>
              <a:rPr lang="da-DK" dirty="0"/>
              <a:t>Phishing mail – Advanced System Care?!</a:t>
            </a:r>
          </a:p>
        </p:txBody>
      </p:sp>
      <p:sp>
        <p:nvSpPr>
          <p:cNvPr id="3" name="Pladsholder til dato 2">
            <a:extLst>
              <a:ext uri="{FF2B5EF4-FFF2-40B4-BE49-F238E27FC236}">
                <a16:creationId xmlns:a16="http://schemas.microsoft.com/office/drawing/2014/main" id="{94D2FD16-37A6-4265-ABEF-A434D3C2F790}"/>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C4858F3E-E7D0-4F8B-A348-E73F9C8A3F54}"/>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A3E1037B-12AB-4B2E-BC7B-08D3AFE5FD5A}"/>
              </a:ext>
            </a:extLst>
          </p:cNvPr>
          <p:cNvSpPr>
            <a:spLocks noGrp="1"/>
          </p:cNvSpPr>
          <p:nvPr>
            <p:ph type="sldNum" sz="quarter" idx="12"/>
          </p:nvPr>
        </p:nvSpPr>
        <p:spPr/>
        <p:txBody>
          <a:bodyPr/>
          <a:lstStyle/>
          <a:p>
            <a:fld id="{2BEB4856-A6F4-4C28-B797-329B5BB5915D}" type="slidenum">
              <a:rPr lang="da-DK" smtClean="0"/>
              <a:t>48</a:t>
            </a:fld>
            <a:endParaRPr lang="da-DK"/>
          </a:p>
        </p:txBody>
      </p:sp>
      <p:pic>
        <p:nvPicPr>
          <p:cNvPr id="14" name="Billede 13">
            <a:extLst>
              <a:ext uri="{FF2B5EF4-FFF2-40B4-BE49-F238E27FC236}">
                <a16:creationId xmlns:a16="http://schemas.microsoft.com/office/drawing/2014/main" id="{B1D16973-462A-43DA-B857-5511B346D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9499"/>
            <a:ext cx="9144000" cy="5130934"/>
          </a:xfrm>
          <a:prstGeom prst="rect">
            <a:avLst/>
          </a:prstGeom>
        </p:spPr>
      </p:pic>
    </p:spTree>
    <p:extLst>
      <p:ext uri="{BB962C8B-B14F-4D97-AF65-F5344CB8AC3E}">
        <p14:creationId xmlns:p14="http://schemas.microsoft.com/office/powerpoint/2010/main" val="1621190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6E9C20-13E0-4C43-8192-1ECFB77C413A}"/>
              </a:ext>
            </a:extLst>
          </p:cNvPr>
          <p:cNvSpPr>
            <a:spLocks noGrp="1"/>
          </p:cNvSpPr>
          <p:nvPr>
            <p:ph type="title"/>
          </p:nvPr>
        </p:nvSpPr>
        <p:spPr/>
        <p:txBody>
          <a:bodyPr/>
          <a:lstStyle/>
          <a:p>
            <a:r>
              <a:rPr lang="da-DK" dirty="0"/>
              <a:t>Denne er god nok</a:t>
            </a:r>
          </a:p>
        </p:txBody>
      </p:sp>
      <p:sp>
        <p:nvSpPr>
          <p:cNvPr id="3" name="Pladsholder til dato 2">
            <a:extLst>
              <a:ext uri="{FF2B5EF4-FFF2-40B4-BE49-F238E27FC236}">
                <a16:creationId xmlns:a16="http://schemas.microsoft.com/office/drawing/2014/main" id="{8DDC3054-568E-4A7B-92BC-65B893B32818}"/>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A7CC6858-D0CA-4ABF-826C-1843E1C8ABAE}"/>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134F4C61-0395-4ABC-B366-7FF719F1D52E}"/>
              </a:ext>
            </a:extLst>
          </p:cNvPr>
          <p:cNvSpPr>
            <a:spLocks noGrp="1"/>
          </p:cNvSpPr>
          <p:nvPr>
            <p:ph type="sldNum" sz="quarter" idx="12"/>
          </p:nvPr>
        </p:nvSpPr>
        <p:spPr/>
        <p:txBody>
          <a:bodyPr/>
          <a:lstStyle/>
          <a:p>
            <a:fld id="{2BEB4856-A6F4-4C28-B797-329B5BB5915D}" type="slidenum">
              <a:rPr lang="da-DK" smtClean="0"/>
              <a:t>49</a:t>
            </a:fld>
            <a:endParaRPr lang="da-DK"/>
          </a:p>
        </p:txBody>
      </p:sp>
      <p:pic>
        <p:nvPicPr>
          <p:cNvPr id="7" name="Billede 6">
            <a:extLst>
              <a:ext uri="{FF2B5EF4-FFF2-40B4-BE49-F238E27FC236}">
                <a16:creationId xmlns:a16="http://schemas.microsoft.com/office/drawing/2014/main" id="{BAB07589-598E-473F-AE64-FA1F6D548A75}"/>
              </a:ext>
            </a:extLst>
          </p:cNvPr>
          <p:cNvPicPr>
            <a:picLocks noChangeAspect="1"/>
          </p:cNvPicPr>
          <p:nvPr/>
        </p:nvPicPr>
        <p:blipFill>
          <a:blip r:embed="rId2"/>
          <a:stretch>
            <a:fillRect/>
          </a:stretch>
        </p:blipFill>
        <p:spPr>
          <a:xfrm>
            <a:off x="772000" y="1195666"/>
            <a:ext cx="7600000" cy="4466667"/>
          </a:xfrm>
          <a:prstGeom prst="rect">
            <a:avLst/>
          </a:prstGeom>
        </p:spPr>
      </p:pic>
      <p:pic>
        <p:nvPicPr>
          <p:cNvPr id="8" name="Billede 7">
            <a:extLst>
              <a:ext uri="{FF2B5EF4-FFF2-40B4-BE49-F238E27FC236}">
                <a16:creationId xmlns:a16="http://schemas.microsoft.com/office/drawing/2014/main" id="{C47DC099-6078-4EBE-AFD1-5230730B09B2}"/>
              </a:ext>
            </a:extLst>
          </p:cNvPr>
          <p:cNvPicPr>
            <a:picLocks noChangeAspect="1"/>
          </p:cNvPicPr>
          <p:nvPr/>
        </p:nvPicPr>
        <p:blipFill>
          <a:blip r:embed="rId3"/>
          <a:stretch>
            <a:fillRect/>
          </a:stretch>
        </p:blipFill>
        <p:spPr>
          <a:xfrm>
            <a:off x="4194813" y="288959"/>
            <a:ext cx="754374" cy="754374"/>
          </a:xfrm>
          <a:prstGeom prst="rect">
            <a:avLst/>
          </a:prstGeom>
        </p:spPr>
      </p:pic>
    </p:spTree>
    <p:extLst>
      <p:ext uri="{BB962C8B-B14F-4D97-AF65-F5344CB8AC3E}">
        <p14:creationId xmlns:p14="http://schemas.microsoft.com/office/powerpoint/2010/main" val="4197055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617100-B27C-496C-A244-0746DD52970D}"/>
              </a:ext>
            </a:extLst>
          </p:cNvPr>
          <p:cNvSpPr>
            <a:spLocks noGrp="1"/>
          </p:cNvSpPr>
          <p:nvPr>
            <p:ph type="title"/>
          </p:nvPr>
        </p:nvSpPr>
        <p:spPr/>
        <p:txBody>
          <a:bodyPr/>
          <a:lstStyle/>
          <a:p>
            <a:r>
              <a:rPr lang="da-DK" dirty="0"/>
              <a:t>Rapporten: Danskernes informationssikkerhed</a:t>
            </a:r>
          </a:p>
        </p:txBody>
      </p:sp>
      <p:pic>
        <p:nvPicPr>
          <p:cNvPr id="7" name="Pladsholder til indhold 6">
            <a:extLst>
              <a:ext uri="{FF2B5EF4-FFF2-40B4-BE49-F238E27FC236}">
                <a16:creationId xmlns:a16="http://schemas.microsoft.com/office/drawing/2014/main" id="{06AC51F5-53B2-4853-8B58-F75E689C4406}"/>
              </a:ext>
            </a:extLst>
          </p:cNvPr>
          <p:cNvPicPr>
            <a:picLocks noGrp="1" noChangeAspect="1"/>
          </p:cNvPicPr>
          <p:nvPr>
            <p:ph sz="half" idx="1"/>
          </p:nvPr>
        </p:nvPicPr>
        <p:blipFill>
          <a:blip r:embed="rId2"/>
          <a:stretch>
            <a:fillRect/>
          </a:stretch>
        </p:blipFill>
        <p:spPr>
          <a:xfrm>
            <a:off x="970030" y="1400673"/>
            <a:ext cx="3203439" cy="4351338"/>
          </a:xfrm>
          <a:prstGeom prst="rect">
            <a:avLst/>
          </a:prstGeom>
        </p:spPr>
      </p:pic>
      <p:sp>
        <p:nvSpPr>
          <p:cNvPr id="8" name="Pladsholder til indhold 7">
            <a:extLst>
              <a:ext uri="{FF2B5EF4-FFF2-40B4-BE49-F238E27FC236}">
                <a16:creationId xmlns:a16="http://schemas.microsoft.com/office/drawing/2014/main" id="{07D0DEB7-11B2-4D2A-BA2D-10A24C0D6979}"/>
              </a:ext>
            </a:extLst>
          </p:cNvPr>
          <p:cNvSpPr>
            <a:spLocks noGrp="1"/>
          </p:cNvSpPr>
          <p:nvPr>
            <p:ph sz="half" idx="2"/>
          </p:nvPr>
        </p:nvSpPr>
        <p:spPr>
          <a:xfrm>
            <a:off x="4629150" y="1400673"/>
            <a:ext cx="3886200" cy="4351338"/>
          </a:xfrm>
        </p:spPr>
        <p:txBody>
          <a:bodyPr>
            <a:normAutofit fontScale="85000" lnSpcReduction="10000"/>
          </a:bodyPr>
          <a:lstStyle/>
          <a:p>
            <a:r>
              <a:rPr lang="da-DK" dirty="0"/>
              <a:t>Er du blandt de 25 procent, der ikke anvender adgangskode til dine enheder?</a:t>
            </a:r>
          </a:p>
          <a:p>
            <a:r>
              <a:rPr lang="da-DK" dirty="0"/>
              <a:t>Er du blandt de 60 procent, som aldrig tager backup af billeder og dokumenter?</a:t>
            </a:r>
          </a:p>
          <a:p>
            <a:r>
              <a:rPr lang="da-DK" dirty="0"/>
              <a:t>Er du blandt de 49 procent, som bruger usikre offentlige netværk uden kode?</a:t>
            </a:r>
          </a:p>
          <a:p>
            <a:r>
              <a:rPr lang="da-DK" dirty="0"/>
              <a:t>Er du blandt de 37 procent, der anvende samme adgangskode til flere online-tjenester?</a:t>
            </a:r>
          </a:p>
          <a:p>
            <a:r>
              <a:rPr lang="da-DK" dirty="0"/>
              <a:t>Er du blandt de 80 procent, der anvender korte adgangskoder (mindre end 12 tegn)?</a:t>
            </a:r>
          </a:p>
        </p:txBody>
      </p:sp>
      <p:sp>
        <p:nvSpPr>
          <p:cNvPr id="4" name="Pladsholder til dato 3">
            <a:extLst>
              <a:ext uri="{FF2B5EF4-FFF2-40B4-BE49-F238E27FC236}">
                <a16:creationId xmlns:a16="http://schemas.microsoft.com/office/drawing/2014/main" id="{B1593DBB-4F22-4253-B509-A26B5E3E295E}"/>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58ECF612-D662-4EC4-AEA7-B96E282A3F40}"/>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2DA75E4B-0653-4FBD-9DDE-804EBACA5B49}"/>
              </a:ext>
            </a:extLst>
          </p:cNvPr>
          <p:cNvSpPr>
            <a:spLocks noGrp="1"/>
          </p:cNvSpPr>
          <p:nvPr>
            <p:ph type="sldNum" sz="quarter" idx="12"/>
          </p:nvPr>
        </p:nvSpPr>
        <p:spPr/>
        <p:txBody>
          <a:bodyPr/>
          <a:lstStyle/>
          <a:p>
            <a:fld id="{2BEB4856-A6F4-4C28-B797-329B5BB5915D}" type="slidenum">
              <a:rPr lang="da-DK" smtClean="0"/>
              <a:t>5</a:t>
            </a:fld>
            <a:endParaRPr lang="da-DK"/>
          </a:p>
        </p:txBody>
      </p:sp>
      <p:sp>
        <p:nvSpPr>
          <p:cNvPr id="9" name="Rektangel 8">
            <a:extLst>
              <a:ext uri="{FF2B5EF4-FFF2-40B4-BE49-F238E27FC236}">
                <a16:creationId xmlns:a16="http://schemas.microsoft.com/office/drawing/2014/main" id="{74CF4FD9-5604-49B6-9F12-B82BE986D7D3}"/>
              </a:ext>
            </a:extLst>
          </p:cNvPr>
          <p:cNvSpPr/>
          <p:nvPr/>
        </p:nvSpPr>
        <p:spPr>
          <a:xfrm>
            <a:off x="923165" y="5892969"/>
            <a:ext cx="7411970" cy="369332"/>
          </a:xfrm>
          <a:prstGeom prst="rect">
            <a:avLst/>
          </a:prstGeom>
        </p:spPr>
        <p:txBody>
          <a:bodyPr wrap="square">
            <a:spAutoFit/>
          </a:bodyPr>
          <a:lstStyle/>
          <a:p>
            <a:r>
              <a:rPr lang="da-DK" dirty="0">
                <a:hlinkClick r:id="rId3"/>
              </a:rPr>
              <a:t>https://itsupport.brundtoe.dk/2017/04/02/sikker-adfaerd-paa-internettet</a:t>
            </a:r>
            <a:r>
              <a:rPr lang="da-DK" dirty="0"/>
              <a:t> </a:t>
            </a:r>
          </a:p>
        </p:txBody>
      </p:sp>
    </p:spTree>
    <p:extLst>
      <p:ext uri="{BB962C8B-B14F-4D97-AF65-F5344CB8AC3E}">
        <p14:creationId xmlns:p14="http://schemas.microsoft.com/office/powerpoint/2010/main" val="1416188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86C8A-C162-4A93-9AAB-E5BD72F8DB53}"/>
              </a:ext>
            </a:extLst>
          </p:cNvPr>
          <p:cNvSpPr>
            <a:spLocks noGrp="1"/>
          </p:cNvSpPr>
          <p:nvPr>
            <p:ph type="title"/>
          </p:nvPr>
        </p:nvSpPr>
        <p:spPr/>
        <p:txBody>
          <a:bodyPr/>
          <a:lstStyle/>
          <a:p>
            <a:r>
              <a:rPr lang="da-DK" dirty="0"/>
              <a:t>Phishing mail</a:t>
            </a:r>
          </a:p>
        </p:txBody>
      </p:sp>
      <p:pic>
        <p:nvPicPr>
          <p:cNvPr id="8" name="Pladsholder til indhold 7">
            <a:extLst>
              <a:ext uri="{FF2B5EF4-FFF2-40B4-BE49-F238E27FC236}">
                <a16:creationId xmlns:a16="http://schemas.microsoft.com/office/drawing/2014/main" id="{DD73A8B0-2FFD-4AF3-83D2-FF40619FAE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0236" y="1204913"/>
            <a:ext cx="6003528" cy="4972050"/>
          </a:xfrm>
        </p:spPr>
      </p:pic>
      <p:sp>
        <p:nvSpPr>
          <p:cNvPr id="3" name="Pladsholder til dato 2">
            <a:extLst>
              <a:ext uri="{FF2B5EF4-FFF2-40B4-BE49-F238E27FC236}">
                <a16:creationId xmlns:a16="http://schemas.microsoft.com/office/drawing/2014/main" id="{76D544F5-17D2-4F94-99F9-64689C839810}"/>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81FC20EB-094A-4377-90A9-A2A626F638AF}"/>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F0B54288-0FBE-4B54-BE21-02DD7AE031E4}"/>
              </a:ext>
            </a:extLst>
          </p:cNvPr>
          <p:cNvSpPr>
            <a:spLocks noGrp="1"/>
          </p:cNvSpPr>
          <p:nvPr>
            <p:ph type="sldNum" sz="quarter" idx="12"/>
          </p:nvPr>
        </p:nvSpPr>
        <p:spPr/>
        <p:txBody>
          <a:bodyPr/>
          <a:lstStyle/>
          <a:p>
            <a:fld id="{2BEB4856-A6F4-4C28-B797-329B5BB5915D}" type="slidenum">
              <a:rPr lang="da-DK" smtClean="0"/>
              <a:t>50</a:t>
            </a:fld>
            <a:endParaRPr lang="da-DK"/>
          </a:p>
        </p:txBody>
      </p:sp>
      <p:pic>
        <p:nvPicPr>
          <p:cNvPr id="7" name="Billede 6">
            <a:extLst>
              <a:ext uri="{FF2B5EF4-FFF2-40B4-BE49-F238E27FC236}">
                <a16:creationId xmlns:a16="http://schemas.microsoft.com/office/drawing/2014/main" id="{5CD1139C-B780-4061-B1EE-CDD9DC69D1AE}"/>
              </a:ext>
            </a:extLst>
          </p:cNvPr>
          <p:cNvPicPr>
            <a:picLocks noChangeAspect="1"/>
          </p:cNvPicPr>
          <p:nvPr/>
        </p:nvPicPr>
        <p:blipFill>
          <a:blip r:embed="rId3"/>
          <a:stretch>
            <a:fillRect/>
          </a:stretch>
        </p:blipFill>
        <p:spPr>
          <a:xfrm>
            <a:off x="6495197" y="292934"/>
            <a:ext cx="826005" cy="822285"/>
          </a:xfrm>
          <a:prstGeom prst="rect">
            <a:avLst/>
          </a:prstGeom>
        </p:spPr>
      </p:pic>
    </p:spTree>
    <p:extLst>
      <p:ext uri="{BB962C8B-B14F-4D97-AF65-F5344CB8AC3E}">
        <p14:creationId xmlns:p14="http://schemas.microsoft.com/office/powerpoint/2010/main" val="75850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FA49E-F11C-4089-9C6A-185FF1132EC1}"/>
              </a:ext>
            </a:extLst>
          </p:cNvPr>
          <p:cNvSpPr>
            <a:spLocks noGrp="1"/>
          </p:cNvSpPr>
          <p:nvPr>
            <p:ph type="title"/>
          </p:nvPr>
        </p:nvSpPr>
        <p:spPr/>
        <p:txBody>
          <a:bodyPr/>
          <a:lstStyle/>
          <a:p>
            <a:r>
              <a:rPr lang="da-DK" dirty="0"/>
              <a:t>Phishing mail</a:t>
            </a:r>
          </a:p>
        </p:txBody>
      </p:sp>
      <p:pic>
        <p:nvPicPr>
          <p:cNvPr id="8" name="Pladsholder til indhold 7">
            <a:extLst>
              <a:ext uri="{FF2B5EF4-FFF2-40B4-BE49-F238E27FC236}">
                <a16:creationId xmlns:a16="http://schemas.microsoft.com/office/drawing/2014/main" id="{86478A03-A5FA-423A-BCAB-B5C46C5EED69}"/>
              </a:ext>
            </a:extLst>
          </p:cNvPr>
          <p:cNvPicPr>
            <a:picLocks noGrp="1" noChangeAspect="1"/>
          </p:cNvPicPr>
          <p:nvPr>
            <p:ph idx="1"/>
          </p:nvPr>
        </p:nvPicPr>
        <p:blipFill>
          <a:blip r:embed="rId2"/>
          <a:stretch>
            <a:fillRect/>
          </a:stretch>
        </p:blipFill>
        <p:spPr>
          <a:xfrm>
            <a:off x="600075" y="1909450"/>
            <a:ext cx="6095238" cy="4231927"/>
          </a:xfrm>
          <a:prstGeom prst="rect">
            <a:avLst/>
          </a:prstGeom>
        </p:spPr>
      </p:pic>
      <p:sp>
        <p:nvSpPr>
          <p:cNvPr id="4" name="Pladsholder til dato 3">
            <a:extLst>
              <a:ext uri="{FF2B5EF4-FFF2-40B4-BE49-F238E27FC236}">
                <a16:creationId xmlns:a16="http://schemas.microsoft.com/office/drawing/2014/main" id="{2B3D3C41-B92F-4854-BB71-A05307A9E794}"/>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9B41D61F-EA41-4BA8-8295-4E464FFAC5B9}"/>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EB045763-318A-4F83-8F03-0ABEE1229F45}"/>
              </a:ext>
            </a:extLst>
          </p:cNvPr>
          <p:cNvSpPr>
            <a:spLocks noGrp="1"/>
          </p:cNvSpPr>
          <p:nvPr>
            <p:ph type="sldNum" sz="quarter" idx="12"/>
          </p:nvPr>
        </p:nvSpPr>
        <p:spPr/>
        <p:txBody>
          <a:bodyPr/>
          <a:lstStyle/>
          <a:p>
            <a:fld id="{2BEB4856-A6F4-4C28-B797-329B5BB5915D}" type="slidenum">
              <a:rPr lang="da-DK" smtClean="0"/>
              <a:t>51</a:t>
            </a:fld>
            <a:endParaRPr lang="da-DK"/>
          </a:p>
        </p:txBody>
      </p:sp>
      <p:pic>
        <p:nvPicPr>
          <p:cNvPr id="7" name="Billede 6">
            <a:extLst>
              <a:ext uri="{FF2B5EF4-FFF2-40B4-BE49-F238E27FC236}">
                <a16:creationId xmlns:a16="http://schemas.microsoft.com/office/drawing/2014/main" id="{4C7A0204-4757-4C00-A76B-E45A7145ADAF}"/>
              </a:ext>
            </a:extLst>
          </p:cNvPr>
          <p:cNvPicPr>
            <a:picLocks noChangeAspect="1"/>
          </p:cNvPicPr>
          <p:nvPr/>
        </p:nvPicPr>
        <p:blipFill>
          <a:blip r:embed="rId3"/>
          <a:stretch>
            <a:fillRect/>
          </a:stretch>
        </p:blipFill>
        <p:spPr>
          <a:xfrm>
            <a:off x="628650" y="1119499"/>
            <a:ext cx="6095238" cy="695238"/>
          </a:xfrm>
          <a:prstGeom prst="rect">
            <a:avLst/>
          </a:prstGeom>
        </p:spPr>
      </p:pic>
    </p:spTree>
    <p:extLst>
      <p:ext uri="{BB962C8B-B14F-4D97-AF65-F5344CB8AC3E}">
        <p14:creationId xmlns:p14="http://schemas.microsoft.com/office/powerpoint/2010/main" val="2107012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Browser beskyttelse</a:t>
            </a:r>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Billede 9">
            <a:extLst>
              <a:ext uri="{FF2B5EF4-FFF2-40B4-BE49-F238E27FC236}">
                <a16:creationId xmlns:a16="http://schemas.microsoft.com/office/drawing/2014/main" id="{B7E17D47-ED3E-42FC-B9E7-BDD692DAF28A}"/>
              </a:ext>
            </a:extLst>
          </p:cNvPr>
          <p:cNvPicPr>
            <a:picLocks noChangeAspect="1"/>
          </p:cNvPicPr>
          <p:nvPr/>
        </p:nvPicPr>
        <p:blipFill>
          <a:blip r:embed="rId2"/>
          <a:stretch>
            <a:fillRect/>
          </a:stretch>
        </p:blipFill>
        <p:spPr>
          <a:xfrm>
            <a:off x="970390" y="1514115"/>
            <a:ext cx="6847619" cy="4447619"/>
          </a:xfrm>
          <a:prstGeom prst="rect">
            <a:avLst/>
          </a:prstGeom>
        </p:spPr>
      </p:pic>
    </p:spTree>
    <p:extLst>
      <p:ext uri="{BB962C8B-B14F-4D97-AF65-F5344CB8AC3E}">
        <p14:creationId xmlns:p14="http://schemas.microsoft.com/office/powerpoint/2010/main" val="2503054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Mail med Ransomware – en zip fil</a:t>
            </a:r>
          </a:p>
        </p:txBody>
      </p:sp>
      <p:pic>
        <p:nvPicPr>
          <p:cNvPr id="9" name="Pladsholder til indhold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704658"/>
            <a:ext cx="8671558" cy="4367896"/>
          </a:xfrm>
        </p:spPr>
      </p:pic>
      <p:sp>
        <p:nvSpPr>
          <p:cNvPr id="3" name="Pladsholder til dato 2"/>
          <p:cNvSpPr>
            <a:spLocks noGrp="1"/>
          </p:cNvSpPr>
          <p:nvPr>
            <p:ph type="dt" sz="half" idx="10"/>
          </p:nvPr>
        </p:nvSpPr>
        <p:spPr/>
        <p:txBody>
          <a:bodyPr/>
          <a:lstStyle/>
          <a:p>
            <a:r>
              <a:rPr lang="da-DK"/>
              <a:t>September 2019</a:t>
            </a:r>
          </a:p>
        </p:txBody>
      </p:sp>
      <p:sp>
        <p:nvSpPr>
          <p:cNvPr id="4" name="Pladsholder til sidefod 3"/>
          <p:cNvSpPr>
            <a:spLocks noGrp="1"/>
          </p:cNvSpPr>
          <p:nvPr>
            <p:ph type="ftr" sz="quarter" idx="11"/>
          </p:nvPr>
        </p:nvSpPr>
        <p:spPr/>
        <p:txBody>
          <a:bodyPr/>
          <a:lstStyle/>
          <a:p>
            <a:r>
              <a:rPr lang="da-DK"/>
              <a:t>IT Sikkerhed</a:t>
            </a:r>
          </a:p>
        </p:txBody>
      </p:sp>
      <p:sp>
        <p:nvSpPr>
          <p:cNvPr id="5" name="Pladsholder til slidenummer 4"/>
          <p:cNvSpPr>
            <a:spLocks noGrp="1"/>
          </p:cNvSpPr>
          <p:nvPr>
            <p:ph type="sldNum" sz="quarter" idx="12"/>
          </p:nvPr>
        </p:nvSpPr>
        <p:spPr/>
        <p:txBody>
          <a:bodyPr/>
          <a:lstStyle/>
          <a:p>
            <a:fld id="{2BEB4856-A6F4-4C28-B797-329B5BB5915D}" type="slidenum">
              <a:rPr lang="da-DK" smtClean="0"/>
              <a:t>53</a:t>
            </a:fld>
            <a:endParaRPr lang="da-DK"/>
          </a:p>
        </p:txBody>
      </p:sp>
      <p:pic>
        <p:nvPicPr>
          <p:cNvPr id="7" name="Billede 6">
            <a:extLst>
              <a:ext uri="{FF2B5EF4-FFF2-40B4-BE49-F238E27FC236}">
                <a16:creationId xmlns:a16="http://schemas.microsoft.com/office/drawing/2014/main" id="{909DD494-0783-40E4-973F-B481285E2C2B}"/>
              </a:ext>
            </a:extLst>
          </p:cNvPr>
          <p:cNvPicPr>
            <a:picLocks noChangeAspect="1"/>
          </p:cNvPicPr>
          <p:nvPr/>
        </p:nvPicPr>
        <p:blipFill>
          <a:blip r:embed="rId3"/>
          <a:stretch>
            <a:fillRect/>
          </a:stretch>
        </p:blipFill>
        <p:spPr>
          <a:xfrm>
            <a:off x="7926360" y="598576"/>
            <a:ext cx="826005" cy="822285"/>
          </a:xfrm>
          <a:prstGeom prst="rect">
            <a:avLst/>
          </a:prstGeom>
        </p:spPr>
      </p:pic>
    </p:spTree>
    <p:extLst>
      <p:ext uri="{BB962C8B-B14F-4D97-AF65-F5344CB8AC3E}">
        <p14:creationId xmlns:p14="http://schemas.microsoft.com/office/powerpoint/2010/main" val="3976162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da-DK" dirty="0"/>
              <a:t>Ransomware – hindrer dig i adgang til dine data</a:t>
            </a:r>
          </a:p>
        </p:txBody>
      </p:sp>
      <p:sp>
        <p:nvSpPr>
          <p:cNvPr id="2" name="Pladsholder til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3" name="Pladsholder til sidefod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Billede 6"/>
          <p:cNvPicPr>
            <a:picLocks noChangeAspect="1"/>
          </p:cNvPicPr>
          <p:nvPr/>
        </p:nvPicPr>
        <p:blipFill>
          <a:blip r:embed="rId3"/>
          <a:stretch>
            <a:fillRect/>
          </a:stretch>
        </p:blipFill>
        <p:spPr>
          <a:xfrm>
            <a:off x="2315816" y="1153619"/>
            <a:ext cx="5719141" cy="4755057"/>
          </a:xfrm>
          <a:prstGeom prst="rect">
            <a:avLst/>
          </a:prstGeom>
        </p:spPr>
      </p:pic>
    </p:spTree>
    <p:extLst>
      <p:ext uri="{BB962C8B-B14F-4D97-AF65-F5344CB8AC3E}">
        <p14:creationId xmlns:p14="http://schemas.microsoft.com/office/powerpoint/2010/main" val="3714132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Mail med Ransomware – Excel regneark</a:t>
            </a:r>
          </a:p>
        </p:txBody>
      </p:sp>
      <p:pic>
        <p:nvPicPr>
          <p:cNvPr id="9" name="Pladsholder til indhold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119499"/>
            <a:ext cx="7697110" cy="3862809"/>
          </a:xfrm>
        </p:spPr>
      </p:pic>
      <p:sp>
        <p:nvSpPr>
          <p:cNvPr id="3" name="Pladsholder til dato 2"/>
          <p:cNvSpPr>
            <a:spLocks noGrp="1"/>
          </p:cNvSpPr>
          <p:nvPr>
            <p:ph type="dt" sz="half" idx="10"/>
          </p:nvPr>
        </p:nvSpPr>
        <p:spPr/>
        <p:txBody>
          <a:bodyPr/>
          <a:lstStyle/>
          <a:p>
            <a:r>
              <a:rPr lang="da-DK"/>
              <a:t>September 2019</a:t>
            </a:r>
          </a:p>
        </p:txBody>
      </p:sp>
      <p:sp>
        <p:nvSpPr>
          <p:cNvPr id="4" name="Pladsholder til sidefod 3"/>
          <p:cNvSpPr>
            <a:spLocks noGrp="1"/>
          </p:cNvSpPr>
          <p:nvPr>
            <p:ph type="ftr" sz="quarter" idx="11"/>
          </p:nvPr>
        </p:nvSpPr>
        <p:spPr/>
        <p:txBody>
          <a:bodyPr/>
          <a:lstStyle/>
          <a:p>
            <a:r>
              <a:rPr lang="da-DK"/>
              <a:t>IT Sikkerhed</a:t>
            </a:r>
          </a:p>
        </p:txBody>
      </p:sp>
      <p:sp>
        <p:nvSpPr>
          <p:cNvPr id="5" name="Pladsholder til slidenummer 4"/>
          <p:cNvSpPr>
            <a:spLocks noGrp="1"/>
          </p:cNvSpPr>
          <p:nvPr>
            <p:ph type="sldNum" sz="quarter" idx="12"/>
          </p:nvPr>
        </p:nvSpPr>
        <p:spPr/>
        <p:txBody>
          <a:bodyPr/>
          <a:lstStyle/>
          <a:p>
            <a:fld id="{2BEB4856-A6F4-4C28-B797-329B5BB5915D}" type="slidenum">
              <a:rPr lang="da-DK" smtClean="0"/>
              <a:t>55</a:t>
            </a:fld>
            <a:endParaRPr lang="da-DK"/>
          </a:p>
        </p:txBody>
      </p:sp>
      <p:pic>
        <p:nvPicPr>
          <p:cNvPr id="7" name="Billede 6">
            <a:extLst>
              <a:ext uri="{FF2B5EF4-FFF2-40B4-BE49-F238E27FC236}">
                <a16:creationId xmlns:a16="http://schemas.microsoft.com/office/drawing/2014/main" id="{9E945ED4-9A9D-45EB-98BD-1092F454D2C8}"/>
              </a:ext>
            </a:extLst>
          </p:cNvPr>
          <p:cNvPicPr>
            <a:picLocks noChangeAspect="1"/>
          </p:cNvPicPr>
          <p:nvPr/>
        </p:nvPicPr>
        <p:blipFill>
          <a:blip r:embed="rId3"/>
          <a:stretch>
            <a:fillRect/>
          </a:stretch>
        </p:blipFill>
        <p:spPr>
          <a:xfrm>
            <a:off x="7784140" y="573093"/>
            <a:ext cx="826005" cy="822285"/>
          </a:xfrm>
          <a:prstGeom prst="rect">
            <a:avLst/>
          </a:prstGeom>
        </p:spPr>
      </p:pic>
    </p:spTree>
    <p:extLst>
      <p:ext uri="{BB962C8B-B14F-4D97-AF65-F5344CB8AC3E}">
        <p14:creationId xmlns:p14="http://schemas.microsoft.com/office/powerpoint/2010/main" val="1074471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8E8019-F103-41BC-9406-3D661F18D05E}"/>
              </a:ext>
            </a:extLst>
          </p:cNvPr>
          <p:cNvSpPr>
            <a:spLocks noGrp="1"/>
          </p:cNvSpPr>
          <p:nvPr>
            <p:ph type="title"/>
          </p:nvPr>
        </p:nvSpPr>
        <p:spPr/>
        <p:txBody>
          <a:bodyPr>
            <a:normAutofit fontScale="90000"/>
          </a:bodyPr>
          <a:lstStyle/>
          <a:p>
            <a:pPr algn="ctr"/>
            <a:r>
              <a:rPr lang="da-DK" dirty="0"/>
              <a:t>Er min mailadresse blevet kompromitteret?</a:t>
            </a:r>
            <a:br>
              <a:rPr lang="da-DK" dirty="0"/>
            </a:br>
            <a:r>
              <a:rPr lang="da-DK" sz="2000" dirty="0">
                <a:hlinkClick r:id="rId2"/>
              </a:rPr>
              <a:t>https://haveibeenpwned.com</a:t>
            </a:r>
            <a:r>
              <a:rPr lang="da-DK" sz="2000" dirty="0"/>
              <a:t> </a:t>
            </a:r>
            <a:endParaRPr lang="da-DK" dirty="0"/>
          </a:p>
        </p:txBody>
      </p:sp>
      <p:pic>
        <p:nvPicPr>
          <p:cNvPr id="7" name="Pladsholder til indhold 6">
            <a:extLst>
              <a:ext uri="{FF2B5EF4-FFF2-40B4-BE49-F238E27FC236}">
                <a16:creationId xmlns:a16="http://schemas.microsoft.com/office/drawing/2014/main" id="{0FC5756E-541C-433C-9A02-4BD98A1A359B}"/>
              </a:ext>
            </a:extLst>
          </p:cNvPr>
          <p:cNvPicPr>
            <a:picLocks noGrp="1" noChangeAspect="1"/>
          </p:cNvPicPr>
          <p:nvPr>
            <p:ph idx="1"/>
          </p:nvPr>
        </p:nvPicPr>
        <p:blipFill>
          <a:blip r:embed="rId3"/>
          <a:stretch>
            <a:fillRect/>
          </a:stretch>
        </p:blipFill>
        <p:spPr>
          <a:xfrm>
            <a:off x="1299681" y="1204913"/>
            <a:ext cx="6544637" cy="4972050"/>
          </a:xfrm>
          <a:prstGeom prst="rect">
            <a:avLst/>
          </a:prstGeom>
        </p:spPr>
      </p:pic>
      <p:sp>
        <p:nvSpPr>
          <p:cNvPr id="4" name="Pladsholder til dato 3">
            <a:extLst>
              <a:ext uri="{FF2B5EF4-FFF2-40B4-BE49-F238E27FC236}">
                <a16:creationId xmlns:a16="http://schemas.microsoft.com/office/drawing/2014/main" id="{08F92D47-A531-4FF2-B6A3-88E68C437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5" name="Pladsholder til sidefod 4">
            <a:extLst>
              <a:ext uri="{FF2B5EF4-FFF2-40B4-BE49-F238E27FC236}">
                <a16:creationId xmlns:a16="http://schemas.microsoft.com/office/drawing/2014/main" id="{5D484AEF-6099-40D8-9328-09CF4F869F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6" name="Pladsholder til slidenummer 5">
            <a:extLst>
              <a:ext uri="{FF2B5EF4-FFF2-40B4-BE49-F238E27FC236}">
                <a16:creationId xmlns:a16="http://schemas.microsoft.com/office/drawing/2014/main" id="{A1DBDDB8-4AE3-41CD-B196-CEB257975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878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Sikkerhed på sociale medier</a:t>
            </a:r>
          </a:p>
        </p:txBody>
      </p:sp>
      <p:sp>
        <p:nvSpPr>
          <p:cNvPr id="3" name="Pladsholder til tekst 2"/>
          <p:cNvSpPr>
            <a:spLocks noGrp="1"/>
          </p:cNvSpPr>
          <p:nvPr>
            <p:ph type="body" idx="1"/>
          </p:nvPr>
        </p:nvSpPr>
        <p:spPr/>
        <p:txBody>
          <a:bodyPr/>
          <a:lstStyle/>
          <a:p>
            <a:endParaRPr lang="da-DK"/>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57</a:t>
            </a:fld>
            <a:endParaRPr lang="da-DK"/>
          </a:p>
        </p:txBody>
      </p:sp>
    </p:spTree>
    <p:extLst>
      <p:ext uri="{BB962C8B-B14F-4D97-AF65-F5344CB8AC3E}">
        <p14:creationId xmlns:p14="http://schemas.microsoft.com/office/powerpoint/2010/main" val="3541112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0" y="286604"/>
            <a:ext cx="7543800" cy="826579"/>
          </a:xfrm>
        </p:spPr>
        <p:txBody>
          <a:bodyPr/>
          <a:lstStyle/>
          <a:p>
            <a:r>
              <a:rPr lang="da-DK" dirty="0"/>
              <a:t>Facebook Sikkerhed</a:t>
            </a:r>
          </a:p>
        </p:txBody>
      </p:sp>
      <p:pic>
        <p:nvPicPr>
          <p:cNvPr id="4" name="Pladsholder til indhold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2960" y="1464793"/>
            <a:ext cx="3628571" cy="3533333"/>
          </a:xfrm>
        </p:spPr>
      </p:pic>
      <p:sp>
        <p:nvSpPr>
          <p:cNvPr id="6" name="Pladsholder til indhold 5"/>
          <p:cNvSpPr>
            <a:spLocks noGrp="1"/>
          </p:cNvSpPr>
          <p:nvPr>
            <p:ph sz="half" idx="2"/>
          </p:nvPr>
        </p:nvSpPr>
        <p:spPr>
          <a:xfrm>
            <a:off x="4663440" y="1464793"/>
            <a:ext cx="3703320" cy="4023360"/>
          </a:xfrm>
        </p:spPr>
        <p:txBody>
          <a:bodyPr>
            <a:normAutofit fontScale="85000" lnSpcReduction="10000"/>
          </a:bodyPr>
          <a:lstStyle/>
          <a:p>
            <a:r>
              <a:rPr lang="da-DK" sz="2800" dirty="0"/>
              <a:t>Sikker adfærd</a:t>
            </a:r>
          </a:p>
          <a:p>
            <a:pPr marL="285750" indent="-285750">
              <a:buFont typeface="Arial" panose="020B0604020202020204" pitchFamily="34" charset="0"/>
              <a:buChar char="•"/>
            </a:pPr>
            <a:r>
              <a:rPr lang="da-DK" dirty="0"/>
              <a:t>Kendte personers anprisninger af produkter er normalt FUP</a:t>
            </a:r>
          </a:p>
          <a:p>
            <a:pPr marL="285750" indent="-285750">
              <a:buFont typeface="Arial" panose="020B0604020202020204" pitchFamily="34" charset="0"/>
              <a:buChar char="•"/>
            </a:pPr>
            <a:r>
              <a:rPr lang="da-DK" dirty="0"/>
              <a:t>Konkurrencer er ofte FUP</a:t>
            </a:r>
          </a:p>
          <a:p>
            <a:pPr marL="285750" indent="-285750">
              <a:buFont typeface="Arial" panose="020B0604020202020204" pitchFamily="34" charset="0"/>
              <a:buChar char="•"/>
            </a:pPr>
            <a:r>
              <a:rPr lang="da-DK" dirty="0"/>
              <a:t>Konkurrencer hvor deltagelse kræver at du deler er FUP</a:t>
            </a:r>
          </a:p>
          <a:p>
            <a:pPr marL="285750" indent="-285750">
              <a:buFont typeface="Arial" panose="020B0604020202020204" pitchFamily="34" charset="0"/>
              <a:buChar char="•"/>
            </a:pPr>
            <a:r>
              <a:rPr lang="da-DK" dirty="0"/>
              <a:t>Ferie oplysninger, når du er kommet hjem.</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Bliv kun venner med personer du kender/har mødt.</a:t>
            </a:r>
          </a:p>
          <a:p>
            <a:pPr marL="285750" indent="-285750">
              <a:buFont typeface="Arial" panose="020B0604020202020204" pitchFamily="34" charset="0"/>
              <a:buChar char="•"/>
            </a:pPr>
            <a:r>
              <a:rPr lang="da-DK" dirty="0"/>
              <a:t>Del kun med dine venner</a:t>
            </a:r>
          </a:p>
        </p:txBody>
      </p:sp>
      <p:sp>
        <p:nvSpPr>
          <p:cNvPr id="7" name="Pladsholder til dato 6"/>
          <p:cNvSpPr>
            <a:spLocks noGrp="1"/>
          </p:cNvSpPr>
          <p:nvPr>
            <p:ph type="dt" sz="half" idx="10"/>
          </p:nvPr>
        </p:nvSpPr>
        <p:spPr/>
        <p:txBody>
          <a:bodyPr/>
          <a:lstStyle/>
          <a:p>
            <a:r>
              <a:rPr lang="da-DK"/>
              <a:t>September 2019</a:t>
            </a:r>
          </a:p>
        </p:txBody>
      </p:sp>
      <p:sp>
        <p:nvSpPr>
          <p:cNvPr id="8" name="Pladsholder til sidefod 7"/>
          <p:cNvSpPr>
            <a:spLocks noGrp="1"/>
          </p:cNvSpPr>
          <p:nvPr>
            <p:ph type="ftr" sz="quarter" idx="11"/>
          </p:nvPr>
        </p:nvSpPr>
        <p:spPr/>
        <p:txBody>
          <a:bodyPr/>
          <a:lstStyle/>
          <a:p>
            <a:r>
              <a:rPr lang="da-DK"/>
              <a:t>IT Sikkerhed</a:t>
            </a:r>
          </a:p>
        </p:txBody>
      </p:sp>
      <p:sp>
        <p:nvSpPr>
          <p:cNvPr id="9" name="Pladsholder til slidenummer 8"/>
          <p:cNvSpPr>
            <a:spLocks noGrp="1"/>
          </p:cNvSpPr>
          <p:nvPr>
            <p:ph type="sldNum" sz="quarter" idx="12"/>
          </p:nvPr>
        </p:nvSpPr>
        <p:spPr/>
        <p:txBody>
          <a:bodyPr/>
          <a:lstStyle/>
          <a:p>
            <a:fld id="{2BEB4856-A6F4-4C28-B797-329B5BB5915D}" type="slidenum">
              <a:rPr lang="da-DK" smtClean="0"/>
              <a:t>58</a:t>
            </a:fld>
            <a:endParaRPr lang="da-DK"/>
          </a:p>
        </p:txBody>
      </p:sp>
      <p:sp>
        <p:nvSpPr>
          <p:cNvPr id="3" name="TextBox 2"/>
          <p:cNvSpPr txBox="1"/>
          <p:nvPr/>
        </p:nvSpPr>
        <p:spPr>
          <a:xfrm>
            <a:off x="822960" y="5419725"/>
            <a:ext cx="4572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dirty="0">
                <a:hlinkClick r:id="rId3"/>
              </a:rPr>
              <a:t>http://www.ekurser.nu/kursus/315</a:t>
            </a:r>
            <a:r>
              <a:rPr dirty="0"/>
              <a:t> </a:t>
            </a:r>
            <a:endParaRPr lang="en-US"/>
          </a:p>
        </p:txBody>
      </p:sp>
    </p:spTree>
    <p:extLst>
      <p:ext uri="{BB962C8B-B14F-4D97-AF65-F5344CB8AC3E}">
        <p14:creationId xmlns:p14="http://schemas.microsoft.com/office/powerpoint/2010/main" val="1469398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414705-1E03-4B18-A575-A832BCA7C22F}"/>
              </a:ext>
            </a:extLst>
          </p:cNvPr>
          <p:cNvSpPr>
            <a:spLocks noGrp="1"/>
          </p:cNvSpPr>
          <p:nvPr>
            <p:ph type="title"/>
          </p:nvPr>
        </p:nvSpPr>
        <p:spPr/>
        <p:txBody>
          <a:bodyPr/>
          <a:lstStyle/>
          <a:p>
            <a:r>
              <a:rPr lang="da-DK" dirty="0"/>
              <a:t>Facebook #svindel og #humbug</a:t>
            </a:r>
          </a:p>
        </p:txBody>
      </p:sp>
      <p:pic>
        <p:nvPicPr>
          <p:cNvPr id="9" name="Pladsholder til indhold 8">
            <a:extLst>
              <a:ext uri="{FF2B5EF4-FFF2-40B4-BE49-F238E27FC236}">
                <a16:creationId xmlns:a16="http://schemas.microsoft.com/office/drawing/2014/main" id="{8266151A-3F7F-4ED8-BD08-F7DD3A2DE45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2128" y="1825625"/>
            <a:ext cx="3179243" cy="4351338"/>
          </a:xfrm>
        </p:spPr>
      </p:pic>
      <p:sp>
        <p:nvSpPr>
          <p:cNvPr id="5" name="Pladsholder til dato 4">
            <a:extLst>
              <a:ext uri="{FF2B5EF4-FFF2-40B4-BE49-F238E27FC236}">
                <a16:creationId xmlns:a16="http://schemas.microsoft.com/office/drawing/2014/main" id="{55DB4B5D-18AC-4871-873F-B87B87843C78}"/>
              </a:ext>
            </a:extLst>
          </p:cNvPr>
          <p:cNvSpPr>
            <a:spLocks noGrp="1"/>
          </p:cNvSpPr>
          <p:nvPr>
            <p:ph type="dt" sz="half" idx="10"/>
          </p:nvPr>
        </p:nvSpPr>
        <p:spPr/>
        <p:txBody>
          <a:bodyPr/>
          <a:lstStyle/>
          <a:p>
            <a:r>
              <a:rPr lang="da-DK"/>
              <a:t>September 2019</a:t>
            </a:r>
          </a:p>
        </p:txBody>
      </p:sp>
      <p:sp>
        <p:nvSpPr>
          <p:cNvPr id="6" name="Pladsholder til sidefod 5">
            <a:extLst>
              <a:ext uri="{FF2B5EF4-FFF2-40B4-BE49-F238E27FC236}">
                <a16:creationId xmlns:a16="http://schemas.microsoft.com/office/drawing/2014/main" id="{D99593D5-4DBE-427C-A0CA-B6E56ED5388A}"/>
              </a:ext>
            </a:extLst>
          </p:cNvPr>
          <p:cNvSpPr>
            <a:spLocks noGrp="1"/>
          </p:cNvSpPr>
          <p:nvPr>
            <p:ph type="ftr" sz="quarter" idx="11"/>
          </p:nvPr>
        </p:nvSpPr>
        <p:spPr/>
        <p:txBody>
          <a:bodyPr/>
          <a:lstStyle/>
          <a:p>
            <a:r>
              <a:rPr lang="da-DK"/>
              <a:t>IT Sikkerhed</a:t>
            </a:r>
          </a:p>
        </p:txBody>
      </p:sp>
      <p:sp>
        <p:nvSpPr>
          <p:cNvPr id="7" name="Pladsholder til slidenummer 6">
            <a:extLst>
              <a:ext uri="{FF2B5EF4-FFF2-40B4-BE49-F238E27FC236}">
                <a16:creationId xmlns:a16="http://schemas.microsoft.com/office/drawing/2014/main" id="{521D030E-B6A7-4EF5-B5C0-C379CDF050D9}"/>
              </a:ext>
            </a:extLst>
          </p:cNvPr>
          <p:cNvSpPr>
            <a:spLocks noGrp="1"/>
          </p:cNvSpPr>
          <p:nvPr>
            <p:ph type="sldNum" sz="quarter" idx="12"/>
          </p:nvPr>
        </p:nvSpPr>
        <p:spPr/>
        <p:txBody>
          <a:bodyPr/>
          <a:lstStyle/>
          <a:p>
            <a:fld id="{2BEB4856-A6F4-4C28-B797-329B5BB5915D}" type="slidenum">
              <a:rPr lang="da-DK" smtClean="0"/>
              <a:t>59</a:t>
            </a:fld>
            <a:endParaRPr lang="da-DK"/>
          </a:p>
        </p:txBody>
      </p:sp>
      <p:pic>
        <p:nvPicPr>
          <p:cNvPr id="13" name="Pladsholder til indhold 12">
            <a:extLst>
              <a:ext uri="{FF2B5EF4-FFF2-40B4-BE49-F238E27FC236}">
                <a16:creationId xmlns:a16="http://schemas.microsoft.com/office/drawing/2014/main" id="{C3044C43-C5E6-4B32-9383-2D0EC7A7CF95}"/>
              </a:ext>
            </a:extLst>
          </p:cNvPr>
          <p:cNvPicPr>
            <a:picLocks noGrp="1" noChangeAspect="1"/>
          </p:cNvPicPr>
          <p:nvPr>
            <p:ph sz="half" idx="2"/>
          </p:nvPr>
        </p:nvPicPr>
        <p:blipFill>
          <a:blip r:embed="rId3"/>
          <a:stretch>
            <a:fillRect/>
          </a:stretch>
        </p:blipFill>
        <p:spPr>
          <a:xfrm>
            <a:off x="4572000" y="1825625"/>
            <a:ext cx="3886200" cy="2919507"/>
          </a:xfrm>
          <a:prstGeom prst="rect">
            <a:avLst/>
          </a:prstGeom>
        </p:spPr>
      </p:pic>
    </p:spTree>
    <p:extLst>
      <p:ext uri="{BB962C8B-B14F-4D97-AF65-F5344CB8AC3E}">
        <p14:creationId xmlns:p14="http://schemas.microsoft.com/office/powerpoint/2010/main" val="2907030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46AAD42-E0D2-40C7-B59B-2B60F19D21F6}"/>
              </a:ext>
            </a:extLst>
          </p:cNvPr>
          <p:cNvSpPr>
            <a:spLocks noGrp="1"/>
          </p:cNvSpPr>
          <p:nvPr>
            <p:ph type="title"/>
          </p:nvPr>
        </p:nvSpPr>
        <p:spPr/>
        <p:txBody>
          <a:bodyPr/>
          <a:lstStyle/>
          <a:p>
            <a:r>
              <a:rPr lang="da-DK" dirty="0"/>
              <a:t>Passer det offentlige på dine persondata?</a:t>
            </a:r>
          </a:p>
        </p:txBody>
      </p:sp>
      <p:sp>
        <p:nvSpPr>
          <p:cNvPr id="8" name="Pladsholder til indhold 7">
            <a:extLst>
              <a:ext uri="{FF2B5EF4-FFF2-40B4-BE49-F238E27FC236}">
                <a16:creationId xmlns:a16="http://schemas.microsoft.com/office/drawing/2014/main" id="{32790591-DB23-4463-B8D3-C0B49DF79E4D}"/>
              </a:ext>
            </a:extLst>
          </p:cNvPr>
          <p:cNvSpPr>
            <a:spLocks noGrp="1"/>
          </p:cNvSpPr>
          <p:nvPr>
            <p:ph idx="1"/>
          </p:nvPr>
        </p:nvSpPr>
        <p:spPr/>
        <p:txBody>
          <a:bodyPr>
            <a:normAutofit/>
          </a:bodyPr>
          <a:lstStyle/>
          <a:p>
            <a:r>
              <a:rPr lang="da-DK" sz="2800" b="1" dirty="0"/>
              <a:t>Borgerne i Gladsaxe er ramt af den tredje alvorlige sag på få måneder om en sikkerhedsbrist i kommunens omgang med personlige data.</a:t>
            </a:r>
          </a:p>
          <a:p>
            <a:pPr lvl="1"/>
            <a:r>
              <a:rPr lang="da-DK" sz="2800" dirty="0"/>
              <a:t>Stjålne </a:t>
            </a:r>
            <a:r>
              <a:rPr lang="da-DK" sz="2800" dirty="0" err="1"/>
              <a:t>PC’ere</a:t>
            </a:r>
            <a:r>
              <a:rPr lang="da-DK" sz="2800" dirty="0"/>
              <a:t>  med persondata</a:t>
            </a:r>
          </a:p>
          <a:p>
            <a:pPr lvl="1"/>
            <a:r>
              <a:rPr lang="da-DK" sz="2800" dirty="0"/>
              <a:t>CPR numre tilgængelige på Internettet</a:t>
            </a:r>
          </a:p>
          <a:p>
            <a:pPr marL="0" indent="0">
              <a:buNone/>
            </a:pPr>
            <a:endParaRPr lang="da-DK" sz="2800" b="1" dirty="0"/>
          </a:p>
          <a:p>
            <a:r>
              <a:rPr lang="da-DK" sz="2800" b="1" dirty="0"/>
              <a:t>Kommunes mail-system kompromitteret og brugt til udsendelse af phishing-mails</a:t>
            </a:r>
          </a:p>
          <a:p>
            <a:pPr lvl="1"/>
            <a:r>
              <a:rPr lang="da-DK" sz="2800" dirty="0"/>
              <a:t>Frederikssund Kommune er blevet ramt af phishing-angreb, hvor uvedkommende har fået fat i login-oplysninger til et mailsystem.</a:t>
            </a:r>
          </a:p>
          <a:p>
            <a:endParaRPr lang="da-DK" sz="2800" dirty="0"/>
          </a:p>
        </p:txBody>
      </p:sp>
      <p:sp>
        <p:nvSpPr>
          <p:cNvPr id="4" name="Pladsholder til dato 3">
            <a:extLst>
              <a:ext uri="{FF2B5EF4-FFF2-40B4-BE49-F238E27FC236}">
                <a16:creationId xmlns:a16="http://schemas.microsoft.com/office/drawing/2014/main" id="{FAE809B8-6A00-4F45-BB03-5036946A94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5" name="Pladsholder til sidefod 4">
            <a:extLst>
              <a:ext uri="{FF2B5EF4-FFF2-40B4-BE49-F238E27FC236}">
                <a16:creationId xmlns:a16="http://schemas.microsoft.com/office/drawing/2014/main" id="{3494E8A4-B9EB-40A3-AB6D-FE5CCFAE6B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6" name="Pladsholder til slidenummer 5">
            <a:extLst>
              <a:ext uri="{FF2B5EF4-FFF2-40B4-BE49-F238E27FC236}">
                <a16:creationId xmlns:a16="http://schemas.microsoft.com/office/drawing/2014/main" id="{C00D6904-F65C-4417-9497-0C8288A4BD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992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61B32-C75E-4753-858B-285929F15313}"/>
              </a:ext>
            </a:extLst>
          </p:cNvPr>
          <p:cNvSpPr>
            <a:spLocks noGrp="1"/>
          </p:cNvSpPr>
          <p:nvPr>
            <p:ph type="title"/>
          </p:nvPr>
        </p:nvSpPr>
        <p:spPr/>
        <p:txBody>
          <a:bodyPr/>
          <a:lstStyle/>
          <a:p>
            <a:r>
              <a:rPr lang="da-DK" dirty="0"/>
              <a:t>Falsk Legoland konkurrence</a:t>
            </a:r>
          </a:p>
        </p:txBody>
      </p:sp>
      <p:pic>
        <p:nvPicPr>
          <p:cNvPr id="10" name="Pladsholder til indhold 9">
            <a:extLst>
              <a:ext uri="{FF2B5EF4-FFF2-40B4-BE49-F238E27FC236}">
                <a16:creationId xmlns:a16="http://schemas.microsoft.com/office/drawing/2014/main" id="{33D80C4F-AE76-48DC-A842-092DED7FC16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60400" y="1620701"/>
            <a:ext cx="3886200" cy="3707710"/>
          </a:xfrm>
        </p:spPr>
      </p:pic>
      <p:pic>
        <p:nvPicPr>
          <p:cNvPr id="12" name="Pladsholder til indhold 11">
            <a:extLst>
              <a:ext uri="{FF2B5EF4-FFF2-40B4-BE49-F238E27FC236}">
                <a16:creationId xmlns:a16="http://schemas.microsoft.com/office/drawing/2014/main" id="{7ED0BCC1-D67B-4A7A-92AC-E631B1FEF72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620701"/>
            <a:ext cx="3886200" cy="2843212"/>
          </a:xfrm>
        </p:spPr>
      </p:pic>
      <p:sp>
        <p:nvSpPr>
          <p:cNvPr id="4" name="Pladsholder til dato 3">
            <a:extLst>
              <a:ext uri="{FF2B5EF4-FFF2-40B4-BE49-F238E27FC236}">
                <a16:creationId xmlns:a16="http://schemas.microsoft.com/office/drawing/2014/main" id="{672A424B-9867-4C62-8BB0-AFAF043702CD}"/>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B7E6BBE7-7A09-4C07-9A77-018BFFC2C60C}"/>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BA8D095D-AF79-42B1-B2F7-A85B3EFF1FF4}"/>
              </a:ext>
            </a:extLst>
          </p:cNvPr>
          <p:cNvSpPr>
            <a:spLocks noGrp="1"/>
          </p:cNvSpPr>
          <p:nvPr>
            <p:ph type="sldNum" sz="quarter" idx="12"/>
          </p:nvPr>
        </p:nvSpPr>
        <p:spPr/>
        <p:txBody>
          <a:bodyPr/>
          <a:lstStyle/>
          <a:p>
            <a:fld id="{2BEB4856-A6F4-4C28-B797-329B5BB5915D}" type="slidenum">
              <a:rPr lang="da-DK" smtClean="0"/>
              <a:t>60</a:t>
            </a:fld>
            <a:endParaRPr lang="da-DK"/>
          </a:p>
        </p:txBody>
      </p:sp>
      <p:sp>
        <p:nvSpPr>
          <p:cNvPr id="13" name="Ellipse 12">
            <a:extLst>
              <a:ext uri="{FF2B5EF4-FFF2-40B4-BE49-F238E27FC236}">
                <a16:creationId xmlns:a16="http://schemas.microsoft.com/office/drawing/2014/main" id="{1399CB6F-7417-4554-813A-3C117C53C810}"/>
              </a:ext>
            </a:extLst>
          </p:cNvPr>
          <p:cNvSpPr/>
          <p:nvPr/>
        </p:nvSpPr>
        <p:spPr>
          <a:xfrm>
            <a:off x="487680" y="4836160"/>
            <a:ext cx="1280160" cy="558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87F52315-980E-417B-960D-EF4257BAFC36}"/>
              </a:ext>
            </a:extLst>
          </p:cNvPr>
          <p:cNvSpPr/>
          <p:nvPr/>
        </p:nvSpPr>
        <p:spPr>
          <a:xfrm>
            <a:off x="5292090" y="1620701"/>
            <a:ext cx="1280160" cy="558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2BE83404-74E3-44A4-8930-FB869888EF71}"/>
              </a:ext>
            </a:extLst>
          </p:cNvPr>
          <p:cNvSpPr/>
          <p:nvPr/>
        </p:nvSpPr>
        <p:spPr>
          <a:xfrm>
            <a:off x="242159" y="4365438"/>
            <a:ext cx="501202" cy="501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7" name="Ellipse 16">
            <a:extLst>
              <a:ext uri="{FF2B5EF4-FFF2-40B4-BE49-F238E27FC236}">
                <a16:creationId xmlns:a16="http://schemas.microsoft.com/office/drawing/2014/main" id="{D89055E7-BEB8-495E-B246-6DF8B2F55864}"/>
              </a:ext>
            </a:extLst>
          </p:cNvPr>
          <p:cNvSpPr/>
          <p:nvPr/>
        </p:nvSpPr>
        <p:spPr>
          <a:xfrm>
            <a:off x="5681569" y="1119499"/>
            <a:ext cx="501202" cy="501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Tree>
    <p:extLst>
      <p:ext uri="{BB962C8B-B14F-4D97-AF65-F5344CB8AC3E}">
        <p14:creationId xmlns:p14="http://schemas.microsoft.com/office/powerpoint/2010/main" val="3406733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a:t>Hvad kan man se om min profil</a:t>
            </a: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61</a:t>
            </a:fld>
            <a:endParaRPr lang="da-DK"/>
          </a:p>
        </p:txBody>
      </p:sp>
      <p:pic>
        <p:nvPicPr>
          <p:cNvPr id="8" name="Billede 7"/>
          <p:cNvPicPr>
            <a:picLocks noChangeAspect="1"/>
          </p:cNvPicPr>
          <p:nvPr/>
        </p:nvPicPr>
        <p:blipFill>
          <a:blip r:embed="rId2"/>
          <a:stretch>
            <a:fillRect/>
          </a:stretch>
        </p:blipFill>
        <p:spPr>
          <a:xfrm>
            <a:off x="812800" y="1261532"/>
            <a:ext cx="7260336" cy="4069080"/>
          </a:xfrm>
          <a:prstGeom prst="rect">
            <a:avLst/>
          </a:prstGeom>
        </p:spPr>
      </p:pic>
      <p:sp>
        <p:nvSpPr>
          <p:cNvPr id="2" name="Rektangel 1"/>
          <p:cNvSpPr/>
          <p:nvPr/>
        </p:nvSpPr>
        <p:spPr>
          <a:xfrm>
            <a:off x="981506" y="5582999"/>
            <a:ext cx="2172069" cy="369332"/>
          </a:xfrm>
          <a:prstGeom prst="rect">
            <a:avLst/>
          </a:prstGeom>
        </p:spPr>
        <p:txBody>
          <a:bodyPr wrap="none">
            <a:spAutoFit/>
          </a:bodyPr>
          <a:lstStyle/>
          <a:p>
            <a:r>
              <a:rPr lang="da-DK" dirty="0">
                <a:hlinkClick r:id="rId3"/>
              </a:rPr>
              <a:t>http://stalkscan.com</a:t>
            </a:r>
            <a:r>
              <a:rPr lang="da-DK" dirty="0"/>
              <a:t> </a:t>
            </a:r>
          </a:p>
        </p:txBody>
      </p:sp>
    </p:spTree>
    <p:extLst>
      <p:ext uri="{BB962C8B-B14F-4D97-AF65-F5344CB8AC3E}">
        <p14:creationId xmlns:p14="http://schemas.microsoft.com/office/powerpoint/2010/main" val="1102247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a:t>Browsersikkerhed</a:t>
            </a:r>
          </a:p>
        </p:txBody>
      </p:sp>
      <p:sp>
        <p:nvSpPr>
          <p:cNvPr id="8" name="Pladsholder til tekst 7"/>
          <p:cNvSpPr>
            <a:spLocks noGrp="1"/>
          </p:cNvSpPr>
          <p:nvPr>
            <p:ph type="body" idx="1"/>
          </p:nvPr>
        </p:nvSpPr>
        <p:spPr>
          <a:xfrm>
            <a:off x="623888" y="3610545"/>
            <a:ext cx="8062912" cy="2500877"/>
          </a:xfrm>
        </p:spPr>
        <p:txBody>
          <a:bodyPr>
            <a:normAutofit lnSpcReduction="10000"/>
          </a:bodyPr>
          <a:lstStyle/>
          <a:p>
            <a:r>
              <a:rPr lang="da-DK" dirty="0"/>
              <a:t>Se dig for inden du klikker på et link</a:t>
            </a:r>
          </a:p>
          <a:p>
            <a:r>
              <a:rPr lang="da-DK" dirty="0"/>
              <a:t>Se efter hængelåsen før du indtaster personlige oplysninger</a:t>
            </a:r>
          </a:p>
          <a:p>
            <a:r>
              <a:rPr lang="da-DK" dirty="0"/>
              <a:t>Bloker for tredjeparts cookies</a:t>
            </a:r>
          </a:p>
          <a:p>
            <a:r>
              <a:rPr lang="da-DK" dirty="0"/>
              <a:t>Slet cookies &lt;CTRL&gt; +  &lt;SHIFT&gt; + &lt;DELETE&gt;</a:t>
            </a:r>
          </a:p>
          <a:p>
            <a:r>
              <a:rPr lang="da-DK" dirty="0"/>
              <a:t>Browse inkognito – så slettes alle spor når browseren lukkes</a:t>
            </a:r>
          </a:p>
          <a:p>
            <a:r>
              <a:rPr lang="da-DK" dirty="0"/>
              <a:t>Brug eventuelt en </a:t>
            </a:r>
            <a:r>
              <a:rPr lang="da-DK" dirty="0" err="1"/>
              <a:t>addblocker</a:t>
            </a:r>
            <a:r>
              <a:rPr lang="da-DK" dirty="0"/>
              <a:t> og script </a:t>
            </a:r>
            <a:r>
              <a:rPr lang="da-DK" dirty="0" err="1"/>
              <a:t>blocker</a:t>
            </a:r>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62</a:t>
            </a:fld>
            <a:endParaRPr lang="da-DK"/>
          </a:p>
        </p:txBody>
      </p:sp>
      <p:sp>
        <p:nvSpPr>
          <p:cNvPr id="2" name="Rektangel 1">
            <a:extLst>
              <a:ext uri="{FF2B5EF4-FFF2-40B4-BE49-F238E27FC236}">
                <a16:creationId xmlns:a16="http://schemas.microsoft.com/office/drawing/2014/main" id="{85E23A4D-A69B-4552-9F80-723FEA9B23CB}"/>
              </a:ext>
            </a:extLst>
          </p:cNvPr>
          <p:cNvSpPr/>
          <p:nvPr/>
        </p:nvSpPr>
        <p:spPr>
          <a:xfrm>
            <a:off x="623888" y="5926756"/>
            <a:ext cx="6400800" cy="338554"/>
          </a:xfrm>
          <a:prstGeom prst="rect">
            <a:avLst/>
          </a:prstGeom>
        </p:spPr>
        <p:txBody>
          <a:bodyPr wrap="square">
            <a:spAutoFit/>
          </a:bodyPr>
          <a:lstStyle/>
          <a:p>
            <a:r>
              <a:rPr lang="da-DK" sz="1600" dirty="0">
                <a:hlinkClick r:id="rId2"/>
              </a:rPr>
              <a:t>https://itsupport.brundtoe.dk/2016/10/17/browser-sikkerhed/</a:t>
            </a:r>
            <a:r>
              <a:rPr lang="da-DK" sz="1600" dirty="0"/>
              <a:t> </a:t>
            </a:r>
          </a:p>
        </p:txBody>
      </p:sp>
      <mc:AlternateContent xmlns:mc="http://schemas.openxmlformats.org/markup-compatibility/2006" xmlns:pslz="http://schemas.microsoft.com/office/powerpoint/2016/slidezoom">
        <mc:Choice Requires="pslz">
          <p:graphicFrame>
            <p:nvGraphicFramePr>
              <p:cNvPr id="9" name="Slidezoom 8">
                <a:extLst>
                  <a:ext uri="{FF2B5EF4-FFF2-40B4-BE49-F238E27FC236}">
                    <a16:creationId xmlns:a16="http://schemas.microsoft.com/office/drawing/2014/main" id="{6F9234C3-1EA5-4B11-83A3-333CA96A2C8B}"/>
                  </a:ext>
                </a:extLst>
              </p:cNvPr>
              <p:cNvGraphicFramePr>
                <a:graphicFrameLocks noChangeAspect="1"/>
              </p:cNvGraphicFramePr>
              <p:nvPr>
                <p:extLst>
                  <p:ext uri="{D42A27DB-BD31-4B8C-83A1-F6EECF244321}">
                    <p14:modId xmlns:p14="http://schemas.microsoft.com/office/powerpoint/2010/main" val="3325463880"/>
                  </p:ext>
                </p:extLst>
              </p:nvPr>
            </p:nvGraphicFramePr>
            <p:xfrm>
              <a:off x="933994" y="814796"/>
              <a:ext cx="2286000" cy="1714500"/>
            </p:xfrm>
            <a:graphic>
              <a:graphicData uri="http://schemas.microsoft.com/office/powerpoint/2016/slidezoom">
                <pslz:sldZm>
                  <pslz:sldZmObj sldId="603" cId="2851374459">
                    <pslz:zmPr id="{6767E24C-EC99-4ED3-92AC-623739FBEB82}"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9" name="Slidezoom 8">
                <a:hlinkClick r:id="rId4" action="ppaction://hlinksldjump"/>
                <a:extLst>
                  <a:ext uri="{FF2B5EF4-FFF2-40B4-BE49-F238E27FC236}">
                    <a16:creationId xmlns:a16="http://schemas.microsoft.com/office/drawing/2014/main" id="{6F9234C3-1EA5-4B11-83A3-333CA96A2C8B}"/>
                  </a:ext>
                </a:extLst>
              </p:cNvPr>
              <p:cNvPicPr>
                <a:picLocks noGrp="1" noRot="1" noChangeAspect="1" noMove="1" noResize="1" noEditPoints="1" noAdjustHandles="1" noChangeArrowheads="1" noChangeShapeType="1"/>
              </p:cNvPicPr>
              <p:nvPr/>
            </p:nvPicPr>
            <p:blipFill>
              <a:blip r:embed="rId5"/>
              <a:stretch>
                <a:fillRect/>
              </a:stretch>
            </p:blipFill>
            <p:spPr>
              <a:xfrm>
                <a:off x="933994" y="814796"/>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126117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6CB2CF7-3B31-4E8F-A5EB-78694383CF2E}"/>
              </a:ext>
            </a:extLst>
          </p:cNvPr>
          <p:cNvSpPr>
            <a:spLocks noGrp="1"/>
          </p:cNvSpPr>
          <p:nvPr>
            <p:ph type="title"/>
          </p:nvPr>
        </p:nvSpPr>
        <p:spPr/>
        <p:txBody>
          <a:bodyPr/>
          <a:lstStyle/>
          <a:p>
            <a:r>
              <a:rPr lang="da-DK" dirty="0"/>
              <a:t>Er Pc’en inficeret eller på vej til at blive det?</a:t>
            </a:r>
          </a:p>
        </p:txBody>
      </p:sp>
      <p:sp>
        <p:nvSpPr>
          <p:cNvPr id="4" name="Pladsholder til dato 3">
            <a:extLst>
              <a:ext uri="{FF2B5EF4-FFF2-40B4-BE49-F238E27FC236}">
                <a16:creationId xmlns:a16="http://schemas.microsoft.com/office/drawing/2014/main" id="{EF67CF09-7941-4BFD-8FEA-BD145B579435}"/>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73AA0FC9-419B-4457-8668-CB2505C6617D}"/>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7D4B3BC3-CA6F-44FA-8CE0-0C1DD798FC19}"/>
              </a:ext>
            </a:extLst>
          </p:cNvPr>
          <p:cNvSpPr>
            <a:spLocks noGrp="1"/>
          </p:cNvSpPr>
          <p:nvPr>
            <p:ph type="sldNum" sz="quarter" idx="12"/>
          </p:nvPr>
        </p:nvSpPr>
        <p:spPr/>
        <p:txBody>
          <a:bodyPr/>
          <a:lstStyle/>
          <a:p>
            <a:fld id="{2BEB4856-A6F4-4C28-B797-329B5BB5915D}" type="slidenum">
              <a:rPr lang="da-DK" smtClean="0"/>
              <a:t>63</a:t>
            </a:fld>
            <a:endParaRPr lang="da-DK"/>
          </a:p>
        </p:txBody>
      </p:sp>
      <p:pic>
        <p:nvPicPr>
          <p:cNvPr id="10" name="Pladsholder til indhold 9">
            <a:extLst>
              <a:ext uri="{FF2B5EF4-FFF2-40B4-BE49-F238E27FC236}">
                <a16:creationId xmlns:a16="http://schemas.microsoft.com/office/drawing/2014/main" id="{6541A5B8-0303-49D2-9C3F-F9CABB6440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1248" y="1206818"/>
            <a:ext cx="7461504" cy="4968240"/>
          </a:xfrm>
        </p:spPr>
      </p:pic>
      <p:pic>
        <p:nvPicPr>
          <p:cNvPr id="8" name="Billede 7">
            <a:extLst>
              <a:ext uri="{FF2B5EF4-FFF2-40B4-BE49-F238E27FC236}">
                <a16:creationId xmlns:a16="http://schemas.microsoft.com/office/drawing/2014/main" id="{F4034B15-CAD8-43C6-B3BD-C86149AD2CBA}"/>
              </a:ext>
            </a:extLst>
          </p:cNvPr>
          <p:cNvPicPr>
            <a:picLocks noChangeAspect="1"/>
          </p:cNvPicPr>
          <p:nvPr/>
        </p:nvPicPr>
        <p:blipFill>
          <a:blip r:embed="rId3"/>
          <a:stretch>
            <a:fillRect/>
          </a:stretch>
        </p:blipFill>
        <p:spPr>
          <a:xfrm>
            <a:off x="7073647" y="1119499"/>
            <a:ext cx="826005" cy="822285"/>
          </a:xfrm>
          <a:prstGeom prst="rect">
            <a:avLst/>
          </a:prstGeom>
        </p:spPr>
      </p:pic>
    </p:spTree>
    <p:extLst>
      <p:ext uri="{BB962C8B-B14F-4D97-AF65-F5344CB8AC3E}">
        <p14:creationId xmlns:p14="http://schemas.microsoft.com/office/powerpoint/2010/main" val="3841483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79C3E-6CAC-44E2-A9FA-EBFE476B03FE}"/>
              </a:ext>
            </a:extLst>
          </p:cNvPr>
          <p:cNvSpPr>
            <a:spLocks noGrp="1"/>
          </p:cNvSpPr>
          <p:nvPr>
            <p:ph type="title"/>
          </p:nvPr>
        </p:nvSpPr>
        <p:spPr/>
        <p:txBody>
          <a:bodyPr/>
          <a:lstStyle/>
          <a:p>
            <a:r>
              <a:rPr lang="da-DK" dirty="0"/>
              <a:t>Opfordringer til at rense din Pc</a:t>
            </a:r>
          </a:p>
        </p:txBody>
      </p:sp>
      <p:sp>
        <p:nvSpPr>
          <p:cNvPr id="3" name="Pladsholder til indhold 2">
            <a:extLst>
              <a:ext uri="{FF2B5EF4-FFF2-40B4-BE49-F238E27FC236}">
                <a16:creationId xmlns:a16="http://schemas.microsoft.com/office/drawing/2014/main" id="{7ADE1F55-8F7B-4783-9785-151333BE0760}"/>
              </a:ext>
            </a:extLst>
          </p:cNvPr>
          <p:cNvSpPr>
            <a:spLocks noGrp="1"/>
          </p:cNvSpPr>
          <p:nvPr>
            <p:ph idx="1"/>
          </p:nvPr>
        </p:nvSpPr>
        <p:spPr/>
        <p:txBody>
          <a:bodyPr/>
          <a:lstStyle/>
          <a:p>
            <a:endParaRPr lang="da-DK" dirty="0"/>
          </a:p>
          <a:p>
            <a:pPr marL="0" indent="0">
              <a:buNone/>
            </a:pPr>
            <a:endParaRPr lang="da-DK" dirty="0"/>
          </a:p>
          <a:p>
            <a:endParaRPr lang="da-DK" dirty="0"/>
          </a:p>
        </p:txBody>
      </p:sp>
      <p:sp>
        <p:nvSpPr>
          <p:cNvPr id="4" name="Pladsholder til dato 3">
            <a:extLst>
              <a:ext uri="{FF2B5EF4-FFF2-40B4-BE49-F238E27FC236}">
                <a16:creationId xmlns:a16="http://schemas.microsoft.com/office/drawing/2014/main" id="{5BDA7FAE-D838-4C9D-B43B-447B052CB7F9}"/>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938E55BF-1275-40C3-A2B3-433E880C8D78}"/>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283BD9F5-44C4-42E5-B2B6-9A4539FB6284}"/>
              </a:ext>
            </a:extLst>
          </p:cNvPr>
          <p:cNvSpPr>
            <a:spLocks noGrp="1"/>
          </p:cNvSpPr>
          <p:nvPr>
            <p:ph type="sldNum" sz="quarter" idx="12"/>
          </p:nvPr>
        </p:nvSpPr>
        <p:spPr/>
        <p:txBody>
          <a:bodyPr/>
          <a:lstStyle/>
          <a:p>
            <a:fld id="{2BEB4856-A6F4-4C28-B797-329B5BB5915D}" type="slidenum">
              <a:rPr lang="da-DK" smtClean="0"/>
              <a:t>64</a:t>
            </a:fld>
            <a:endParaRPr lang="da-DK"/>
          </a:p>
        </p:txBody>
      </p:sp>
      <p:pic>
        <p:nvPicPr>
          <p:cNvPr id="7" name="Billede 6">
            <a:extLst>
              <a:ext uri="{FF2B5EF4-FFF2-40B4-BE49-F238E27FC236}">
                <a16:creationId xmlns:a16="http://schemas.microsoft.com/office/drawing/2014/main" id="{8E65EA9E-5476-46B4-96D7-D2CBCFC505DE}"/>
              </a:ext>
            </a:extLst>
          </p:cNvPr>
          <p:cNvPicPr>
            <a:picLocks noChangeAspect="1"/>
          </p:cNvPicPr>
          <p:nvPr/>
        </p:nvPicPr>
        <p:blipFill>
          <a:blip r:embed="rId2"/>
          <a:stretch>
            <a:fillRect/>
          </a:stretch>
        </p:blipFill>
        <p:spPr>
          <a:xfrm>
            <a:off x="628650" y="1298886"/>
            <a:ext cx="7596346" cy="1514384"/>
          </a:xfrm>
          <a:prstGeom prst="rect">
            <a:avLst/>
          </a:prstGeom>
        </p:spPr>
      </p:pic>
      <p:sp>
        <p:nvSpPr>
          <p:cNvPr id="8" name="Tekstfelt 7">
            <a:extLst>
              <a:ext uri="{FF2B5EF4-FFF2-40B4-BE49-F238E27FC236}">
                <a16:creationId xmlns:a16="http://schemas.microsoft.com/office/drawing/2014/main" id="{C45D64A8-1996-45B7-ACD8-2BCE33D6D98A}"/>
              </a:ext>
            </a:extLst>
          </p:cNvPr>
          <p:cNvSpPr txBox="1"/>
          <p:nvPr/>
        </p:nvSpPr>
        <p:spPr>
          <a:xfrm>
            <a:off x="808522" y="3243714"/>
            <a:ext cx="7247823" cy="2308324"/>
          </a:xfrm>
          <a:prstGeom prst="rect">
            <a:avLst/>
          </a:prstGeom>
          <a:noFill/>
        </p:spPr>
        <p:txBody>
          <a:bodyPr wrap="square" rtlCol="0">
            <a:spAutoFit/>
          </a:bodyPr>
          <a:lstStyle/>
          <a:p>
            <a:r>
              <a:rPr lang="da-DK" sz="2400" dirty="0"/>
              <a:t>Dette er ofte starten på en masse bøvl</a:t>
            </a:r>
          </a:p>
          <a:p>
            <a:pPr marL="342900" indent="-342900">
              <a:buFontTx/>
              <a:buChar char="-"/>
            </a:pPr>
            <a:endParaRPr lang="da-DK" sz="2400" dirty="0"/>
          </a:p>
          <a:p>
            <a:pPr marL="342900" indent="-342900">
              <a:buFontTx/>
              <a:buChar char="-"/>
            </a:pPr>
            <a:r>
              <a:rPr lang="da-DK" sz="2400" dirty="0"/>
              <a:t>Gratis versionen kan kun finde fejl ikke rette</a:t>
            </a:r>
          </a:p>
          <a:p>
            <a:pPr marL="342900" indent="-342900">
              <a:buFontTx/>
              <a:buChar char="-"/>
            </a:pPr>
            <a:endParaRPr lang="da-DK" sz="2400" dirty="0"/>
          </a:p>
          <a:p>
            <a:pPr marL="342900" indent="-342900">
              <a:buFontTx/>
              <a:buChar char="-"/>
            </a:pPr>
            <a:r>
              <a:rPr lang="da-DK" sz="2400" dirty="0"/>
              <a:t>Er ofte starten på installation af mange mærkelige programmer</a:t>
            </a:r>
          </a:p>
        </p:txBody>
      </p:sp>
    </p:spTree>
    <p:extLst>
      <p:ext uri="{BB962C8B-B14F-4D97-AF65-F5344CB8AC3E}">
        <p14:creationId xmlns:p14="http://schemas.microsoft.com/office/powerpoint/2010/main" val="23781978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D76CDF8-D62C-4C24-8FC9-A028C2417286}"/>
              </a:ext>
            </a:extLst>
          </p:cNvPr>
          <p:cNvSpPr>
            <a:spLocks noGrp="1"/>
          </p:cNvSpPr>
          <p:nvPr>
            <p:ph type="title"/>
          </p:nvPr>
        </p:nvSpPr>
        <p:spPr/>
        <p:txBody>
          <a:bodyPr/>
          <a:lstStyle/>
          <a:p>
            <a:r>
              <a:rPr lang="da-DK" dirty="0"/>
              <a:t>Internet Explorer i 2019 </a:t>
            </a:r>
          </a:p>
        </p:txBody>
      </p:sp>
      <p:sp>
        <p:nvSpPr>
          <p:cNvPr id="10" name="Pladsholder til indhold 9">
            <a:extLst>
              <a:ext uri="{FF2B5EF4-FFF2-40B4-BE49-F238E27FC236}">
                <a16:creationId xmlns:a16="http://schemas.microsoft.com/office/drawing/2014/main" id="{4DCB18DB-7CE4-4F68-909B-8285ACEDB889}"/>
              </a:ext>
            </a:extLst>
          </p:cNvPr>
          <p:cNvSpPr>
            <a:spLocks noGrp="1"/>
          </p:cNvSpPr>
          <p:nvPr>
            <p:ph sz="half" idx="1"/>
          </p:nvPr>
        </p:nvSpPr>
        <p:spPr>
          <a:xfrm>
            <a:off x="628650" y="1825625"/>
            <a:ext cx="5098382" cy="4351338"/>
          </a:xfrm>
        </p:spPr>
        <p:txBody>
          <a:bodyPr/>
          <a:lstStyle/>
          <a:p>
            <a:r>
              <a:rPr lang="da-DK" dirty="0"/>
              <a:t>Understøtter ikke nyere web standarder</a:t>
            </a:r>
          </a:p>
          <a:p>
            <a:endParaRPr lang="da-DK" dirty="0"/>
          </a:p>
          <a:p>
            <a:r>
              <a:rPr lang="da-DK" dirty="0"/>
              <a:t>Sikkerhedsrisiko</a:t>
            </a:r>
          </a:p>
          <a:p>
            <a:endParaRPr lang="da-DK" dirty="0"/>
          </a:p>
          <a:p>
            <a:r>
              <a:rPr lang="da-DK" dirty="0"/>
              <a:t>Microsoft fraråder anvendelse til web </a:t>
            </a:r>
            <a:r>
              <a:rPr lang="da-DK" dirty="0" err="1"/>
              <a:t>browsing</a:t>
            </a:r>
            <a:endParaRPr lang="da-DK" dirty="0"/>
          </a:p>
          <a:p>
            <a:endParaRPr lang="da-DK" dirty="0"/>
          </a:p>
          <a:p>
            <a:r>
              <a:rPr lang="da-DK" dirty="0"/>
              <a:t>Microsoft anbefaler kun anvendelse på firmanetværk</a:t>
            </a:r>
          </a:p>
          <a:p>
            <a:endParaRPr lang="da-DK" dirty="0"/>
          </a:p>
          <a:p>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37E7A7E8-AC0E-4677-8EB0-33F895484F04}"/>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4B4DC670-3A58-41FB-91ED-0417A97E2C3E}"/>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E4ED64F0-B141-4808-B7EA-8100C51E6059}"/>
              </a:ext>
            </a:extLst>
          </p:cNvPr>
          <p:cNvSpPr>
            <a:spLocks noGrp="1"/>
          </p:cNvSpPr>
          <p:nvPr>
            <p:ph type="sldNum" sz="quarter" idx="12"/>
          </p:nvPr>
        </p:nvSpPr>
        <p:spPr/>
        <p:txBody>
          <a:bodyPr/>
          <a:lstStyle/>
          <a:p>
            <a:fld id="{2BEB4856-A6F4-4C28-B797-329B5BB5915D}" type="slidenum">
              <a:rPr lang="da-DK" smtClean="0"/>
              <a:t>65</a:t>
            </a:fld>
            <a:endParaRPr lang="da-DK"/>
          </a:p>
        </p:txBody>
      </p:sp>
      <p:pic>
        <p:nvPicPr>
          <p:cNvPr id="12" name="Pladsholder til indhold 11">
            <a:extLst>
              <a:ext uri="{FF2B5EF4-FFF2-40B4-BE49-F238E27FC236}">
                <a16:creationId xmlns:a16="http://schemas.microsoft.com/office/drawing/2014/main" id="{771855EB-64F4-489C-B8B2-9992146914D3}"/>
              </a:ext>
            </a:extLst>
          </p:cNvPr>
          <p:cNvPicPr>
            <a:picLocks noGrp="1" noChangeAspect="1"/>
          </p:cNvPicPr>
          <p:nvPr>
            <p:ph sz="half" idx="2"/>
          </p:nvPr>
        </p:nvPicPr>
        <p:blipFill>
          <a:blip r:embed="rId2"/>
          <a:stretch>
            <a:fillRect/>
          </a:stretch>
        </p:blipFill>
        <p:spPr>
          <a:xfrm>
            <a:off x="4680284" y="1563735"/>
            <a:ext cx="3886200" cy="2174189"/>
          </a:xfrm>
          <a:prstGeom prst="rect">
            <a:avLst/>
          </a:prstGeom>
        </p:spPr>
      </p:pic>
      <p:pic>
        <p:nvPicPr>
          <p:cNvPr id="9" name="Billede 8">
            <a:extLst>
              <a:ext uri="{FF2B5EF4-FFF2-40B4-BE49-F238E27FC236}">
                <a16:creationId xmlns:a16="http://schemas.microsoft.com/office/drawing/2014/main" id="{BC599D02-4AE6-4FEB-9B47-85A36C9B1A45}"/>
              </a:ext>
            </a:extLst>
          </p:cNvPr>
          <p:cNvPicPr>
            <a:picLocks noChangeAspect="1"/>
          </p:cNvPicPr>
          <p:nvPr/>
        </p:nvPicPr>
        <p:blipFill>
          <a:blip r:embed="rId3"/>
          <a:stretch>
            <a:fillRect/>
          </a:stretch>
        </p:blipFill>
        <p:spPr>
          <a:xfrm>
            <a:off x="7204665" y="1291606"/>
            <a:ext cx="829128" cy="823031"/>
          </a:xfrm>
          <a:prstGeom prst="rect">
            <a:avLst/>
          </a:prstGeom>
        </p:spPr>
      </p:pic>
    </p:spTree>
    <p:extLst>
      <p:ext uri="{BB962C8B-B14F-4D97-AF65-F5344CB8AC3E}">
        <p14:creationId xmlns:p14="http://schemas.microsoft.com/office/powerpoint/2010/main" val="24721690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Browser beskyttelse</a:t>
            </a:r>
          </a:p>
        </p:txBody>
      </p:sp>
      <p:sp>
        <p:nvSpPr>
          <p:cNvPr id="3" name="Pladsholder til indhold 2"/>
          <p:cNvSpPr>
            <a:spLocks noGrp="1"/>
          </p:cNvSpPr>
          <p:nvPr>
            <p:ph idx="1"/>
          </p:nvPr>
        </p:nvSpPr>
        <p:spPr/>
        <p:txBody>
          <a:bodyPr>
            <a:normAutofit lnSpcReduction="10000"/>
          </a:bodyPr>
          <a:lstStyle/>
          <a:p>
            <a:r>
              <a:rPr lang="da-DK" dirty="0"/>
              <a:t>Brug din sunde fornuft før du klikker på et link</a:t>
            </a:r>
          </a:p>
          <a:p>
            <a:r>
              <a:rPr lang="da-DK" dirty="0"/>
              <a:t>Opret favoritter til de mest brugte sider</a:t>
            </a:r>
          </a:p>
          <a:p>
            <a:r>
              <a:rPr lang="da-DK" dirty="0"/>
              <a:t>Tjek hængelås og websidens adresse</a:t>
            </a:r>
          </a:p>
          <a:p>
            <a:r>
              <a:rPr lang="da-DK" dirty="0"/>
              <a:t>Browser plugin </a:t>
            </a:r>
            <a:r>
              <a:rPr lang="da-DK" dirty="0" err="1"/>
              <a:t>anti</a:t>
            </a:r>
            <a:r>
              <a:rPr lang="da-DK" dirty="0"/>
              <a:t> </a:t>
            </a:r>
            <a:r>
              <a:rPr lang="da-DK" dirty="0" err="1"/>
              <a:t>AdWare</a:t>
            </a:r>
            <a:r>
              <a:rPr lang="da-DK" dirty="0"/>
              <a:t> og spyware (indgår i de fleste antivirus programmer)</a:t>
            </a:r>
          </a:p>
          <a:p>
            <a:r>
              <a:rPr lang="da-DK" dirty="0"/>
              <a:t>Reklameblokering --&gt; Adblocker</a:t>
            </a:r>
          </a:p>
          <a:p>
            <a:r>
              <a:rPr lang="da-DK" dirty="0"/>
              <a:t>Opsætning af browser</a:t>
            </a:r>
          </a:p>
          <a:p>
            <a:pPr lvl="1"/>
            <a:r>
              <a:rPr lang="da-DK" dirty="0"/>
              <a:t>Cookies herunder tredjeparts – brug godkendte sites</a:t>
            </a:r>
          </a:p>
          <a:p>
            <a:r>
              <a:rPr lang="da-DK" dirty="0"/>
              <a:t>Slet browserdata &lt;CTRL&gt; + &lt;SHIFT&gt; + &lt;DELETE&gt;</a:t>
            </a:r>
          </a:p>
          <a:p>
            <a:r>
              <a:rPr lang="da-DK" dirty="0" err="1"/>
              <a:t>Inkongito</a:t>
            </a:r>
            <a:r>
              <a:rPr lang="da-DK" dirty="0"/>
              <a:t>/Privat </a:t>
            </a:r>
            <a:r>
              <a:rPr lang="da-DK" dirty="0" err="1"/>
              <a:t>browsing</a:t>
            </a:r>
            <a:endParaRPr lang="da-DK" dirty="0"/>
          </a:p>
          <a:p>
            <a:pPr lvl="1"/>
            <a:r>
              <a:rPr lang="da-DK" dirty="0"/>
              <a:t>IE, Edge og Firefox &lt;CTRL&gt; + &lt;SHIFT&gt; + P</a:t>
            </a:r>
          </a:p>
          <a:p>
            <a:pPr lvl="1"/>
            <a:r>
              <a:rPr lang="da-DK" dirty="0"/>
              <a:t>Chrome &lt;CTRL&gt; + &lt;SHIFT&gt; + N</a:t>
            </a:r>
          </a:p>
          <a:p>
            <a:r>
              <a:rPr lang="da-DK" dirty="0"/>
              <a:t>Brug to browsere – Den ene med ”</a:t>
            </a:r>
            <a:r>
              <a:rPr lang="da-DK" i="1" dirty="0"/>
              <a:t>sikker opsætning</a:t>
            </a:r>
            <a:r>
              <a:rPr lang="da-DK" dirty="0"/>
              <a:t>”</a:t>
            </a:r>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endParaRPr lang="da-DK" dirty="0"/>
          </a:p>
        </p:txBody>
      </p:sp>
      <p:sp>
        <p:nvSpPr>
          <p:cNvPr id="6" name="Pladsholder til slidenummer 5"/>
          <p:cNvSpPr>
            <a:spLocks noGrp="1"/>
          </p:cNvSpPr>
          <p:nvPr>
            <p:ph type="sldNum" sz="quarter" idx="12"/>
          </p:nvPr>
        </p:nvSpPr>
        <p:spPr/>
        <p:txBody>
          <a:bodyPr/>
          <a:lstStyle/>
          <a:p>
            <a:fld id="{2BEB4856-A6F4-4C28-B797-329B5BB5915D}" type="slidenum">
              <a:rPr lang="da-DK" smtClean="0"/>
              <a:t>66</a:t>
            </a:fld>
            <a:endParaRPr lang="da-DK"/>
          </a:p>
        </p:txBody>
      </p:sp>
    </p:spTree>
    <p:extLst>
      <p:ext uri="{BB962C8B-B14F-4D97-AF65-F5344CB8AC3E}">
        <p14:creationId xmlns:p14="http://schemas.microsoft.com/office/powerpoint/2010/main" val="1778527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E89086-9055-480C-BB68-171E57BC63EC}"/>
              </a:ext>
            </a:extLst>
          </p:cNvPr>
          <p:cNvSpPr>
            <a:spLocks noGrp="1"/>
          </p:cNvSpPr>
          <p:nvPr>
            <p:ph type="title"/>
          </p:nvPr>
        </p:nvSpPr>
        <p:spPr/>
        <p:txBody>
          <a:bodyPr/>
          <a:lstStyle/>
          <a:p>
            <a:r>
              <a:rPr lang="da-DK"/>
              <a:t>Hvor fører linket hen</a:t>
            </a:r>
            <a:endParaRPr lang="da-DK" dirty="0"/>
          </a:p>
        </p:txBody>
      </p:sp>
      <p:sp>
        <p:nvSpPr>
          <p:cNvPr id="11" name="Pladsholder til indhold 10">
            <a:extLst>
              <a:ext uri="{FF2B5EF4-FFF2-40B4-BE49-F238E27FC236}">
                <a16:creationId xmlns:a16="http://schemas.microsoft.com/office/drawing/2014/main" id="{AD8BF083-8EF1-4108-A1BD-EEAC7B7A78CE}"/>
              </a:ext>
            </a:extLst>
          </p:cNvPr>
          <p:cNvSpPr>
            <a:spLocks noGrp="1"/>
          </p:cNvSpPr>
          <p:nvPr>
            <p:ph idx="1"/>
          </p:nvPr>
        </p:nvSpPr>
        <p:spPr/>
        <p:txBody>
          <a:bodyPr>
            <a:normAutofit/>
          </a:bodyPr>
          <a:lstStyle/>
          <a:p>
            <a:r>
              <a:rPr lang="da-DK" dirty="0"/>
              <a:t>DK </a:t>
            </a:r>
            <a:r>
              <a:rPr lang="da-DK" dirty="0" err="1"/>
              <a:t>Hostmaster</a:t>
            </a:r>
            <a:r>
              <a:rPr lang="da-DK" dirty="0"/>
              <a:t> administrerer danske Internetdomæner</a:t>
            </a:r>
          </a:p>
          <a:p>
            <a:endParaRPr lang="da-DK" dirty="0"/>
          </a:p>
          <a:p>
            <a:pPr marL="0" indent="0" algn="ctr">
              <a:buNone/>
            </a:pPr>
            <a:r>
              <a:rPr lang="da-DK" dirty="0">
                <a:hlinkClick r:id="rId2"/>
              </a:rPr>
              <a:t>https://ekstrabladet.dk/nyheder/samfund/pia-koebte-legetoej-i-fakta-endte-paa-haard-porno-side/7334579</a:t>
            </a:r>
            <a:endParaRPr lang="da-DK" dirty="0"/>
          </a:p>
          <a:p>
            <a:endParaRPr lang="da-DK" dirty="0"/>
          </a:p>
          <a:p>
            <a:r>
              <a:rPr lang="da-DK" dirty="0"/>
              <a:t>Kontrol hos </a:t>
            </a:r>
            <a:r>
              <a:rPr lang="da-DK" dirty="0" err="1"/>
              <a:t>Hostmaster</a:t>
            </a:r>
            <a:r>
              <a:rPr lang="da-DK" dirty="0"/>
              <a:t> </a:t>
            </a:r>
            <a:r>
              <a:rPr lang="da-DK" dirty="0">
                <a:hlinkClick r:id="rId3"/>
              </a:rPr>
              <a:t>https://dk-hostmaster.dk</a:t>
            </a:r>
            <a:r>
              <a:rPr lang="da-DK" dirty="0"/>
              <a:t> </a:t>
            </a:r>
          </a:p>
          <a:p>
            <a:endParaRPr lang="da-DK" dirty="0"/>
          </a:p>
          <a:p>
            <a:r>
              <a:rPr lang="da-DK" dirty="0"/>
              <a:t>Kontrol hos </a:t>
            </a:r>
            <a:r>
              <a:rPr lang="da-DK" dirty="0" err="1"/>
              <a:t>Whois</a:t>
            </a:r>
            <a:r>
              <a:rPr lang="da-DK" dirty="0"/>
              <a:t> </a:t>
            </a:r>
            <a:r>
              <a:rPr lang="da-DK" dirty="0">
                <a:hlinkClick r:id="rId4"/>
              </a:rPr>
              <a:t>http://whois.domaintools.com/</a:t>
            </a:r>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87C56C0C-3D1D-4DE1-A555-60CAA0A16872}"/>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523F21D5-6244-4D92-8845-5A8D7526F0C0}"/>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D233FCCF-B9BA-4594-8C04-F9209D66C854}"/>
              </a:ext>
            </a:extLst>
          </p:cNvPr>
          <p:cNvSpPr>
            <a:spLocks noGrp="1"/>
          </p:cNvSpPr>
          <p:nvPr>
            <p:ph type="sldNum" sz="quarter" idx="12"/>
          </p:nvPr>
        </p:nvSpPr>
        <p:spPr/>
        <p:txBody>
          <a:bodyPr/>
          <a:lstStyle/>
          <a:p>
            <a:fld id="{2BEB4856-A6F4-4C28-B797-329B5BB5915D}" type="slidenum">
              <a:rPr lang="da-DK" smtClean="0"/>
              <a:pPr/>
              <a:t>67</a:t>
            </a:fld>
            <a:endParaRPr lang="da-DK"/>
          </a:p>
        </p:txBody>
      </p:sp>
    </p:spTree>
    <p:extLst>
      <p:ext uri="{BB962C8B-B14F-4D97-AF65-F5344CB8AC3E}">
        <p14:creationId xmlns:p14="http://schemas.microsoft.com/office/powerpoint/2010/main" val="344846742"/>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50E83-823E-45E2-AD80-4EFC3C2D796D}"/>
              </a:ext>
            </a:extLst>
          </p:cNvPr>
          <p:cNvSpPr>
            <a:spLocks noGrp="1"/>
          </p:cNvSpPr>
          <p:nvPr>
            <p:ph type="title"/>
          </p:nvPr>
        </p:nvSpPr>
        <p:spPr/>
        <p:txBody>
          <a:bodyPr>
            <a:normAutofit fontScale="90000"/>
          </a:bodyPr>
          <a:lstStyle/>
          <a:p>
            <a:pPr algn="ctr"/>
            <a:r>
              <a:rPr lang="da-DK" dirty="0"/>
              <a:t>Er det CNN der reklamerer eller er det FUP?</a:t>
            </a:r>
            <a:br>
              <a:rPr lang="da-DK" dirty="0"/>
            </a:br>
            <a:r>
              <a:rPr lang="da-DK" sz="1800" dirty="0">
                <a:hlinkClick r:id="rId3"/>
              </a:rPr>
              <a:t>http://whois.domaintools.com</a:t>
            </a:r>
            <a:r>
              <a:rPr lang="da-DK" sz="1800" dirty="0"/>
              <a:t> </a:t>
            </a:r>
            <a:endParaRPr lang="da-DK" dirty="0"/>
          </a:p>
        </p:txBody>
      </p:sp>
      <p:pic>
        <p:nvPicPr>
          <p:cNvPr id="7" name="Pladsholder til indhold 6">
            <a:extLst>
              <a:ext uri="{FF2B5EF4-FFF2-40B4-BE49-F238E27FC236}">
                <a16:creationId xmlns:a16="http://schemas.microsoft.com/office/drawing/2014/main" id="{2C0E84C6-3ECE-499C-B580-55873B4D7401}"/>
              </a:ext>
            </a:extLst>
          </p:cNvPr>
          <p:cNvPicPr>
            <a:picLocks noGrp="1" noChangeAspect="1"/>
          </p:cNvPicPr>
          <p:nvPr>
            <p:ph idx="1"/>
          </p:nvPr>
        </p:nvPicPr>
        <p:blipFill>
          <a:blip r:embed="rId4"/>
          <a:stretch>
            <a:fillRect/>
          </a:stretch>
        </p:blipFill>
        <p:spPr>
          <a:xfrm>
            <a:off x="1528817" y="1058597"/>
            <a:ext cx="6174472" cy="4776980"/>
          </a:xfrm>
          <a:prstGeom prst="rect">
            <a:avLst/>
          </a:prstGeom>
        </p:spPr>
      </p:pic>
      <p:sp>
        <p:nvSpPr>
          <p:cNvPr id="4" name="Pladsholder til dato 3">
            <a:extLst>
              <a:ext uri="{FF2B5EF4-FFF2-40B4-BE49-F238E27FC236}">
                <a16:creationId xmlns:a16="http://schemas.microsoft.com/office/drawing/2014/main" id="{C6D02E40-42F1-4B8E-A5CB-FACE0848A2E0}"/>
              </a:ext>
            </a:extLst>
          </p:cNvPr>
          <p:cNvSpPr>
            <a:spLocks noGrp="1"/>
          </p:cNvSpPr>
          <p:nvPr>
            <p:ph type="dt" sz="half" idx="10"/>
          </p:nvPr>
        </p:nvSpPr>
        <p:spPr/>
        <p:txBody>
          <a:bodyPr/>
          <a:lstStyle/>
          <a:p>
            <a:r>
              <a:rPr lang="da-DK"/>
              <a:t>Februar 2019</a:t>
            </a:r>
          </a:p>
        </p:txBody>
      </p:sp>
      <p:sp>
        <p:nvSpPr>
          <p:cNvPr id="5" name="Pladsholder til sidefod 4">
            <a:extLst>
              <a:ext uri="{FF2B5EF4-FFF2-40B4-BE49-F238E27FC236}">
                <a16:creationId xmlns:a16="http://schemas.microsoft.com/office/drawing/2014/main" id="{02BCD356-D52D-434A-B61A-1266D76CCFCC}"/>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E4453F3F-E045-4C18-B68F-31A003BB4988}"/>
              </a:ext>
            </a:extLst>
          </p:cNvPr>
          <p:cNvSpPr>
            <a:spLocks noGrp="1"/>
          </p:cNvSpPr>
          <p:nvPr>
            <p:ph type="sldNum" sz="quarter" idx="12"/>
          </p:nvPr>
        </p:nvSpPr>
        <p:spPr/>
        <p:txBody>
          <a:bodyPr/>
          <a:lstStyle/>
          <a:p>
            <a:fld id="{2BEB4856-A6F4-4C28-B797-329B5BB5915D}" type="slidenum">
              <a:rPr lang="da-DK" smtClean="0"/>
              <a:t>67</a:t>
            </a:fld>
            <a:endParaRPr lang="da-DK"/>
          </a:p>
        </p:txBody>
      </p:sp>
      <p:sp>
        <p:nvSpPr>
          <p:cNvPr id="3" name="Rektangel 2">
            <a:extLst>
              <a:ext uri="{FF2B5EF4-FFF2-40B4-BE49-F238E27FC236}">
                <a16:creationId xmlns:a16="http://schemas.microsoft.com/office/drawing/2014/main" id="{CEC527EE-DFF5-45DF-8176-A4A9EE9A1824}"/>
              </a:ext>
            </a:extLst>
          </p:cNvPr>
          <p:cNvSpPr/>
          <p:nvPr/>
        </p:nvSpPr>
        <p:spPr>
          <a:xfrm>
            <a:off x="1244008" y="5955361"/>
            <a:ext cx="6528391" cy="369332"/>
          </a:xfrm>
          <a:prstGeom prst="rect">
            <a:avLst/>
          </a:prstGeom>
        </p:spPr>
        <p:txBody>
          <a:bodyPr wrap="square">
            <a:spAutoFit/>
          </a:bodyPr>
          <a:lstStyle/>
          <a:p>
            <a:r>
              <a:rPr lang="da-DK" dirty="0"/>
              <a:t>Original foto: </a:t>
            </a:r>
            <a:r>
              <a:rPr lang="da-DK" dirty="0">
                <a:hlinkClick r:id="rId5"/>
              </a:rPr>
              <a:t>https://www.bbc.co.uk/programmes/b05zm4tz</a:t>
            </a:r>
            <a:r>
              <a:rPr lang="da-DK" dirty="0"/>
              <a:t> </a:t>
            </a:r>
          </a:p>
        </p:txBody>
      </p:sp>
    </p:spTree>
    <p:extLst>
      <p:ext uri="{BB962C8B-B14F-4D97-AF65-F5344CB8AC3E}">
        <p14:creationId xmlns:p14="http://schemas.microsoft.com/office/powerpoint/2010/main" val="28513744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2BC90D-D1BA-4E28-8B7E-E02E3EE49EB1}"/>
              </a:ext>
            </a:extLst>
          </p:cNvPr>
          <p:cNvSpPr>
            <a:spLocks noGrp="1"/>
          </p:cNvSpPr>
          <p:nvPr>
            <p:ph type="title"/>
          </p:nvPr>
        </p:nvSpPr>
        <p:spPr/>
        <p:txBody>
          <a:bodyPr/>
          <a:lstStyle/>
          <a:p>
            <a:r>
              <a:rPr lang="da-DK" dirty="0"/>
              <a:t>Husk favoritter i browsere</a:t>
            </a:r>
          </a:p>
        </p:txBody>
      </p:sp>
      <p:pic>
        <p:nvPicPr>
          <p:cNvPr id="7" name="Pladsholder til indhold 6">
            <a:extLst>
              <a:ext uri="{FF2B5EF4-FFF2-40B4-BE49-F238E27FC236}">
                <a16:creationId xmlns:a16="http://schemas.microsoft.com/office/drawing/2014/main" id="{51886751-691B-4EC3-8914-56A2DB4750D9}"/>
              </a:ext>
            </a:extLst>
          </p:cNvPr>
          <p:cNvPicPr>
            <a:picLocks noGrp="1" noChangeAspect="1"/>
          </p:cNvPicPr>
          <p:nvPr>
            <p:ph idx="1"/>
          </p:nvPr>
        </p:nvPicPr>
        <p:blipFill>
          <a:blip r:embed="rId2"/>
          <a:stretch>
            <a:fillRect/>
          </a:stretch>
        </p:blipFill>
        <p:spPr>
          <a:xfrm>
            <a:off x="962476" y="1824271"/>
            <a:ext cx="7219048" cy="3733333"/>
          </a:xfrm>
          <a:prstGeom prst="rect">
            <a:avLst/>
          </a:prstGeom>
        </p:spPr>
      </p:pic>
      <p:sp>
        <p:nvSpPr>
          <p:cNvPr id="4" name="Pladsholder til dato 3">
            <a:extLst>
              <a:ext uri="{FF2B5EF4-FFF2-40B4-BE49-F238E27FC236}">
                <a16:creationId xmlns:a16="http://schemas.microsoft.com/office/drawing/2014/main" id="{9A9C8A2E-0286-4DBC-A240-5B47906F42BE}"/>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D42B2104-EB7B-410F-A5C1-471D5EA9D415}"/>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FBAEC4DF-EB36-4D98-8ECF-43459391593A}"/>
              </a:ext>
            </a:extLst>
          </p:cNvPr>
          <p:cNvSpPr>
            <a:spLocks noGrp="1"/>
          </p:cNvSpPr>
          <p:nvPr>
            <p:ph type="sldNum" sz="quarter" idx="12"/>
          </p:nvPr>
        </p:nvSpPr>
        <p:spPr/>
        <p:txBody>
          <a:bodyPr/>
          <a:lstStyle/>
          <a:p>
            <a:fld id="{2BEB4856-A6F4-4C28-B797-329B5BB5915D}" type="slidenum">
              <a:rPr lang="da-DK" smtClean="0"/>
              <a:t>68</a:t>
            </a:fld>
            <a:endParaRPr lang="da-DK"/>
          </a:p>
        </p:txBody>
      </p:sp>
    </p:spTree>
    <p:extLst>
      <p:ext uri="{BB962C8B-B14F-4D97-AF65-F5344CB8AC3E}">
        <p14:creationId xmlns:p14="http://schemas.microsoft.com/office/powerpoint/2010/main" val="2335019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E0E478-6A47-4ECF-8F81-9390EB718CE2}"/>
              </a:ext>
            </a:extLst>
          </p:cNvPr>
          <p:cNvSpPr>
            <a:spLocks noGrp="1"/>
          </p:cNvSpPr>
          <p:nvPr>
            <p:ph type="title"/>
          </p:nvPr>
        </p:nvSpPr>
        <p:spPr/>
        <p:txBody>
          <a:bodyPr/>
          <a:lstStyle/>
          <a:p>
            <a:r>
              <a:rPr lang="da-DK" dirty="0"/>
              <a:t>Hvad betyder hængelåsen</a:t>
            </a:r>
          </a:p>
        </p:txBody>
      </p:sp>
      <p:sp>
        <p:nvSpPr>
          <p:cNvPr id="3" name="Pladsholder til tekst 2">
            <a:extLst>
              <a:ext uri="{FF2B5EF4-FFF2-40B4-BE49-F238E27FC236}">
                <a16:creationId xmlns:a16="http://schemas.microsoft.com/office/drawing/2014/main" id="{603E62B7-D689-4CF0-80C1-5F301E77C924}"/>
              </a:ext>
            </a:extLst>
          </p:cNvPr>
          <p:cNvSpPr>
            <a:spLocks noGrp="1"/>
          </p:cNvSpPr>
          <p:nvPr>
            <p:ph type="body" idx="1"/>
          </p:nvPr>
        </p:nvSpPr>
        <p:spPr/>
        <p:txBody>
          <a:bodyPr>
            <a:normAutofit/>
          </a:bodyPr>
          <a:lstStyle/>
          <a:p>
            <a:r>
              <a:rPr lang="da-DK" dirty="0"/>
              <a:t>Forbindelsen mellem serveren og din browser er krypteret.</a:t>
            </a:r>
          </a:p>
          <a:p>
            <a:endParaRPr lang="da-DK" dirty="0"/>
          </a:p>
          <a:p>
            <a:r>
              <a:rPr lang="da-DK" dirty="0"/>
              <a:t>Hængelåsen giver ingen garanti for, at siden ikke er en FUP side.</a:t>
            </a:r>
          </a:p>
          <a:p>
            <a:endParaRPr lang="da-DK" dirty="0"/>
          </a:p>
          <a:p>
            <a:endParaRPr lang="da-DK" dirty="0"/>
          </a:p>
          <a:p>
            <a:pPr marL="0" indent="0">
              <a:buNone/>
            </a:pPr>
            <a:endParaRPr lang="da-DK" dirty="0"/>
          </a:p>
        </p:txBody>
      </p:sp>
      <p:sp>
        <p:nvSpPr>
          <p:cNvPr id="4" name="Pladsholder til dato 3">
            <a:extLst>
              <a:ext uri="{FF2B5EF4-FFF2-40B4-BE49-F238E27FC236}">
                <a16:creationId xmlns:a16="http://schemas.microsoft.com/office/drawing/2014/main" id="{554BD6E0-DC6E-48D1-BE9C-ED58F77B10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5" name="Pladsholder til sidefod 4">
            <a:extLst>
              <a:ext uri="{FF2B5EF4-FFF2-40B4-BE49-F238E27FC236}">
                <a16:creationId xmlns:a16="http://schemas.microsoft.com/office/drawing/2014/main" id="{5DBCBA91-3151-4F91-9858-EC4B5A1847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6" name="Pladsholder til slidenummer 5">
            <a:extLst>
              <a:ext uri="{FF2B5EF4-FFF2-40B4-BE49-F238E27FC236}">
                <a16:creationId xmlns:a16="http://schemas.microsoft.com/office/drawing/2014/main" id="{DAB9C99C-B2BD-4B4E-BA8E-286A255642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612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F7432-607A-4357-A4F7-E1951AC9BDCE}"/>
              </a:ext>
            </a:extLst>
          </p:cNvPr>
          <p:cNvSpPr>
            <a:spLocks noGrp="1"/>
          </p:cNvSpPr>
          <p:nvPr>
            <p:ph type="title"/>
          </p:nvPr>
        </p:nvSpPr>
        <p:spPr/>
        <p:txBody>
          <a:bodyPr>
            <a:normAutofit fontScale="90000"/>
          </a:bodyPr>
          <a:lstStyle/>
          <a:p>
            <a:r>
              <a:rPr lang="da-DK" dirty="0"/>
              <a:t>Udvalgte Anbefalinger om Informationssikkerhed</a:t>
            </a:r>
          </a:p>
        </p:txBody>
      </p:sp>
      <p:sp>
        <p:nvSpPr>
          <p:cNvPr id="3" name="Pladsholder til indhold 2">
            <a:extLst>
              <a:ext uri="{FF2B5EF4-FFF2-40B4-BE49-F238E27FC236}">
                <a16:creationId xmlns:a16="http://schemas.microsoft.com/office/drawing/2014/main" id="{B7C35D33-AB98-4CA8-B683-6CD681506920}"/>
              </a:ext>
            </a:extLst>
          </p:cNvPr>
          <p:cNvSpPr>
            <a:spLocks noGrp="1"/>
          </p:cNvSpPr>
          <p:nvPr>
            <p:ph idx="1"/>
          </p:nvPr>
        </p:nvSpPr>
        <p:spPr/>
        <p:txBody>
          <a:bodyPr>
            <a:normAutofit lnSpcReduction="10000"/>
          </a:bodyPr>
          <a:lstStyle/>
          <a:p>
            <a:r>
              <a:rPr lang="da-DK" dirty="0"/>
              <a:t>Brug sikkerhedssoftware som antivirus og firewall.</a:t>
            </a:r>
          </a:p>
          <a:p>
            <a:r>
              <a:rPr lang="da-DK" dirty="0"/>
              <a:t>Har du en Windows Pc så brug en standard brugerkonto.</a:t>
            </a:r>
          </a:p>
          <a:p>
            <a:r>
              <a:rPr lang="da-DK" dirty="0"/>
              <a:t>Hold dit operativsystem og dine programmer opdateret.</a:t>
            </a:r>
          </a:p>
          <a:p>
            <a:r>
              <a:rPr lang="da-DK" dirty="0"/>
              <a:t>Tag backup af dine data og opbevar flere kopier</a:t>
            </a:r>
          </a:p>
          <a:p>
            <a:r>
              <a:rPr lang="da-DK" dirty="0"/>
              <a:t>Vær opmærksom på, hvor et link i mail, sms og på Websider fører dig hen.</a:t>
            </a:r>
          </a:p>
          <a:p>
            <a:r>
              <a:rPr lang="da-DK" dirty="0"/>
              <a:t>Brug gode passwords, genbrug dem aldrig, brug en passwordhusker og brug to faktor identifikation hvis muligt.</a:t>
            </a:r>
          </a:p>
          <a:p>
            <a:r>
              <a:rPr lang="da-DK" dirty="0"/>
              <a:t>Beskyt dine private oplysninger på sociale netværk og indtast kun personlige oplysninger, når der er en hængelås på websiden.</a:t>
            </a:r>
          </a:p>
          <a:p>
            <a:r>
              <a:rPr lang="da-DK" dirty="0"/>
              <a:t>Beskyt dit netværk med et selvvalgt kodeord og undgå hvis muligt åbne netværk.</a:t>
            </a:r>
          </a:p>
          <a:p>
            <a:pPr marL="0" indent="0">
              <a:buNone/>
            </a:pPr>
            <a:r>
              <a:rPr lang="da-DK" sz="1400" dirty="0">
                <a:hlinkClick r:id="rId2"/>
              </a:rPr>
              <a:t>https://itsupport.brundtoe.dk/2017/03/21/anbefalinger-om-informationssikkerhed/</a:t>
            </a:r>
            <a:r>
              <a:rPr lang="da-DK" sz="1400" dirty="0"/>
              <a:t> </a:t>
            </a:r>
          </a:p>
        </p:txBody>
      </p:sp>
      <p:sp>
        <p:nvSpPr>
          <p:cNvPr id="4" name="Pladsholder til dato 3">
            <a:extLst>
              <a:ext uri="{FF2B5EF4-FFF2-40B4-BE49-F238E27FC236}">
                <a16:creationId xmlns:a16="http://schemas.microsoft.com/office/drawing/2014/main" id="{64C9956A-FB76-443B-BFA0-5BE1D58E73B1}"/>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A4060A4F-FA51-40A9-A128-5E8E70283758}"/>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87A0B5F2-C8F9-49A6-B04C-8D705328D7F7}"/>
              </a:ext>
            </a:extLst>
          </p:cNvPr>
          <p:cNvSpPr>
            <a:spLocks noGrp="1"/>
          </p:cNvSpPr>
          <p:nvPr>
            <p:ph type="sldNum" sz="quarter" idx="12"/>
          </p:nvPr>
        </p:nvSpPr>
        <p:spPr/>
        <p:txBody>
          <a:bodyPr/>
          <a:lstStyle/>
          <a:p>
            <a:fld id="{2BEB4856-A6F4-4C28-B797-329B5BB5915D}" type="slidenum">
              <a:rPr lang="da-DK" smtClean="0"/>
              <a:t>7</a:t>
            </a:fld>
            <a:endParaRPr lang="da-DK"/>
          </a:p>
        </p:txBody>
      </p:sp>
    </p:spTree>
    <p:extLst>
      <p:ext uri="{BB962C8B-B14F-4D97-AF65-F5344CB8AC3E}">
        <p14:creationId xmlns:p14="http://schemas.microsoft.com/office/powerpoint/2010/main" val="35182510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3AE08-D48F-4743-88D9-604ADC403363}"/>
              </a:ext>
            </a:extLst>
          </p:cNvPr>
          <p:cNvSpPr>
            <a:spLocks noGrp="1"/>
          </p:cNvSpPr>
          <p:nvPr>
            <p:ph type="title"/>
          </p:nvPr>
        </p:nvSpPr>
        <p:spPr/>
        <p:txBody>
          <a:bodyPr/>
          <a:lstStyle/>
          <a:p>
            <a:r>
              <a:rPr lang="da-DK" dirty="0"/>
              <a:t>Er siden sikker ?</a:t>
            </a:r>
          </a:p>
        </p:txBody>
      </p:sp>
      <p:sp>
        <p:nvSpPr>
          <p:cNvPr id="4" name="Pladsholder til dato 3">
            <a:extLst>
              <a:ext uri="{FF2B5EF4-FFF2-40B4-BE49-F238E27FC236}">
                <a16:creationId xmlns:a16="http://schemas.microsoft.com/office/drawing/2014/main" id="{F185C407-5A22-4962-84FF-2079999380A5}"/>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BF9123C1-4F9E-4EA8-9AEE-799C5AB79E71}"/>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856B1E7B-D49E-4CAA-BD2C-7B64B8B7915B}"/>
              </a:ext>
            </a:extLst>
          </p:cNvPr>
          <p:cNvSpPr>
            <a:spLocks noGrp="1"/>
          </p:cNvSpPr>
          <p:nvPr>
            <p:ph type="sldNum" sz="quarter" idx="12"/>
          </p:nvPr>
        </p:nvSpPr>
        <p:spPr/>
        <p:txBody>
          <a:bodyPr/>
          <a:lstStyle/>
          <a:p>
            <a:fld id="{2BEB4856-A6F4-4C28-B797-329B5BB5915D}" type="slidenum">
              <a:rPr lang="da-DK" smtClean="0"/>
              <a:t>70</a:t>
            </a:fld>
            <a:endParaRPr lang="da-DK"/>
          </a:p>
        </p:txBody>
      </p:sp>
      <p:pic>
        <p:nvPicPr>
          <p:cNvPr id="13" name="Pladsholder til indhold 12">
            <a:extLst>
              <a:ext uri="{FF2B5EF4-FFF2-40B4-BE49-F238E27FC236}">
                <a16:creationId xmlns:a16="http://schemas.microsoft.com/office/drawing/2014/main" id="{3DDE8E7C-5E04-48B7-A95A-FB786B386DF8}"/>
              </a:ext>
            </a:extLst>
          </p:cNvPr>
          <p:cNvPicPr>
            <a:picLocks noGrp="1" noChangeAspect="1"/>
          </p:cNvPicPr>
          <p:nvPr>
            <p:ph idx="1"/>
          </p:nvPr>
        </p:nvPicPr>
        <p:blipFill>
          <a:blip r:embed="rId2"/>
          <a:stretch>
            <a:fillRect/>
          </a:stretch>
        </p:blipFill>
        <p:spPr>
          <a:xfrm>
            <a:off x="727802" y="1209451"/>
            <a:ext cx="7886700" cy="4439097"/>
          </a:xfrm>
          <a:prstGeom prst="rect">
            <a:avLst/>
          </a:prstGeom>
        </p:spPr>
      </p:pic>
      <p:cxnSp>
        <p:nvCxnSpPr>
          <p:cNvPr id="15" name="Lige pilforbindelse 14">
            <a:extLst>
              <a:ext uri="{FF2B5EF4-FFF2-40B4-BE49-F238E27FC236}">
                <a16:creationId xmlns:a16="http://schemas.microsoft.com/office/drawing/2014/main" id="{281BA33C-4D25-48E5-86B2-2C7AE32AEB8F}"/>
              </a:ext>
            </a:extLst>
          </p:cNvPr>
          <p:cNvCxnSpPr/>
          <p:nvPr/>
        </p:nvCxnSpPr>
        <p:spPr>
          <a:xfrm flipH="1">
            <a:off x="7324825" y="4745255"/>
            <a:ext cx="779647" cy="55826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081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7F8DB2-5D6F-45AF-89D6-3F337359D3CF}"/>
              </a:ext>
            </a:extLst>
          </p:cNvPr>
          <p:cNvSpPr>
            <a:spLocks noGrp="1"/>
          </p:cNvSpPr>
          <p:nvPr>
            <p:ph type="title"/>
          </p:nvPr>
        </p:nvSpPr>
        <p:spPr/>
        <p:txBody>
          <a:bodyPr/>
          <a:lstStyle/>
          <a:p>
            <a:r>
              <a:rPr lang="da-DK" dirty="0"/>
              <a:t>Sikkerhed i browseren</a:t>
            </a:r>
          </a:p>
        </p:txBody>
      </p:sp>
      <p:pic>
        <p:nvPicPr>
          <p:cNvPr id="7" name="Pladsholder til indhold 6">
            <a:extLst>
              <a:ext uri="{FF2B5EF4-FFF2-40B4-BE49-F238E27FC236}">
                <a16:creationId xmlns:a16="http://schemas.microsoft.com/office/drawing/2014/main" id="{E5E73CD2-AC81-4A29-A5CD-8F7AB7B46555}"/>
              </a:ext>
            </a:extLst>
          </p:cNvPr>
          <p:cNvPicPr>
            <a:picLocks noGrp="1" noChangeAspect="1"/>
          </p:cNvPicPr>
          <p:nvPr>
            <p:ph idx="1"/>
          </p:nvPr>
        </p:nvPicPr>
        <p:blipFill>
          <a:blip r:embed="rId2"/>
          <a:stretch>
            <a:fillRect/>
          </a:stretch>
        </p:blipFill>
        <p:spPr>
          <a:xfrm>
            <a:off x="806664" y="942640"/>
            <a:ext cx="7530671" cy="4972050"/>
          </a:xfrm>
          <a:prstGeom prst="rect">
            <a:avLst/>
          </a:prstGeom>
        </p:spPr>
      </p:pic>
      <p:sp>
        <p:nvSpPr>
          <p:cNvPr id="4" name="Pladsholder til dato 3">
            <a:extLst>
              <a:ext uri="{FF2B5EF4-FFF2-40B4-BE49-F238E27FC236}">
                <a16:creationId xmlns:a16="http://schemas.microsoft.com/office/drawing/2014/main" id="{4B7D9EB3-C72A-4378-9F52-D54BF199EB18}"/>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8CA19F4C-4E99-4A63-9376-8BDA79F14C4A}"/>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099CD670-4FD8-4EC9-964C-49ACB88ED1D6}"/>
              </a:ext>
            </a:extLst>
          </p:cNvPr>
          <p:cNvSpPr>
            <a:spLocks noGrp="1"/>
          </p:cNvSpPr>
          <p:nvPr>
            <p:ph type="sldNum" sz="quarter" idx="12"/>
          </p:nvPr>
        </p:nvSpPr>
        <p:spPr/>
        <p:txBody>
          <a:bodyPr/>
          <a:lstStyle/>
          <a:p>
            <a:fld id="{2BEB4856-A6F4-4C28-B797-329B5BB5915D}" type="slidenum">
              <a:rPr lang="da-DK" smtClean="0"/>
              <a:t>71</a:t>
            </a:fld>
            <a:endParaRPr lang="da-DK"/>
          </a:p>
        </p:txBody>
      </p:sp>
      <p:sp>
        <p:nvSpPr>
          <p:cNvPr id="8" name="Tekstfelt 7">
            <a:extLst>
              <a:ext uri="{FF2B5EF4-FFF2-40B4-BE49-F238E27FC236}">
                <a16:creationId xmlns:a16="http://schemas.microsoft.com/office/drawing/2014/main" id="{76A63824-0AA9-4B40-94C1-70380074A6ED}"/>
              </a:ext>
            </a:extLst>
          </p:cNvPr>
          <p:cNvSpPr txBox="1"/>
          <p:nvPr/>
        </p:nvSpPr>
        <p:spPr>
          <a:xfrm>
            <a:off x="7486650" y="4591251"/>
            <a:ext cx="660758" cy="1323439"/>
          </a:xfrm>
          <a:prstGeom prst="rect">
            <a:avLst/>
          </a:prstGeom>
          <a:noFill/>
        </p:spPr>
        <p:txBody>
          <a:bodyPr wrap="none" rtlCol="0">
            <a:spAutoFit/>
          </a:bodyPr>
          <a:lstStyle/>
          <a:p>
            <a:r>
              <a:rPr lang="da-DK" sz="8000" dirty="0"/>
              <a:t>?</a:t>
            </a:r>
          </a:p>
        </p:txBody>
      </p:sp>
      <p:sp>
        <p:nvSpPr>
          <p:cNvPr id="9" name="Rektangel 8">
            <a:extLst>
              <a:ext uri="{FF2B5EF4-FFF2-40B4-BE49-F238E27FC236}">
                <a16:creationId xmlns:a16="http://schemas.microsoft.com/office/drawing/2014/main" id="{564ADD5D-343B-47DD-B96D-07D94C7853C8}"/>
              </a:ext>
            </a:extLst>
          </p:cNvPr>
          <p:cNvSpPr/>
          <p:nvPr/>
        </p:nvSpPr>
        <p:spPr>
          <a:xfrm>
            <a:off x="806664" y="5545358"/>
            <a:ext cx="6014339" cy="369332"/>
          </a:xfrm>
          <a:prstGeom prst="rect">
            <a:avLst/>
          </a:prstGeom>
          <a:solidFill>
            <a:schemeClr val="bg1">
              <a:lumMod val="75000"/>
            </a:schemeClr>
          </a:solidFill>
        </p:spPr>
        <p:txBody>
          <a:bodyPr wrap="none">
            <a:spAutoFit/>
          </a:bodyPr>
          <a:lstStyle/>
          <a:p>
            <a:r>
              <a:rPr lang="da-DK" dirty="0"/>
              <a:t>Dagen efter var fejlen rettet </a:t>
            </a:r>
            <a:r>
              <a:rPr lang="da-DK" dirty="0">
                <a:hlinkClick r:id="rId3"/>
              </a:rPr>
              <a:t>https://oversvommelse.kyst.dk/</a:t>
            </a:r>
            <a:r>
              <a:rPr lang="da-DK" dirty="0"/>
              <a:t>  </a:t>
            </a:r>
          </a:p>
        </p:txBody>
      </p:sp>
    </p:spTree>
    <p:extLst>
      <p:ext uri="{BB962C8B-B14F-4D97-AF65-F5344CB8AC3E}">
        <p14:creationId xmlns:p14="http://schemas.microsoft.com/office/powerpoint/2010/main" val="32933246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72927912-CCCD-435C-B4F6-083D87C2E0CD}"/>
              </a:ext>
            </a:extLst>
          </p:cNvPr>
          <p:cNvSpPr>
            <a:spLocks noGrp="1"/>
          </p:cNvSpPr>
          <p:nvPr>
            <p:ph type="title"/>
          </p:nvPr>
        </p:nvSpPr>
        <p:spPr/>
        <p:txBody>
          <a:bodyPr/>
          <a:lstStyle/>
          <a:p>
            <a:r>
              <a:rPr lang="da-DK" dirty="0"/>
              <a:t>Hængelåse og certifikater</a:t>
            </a:r>
          </a:p>
        </p:txBody>
      </p:sp>
      <p:sp>
        <p:nvSpPr>
          <p:cNvPr id="4" name="Pladsholder til dato 3">
            <a:extLst>
              <a:ext uri="{FF2B5EF4-FFF2-40B4-BE49-F238E27FC236}">
                <a16:creationId xmlns:a16="http://schemas.microsoft.com/office/drawing/2014/main" id="{724E079B-3BFF-4B5C-A319-FB2A7316D99A}"/>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1F775A8E-7C5E-4561-BDDD-E51AA316C860}"/>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C1ACA074-8E91-4358-8DA2-C8D92E485DA1}"/>
              </a:ext>
            </a:extLst>
          </p:cNvPr>
          <p:cNvSpPr>
            <a:spLocks noGrp="1"/>
          </p:cNvSpPr>
          <p:nvPr>
            <p:ph type="sldNum" sz="quarter" idx="12"/>
          </p:nvPr>
        </p:nvSpPr>
        <p:spPr/>
        <p:txBody>
          <a:bodyPr/>
          <a:lstStyle/>
          <a:p>
            <a:fld id="{2BEB4856-A6F4-4C28-B797-329B5BB5915D}" type="slidenum">
              <a:rPr lang="da-DK" smtClean="0"/>
              <a:t>72</a:t>
            </a:fld>
            <a:endParaRPr lang="da-DK"/>
          </a:p>
        </p:txBody>
      </p:sp>
      <p:pic>
        <p:nvPicPr>
          <p:cNvPr id="3" name="Billede 2">
            <a:extLst>
              <a:ext uri="{FF2B5EF4-FFF2-40B4-BE49-F238E27FC236}">
                <a16:creationId xmlns:a16="http://schemas.microsoft.com/office/drawing/2014/main" id="{C24BBA90-EE75-4B2B-ADAF-55EBC1F51077}"/>
              </a:ext>
            </a:extLst>
          </p:cNvPr>
          <p:cNvPicPr>
            <a:picLocks noChangeAspect="1"/>
          </p:cNvPicPr>
          <p:nvPr/>
        </p:nvPicPr>
        <p:blipFill>
          <a:blip r:embed="rId2"/>
          <a:stretch>
            <a:fillRect/>
          </a:stretch>
        </p:blipFill>
        <p:spPr>
          <a:xfrm>
            <a:off x="1680703" y="1212310"/>
            <a:ext cx="5905500" cy="952500"/>
          </a:xfrm>
          <a:prstGeom prst="rect">
            <a:avLst/>
          </a:prstGeom>
        </p:spPr>
      </p:pic>
      <p:pic>
        <p:nvPicPr>
          <p:cNvPr id="7" name="Billede 6">
            <a:extLst>
              <a:ext uri="{FF2B5EF4-FFF2-40B4-BE49-F238E27FC236}">
                <a16:creationId xmlns:a16="http://schemas.microsoft.com/office/drawing/2014/main" id="{2C9B9A11-4C70-4534-8A3F-76F06A86F86C}"/>
              </a:ext>
            </a:extLst>
          </p:cNvPr>
          <p:cNvPicPr>
            <a:picLocks noChangeAspect="1"/>
          </p:cNvPicPr>
          <p:nvPr/>
        </p:nvPicPr>
        <p:blipFill>
          <a:blip r:embed="rId3"/>
          <a:stretch>
            <a:fillRect/>
          </a:stretch>
        </p:blipFill>
        <p:spPr>
          <a:xfrm>
            <a:off x="1680703" y="2470576"/>
            <a:ext cx="5904762" cy="933333"/>
          </a:xfrm>
          <a:prstGeom prst="rect">
            <a:avLst/>
          </a:prstGeom>
        </p:spPr>
      </p:pic>
      <p:pic>
        <p:nvPicPr>
          <p:cNvPr id="8" name="Billede 7">
            <a:extLst>
              <a:ext uri="{FF2B5EF4-FFF2-40B4-BE49-F238E27FC236}">
                <a16:creationId xmlns:a16="http://schemas.microsoft.com/office/drawing/2014/main" id="{DA3CC904-1FD9-4841-8BA3-670F1C1F46FC}"/>
              </a:ext>
            </a:extLst>
          </p:cNvPr>
          <p:cNvPicPr>
            <a:picLocks noChangeAspect="1"/>
          </p:cNvPicPr>
          <p:nvPr/>
        </p:nvPicPr>
        <p:blipFill>
          <a:blip r:embed="rId4"/>
          <a:stretch>
            <a:fillRect/>
          </a:stretch>
        </p:blipFill>
        <p:spPr>
          <a:xfrm>
            <a:off x="1680703" y="3605274"/>
            <a:ext cx="5904762" cy="933333"/>
          </a:xfrm>
          <a:prstGeom prst="rect">
            <a:avLst/>
          </a:prstGeom>
        </p:spPr>
      </p:pic>
      <p:sp>
        <p:nvSpPr>
          <p:cNvPr id="11" name="Ellipse 10">
            <a:extLst>
              <a:ext uri="{FF2B5EF4-FFF2-40B4-BE49-F238E27FC236}">
                <a16:creationId xmlns:a16="http://schemas.microsoft.com/office/drawing/2014/main" id="{1ABAC5E8-429F-4EA6-AECD-8C21F87B539C}"/>
              </a:ext>
            </a:extLst>
          </p:cNvPr>
          <p:cNvSpPr/>
          <p:nvPr/>
        </p:nvSpPr>
        <p:spPr>
          <a:xfrm>
            <a:off x="989048" y="1408922"/>
            <a:ext cx="416023" cy="416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27" name="Ellipse 26">
            <a:extLst>
              <a:ext uri="{FF2B5EF4-FFF2-40B4-BE49-F238E27FC236}">
                <a16:creationId xmlns:a16="http://schemas.microsoft.com/office/drawing/2014/main" id="{DA21B9AA-1CD7-4DC1-8F68-BE6D3B0E8DB8}"/>
              </a:ext>
            </a:extLst>
          </p:cNvPr>
          <p:cNvSpPr/>
          <p:nvPr/>
        </p:nvSpPr>
        <p:spPr>
          <a:xfrm>
            <a:off x="989046" y="2608232"/>
            <a:ext cx="416023" cy="416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29" name="Ellipse 28">
            <a:extLst>
              <a:ext uri="{FF2B5EF4-FFF2-40B4-BE49-F238E27FC236}">
                <a16:creationId xmlns:a16="http://schemas.microsoft.com/office/drawing/2014/main" id="{1894D7D2-6895-4869-A1ED-7E7C24682E96}"/>
              </a:ext>
            </a:extLst>
          </p:cNvPr>
          <p:cNvSpPr/>
          <p:nvPr/>
        </p:nvSpPr>
        <p:spPr>
          <a:xfrm>
            <a:off x="989046" y="3655918"/>
            <a:ext cx="416023" cy="416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2" name="Rektangel 11">
            <a:extLst>
              <a:ext uri="{FF2B5EF4-FFF2-40B4-BE49-F238E27FC236}">
                <a16:creationId xmlns:a16="http://schemas.microsoft.com/office/drawing/2014/main" id="{9EF367B6-74FD-46BB-A8C5-55BB9D0EFFCA}"/>
              </a:ext>
            </a:extLst>
          </p:cNvPr>
          <p:cNvSpPr/>
          <p:nvPr/>
        </p:nvSpPr>
        <p:spPr>
          <a:xfrm>
            <a:off x="1197056" y="4766640"/>
            <a:ext cx="7318293" cy="1200329"/>
          </a:xfrm>
          <a:prstGeom prst="rect">
            <a:avLst/>
          </a:prstGeom>
        </p:spPr>
        <p:txBody>
          <a:bodyPr wrap="square">
            <a:spAutoFit/>
          </a:bodyPr>
          <a:lstStyle/>
          <a:p>
            <a:r>
              <a:rPr lang="da-DK" dirty="0"/>
              <a:t>Google Chrome version 76 viser ikke navn på EV certifikat (september 2019)</a:t>
            </a:r>
          </a:p>
          <a:p>
            <a:endParaRPr lang="da-DK" dirty="0"/>
          </a:p>
          <a:p>
            <a:r>
              <a:rPr lang="da-DK" dirty="0">
                <a:hlinkClick r:id="rId5"/>
              </a:rPr>
              <a:t>https://www.fairssl.dk/vejledninger/hvad-er-ssl-certifikater </a:t>
            </a:r>
            <a:endParaRPr lang="da-DK" dirty="0"/>
          </a:p>
          <a:p>
            <a:r>
              <a:rPr lang="da-DK" dirty="0">
                <a:hlinkClick r:id="rId6"/>
              </a:rPr>
              <a:t>https://itsupport.brundtoe.dk/2017/11/18/den-groenne-haengelaas</a:t>
            </a:r>
            <a:r>
              <a:rPr lang="da-DK" dirty="0"/>
              <a:t>  </a:t>
            </a:r>
          </a:p>
        </p:txBody>
      </p:sp>
    </p:spTree>
    <p:extLst>
      <p:ext uri="{BB962C8B-B14F-4D97-AF65-F5344CB8AC3E}">
        <p14:creationId xmlns:p14="http://schemas.microsoft.com/office/powerpoint/2010/main" val="34339674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745F0-B24C-436F-988B-9C6049DE7D87}"/>
              </a:ext>
            </a:extLst>
          </p:cNvPr>
          <p:cNvSpPr>
            <a:spLocks noGrp="1"/>
          </p:cNvSpPr>
          <p:nvPr>
            <p:ph type="title"/>
          </p:nvPr>
        </p:nvSpPr>
        <p:spPr/>
        <p:txBody>
          <a:bodyPr/>
          <a:lstStyle/>
          <a:p>
            <a:r>
              <a:rPr lang="da-DK" dirty="0"/>
              <a:t>Domæne valideret SSL certifikat</a:t>
            </a:r>
          </a:p>
        </p:txBody>
      </p:sp>
      <p:sp>
        <p:nvSpPr>
          <p:cNvPr id="3" name="Pladsholder til dato 2">
            <a:extLst>
              <a:ext uri="{FF2B5EF4-FFF2-40B4-BE49-F238E27FC236}">
                <a16:creationId xmlns:a16="http://schemas.microsoft.com/office/drawing/2014/main" id="{4F1DEE4A-FA38-438A-8D7B-D7BCEECCFA3D}"/>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79B9036C-D4CE-44C5-B593-C1233A392A07}"/>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E3C72BFE-42AB-475B-8BFA-5A38DBB4B1AE}"/>
              </a:ext>
            </a:extLst>
          </p:cNvPr>
          <p:cNvSpPr>
            <a:spLocks noGrp="1"/>
          </p:cNvSpPr>
          <p:nvPr>
            <p:ph type="sldNum" sz="quarter" idx="12"/>
          </p:nvPr>
        </p:nvSpPr>
        <p:spPr/>
        <p:txBody>
          <a:bodyPr/>
          <a:lstStyle/>
          <a:p>
            <a:fld id="{2BEB4856-A6F4-4C28-B797-329B5BB5915D}" type="slidenum">
              <a:rPr lang="da-DK" smtClean="0"/>
              <a:t>73</a:t>
            </a:fld>
            <a:endParaRPr lang="da-DK"/>
          </a:p>
        </p:txBody>
      </p:sp>
      <p:pic>
        <p:nvPicPr>
          <p:cNvPr id="6" name="Billede 5">
            <a:extLst>
              <a:ext uri="{FF2B5EF4-FFF2-40B4-BE49-F238E27FC236}">
                <a16:creationId xmlns:a16="http://schemas.microsoft.com/office/drawing/2014/main" id="{D526C9FB-8A67-481F-A5E0-E1910FE70D6F}"/>
              </a:ext>
            </a:extLst>
          </p:cNvPr>
          <p:cNvPicPr>
            <a:picLocks noChangeAspect="1"/>
          </p:cNvPicPr>
          <p:nvPr/>
        </p:nvPicPr>
        <p:blipFill>
          <a:blip r:embed="rId2"/>
          <a:stretch>
            <a:fillRect/>
          </a:stretch>
        </p:blipFill>
        <p:spPr>
          <a:xfrm>
            <a:off x="4511450" y="2051698"/>
            <a:ext cx="4337582" cy="4228415"/>
          </a:xfrm>
          <a:prstGeom prst="rect">
            <a:avLst/>
          </a:prstGeom>
        </p:spPr>
      </p:pic>
      <p:pic>
        <p:nvPicPr>
          <p:cNvPr id="8" name="Billede 7">
            <a:extLst>
              <a:ext uri="{FF2B5EF4-FFF2-40B4-BE49-F238E27FC236}">
                <a16:creationId xmlns:a16="http://schemas.microsoft.com/office/drawing/2014/main" id="{2544EBDD-ED9A-435F-BD5A-B36AD8151258}"/>
              </a:ext>
            </a:extLst>
          </p:cNvPr>
          <p:cNvPicPr>
            <a:picLocks noChangeAspect="1"/>
          </p:cNvPicPr>
          <p:nvPr/>
        </p:nvPicPr>
        <p:blipFill>
          <a:blip r:embed="rId3"/>
          <a:stretch>
            <a:fillRect/>
          </a:stretch>
        </p:blipFill>
        <p:spPr>
          <a:xfrm>
            <a:off x="948452" y="2292990"/>
            <a:ext cx="3380952" cy="2400000"/>
          </a:xfrm>
          <a:prstGeom prst="rect">
            <a:avLst/>
          </a:prstGeom>
        </p:spPr>
      </p:pic>
      <p:grpSp>
        <p:nvGrpSpPr>
          <p:cNvPr id="12" name="Gruppe 11">
            <a:extLst>
              <a:ext uri="{FF2B5EF4-FFF2-40B4-BE49-F238E27FC236}">
                <a16:creationId xmlns:a16="http://schemas.microsoft.com/office/drawing/2014/main" id="{6131460E-C425-407F-9B0A-BC248D07E23F}"/>
              </a:ext>
            </a:extLst>
          </p:cNvPr>
          <p:cNvGrpSpPr/>
          <p:nvPr/>
        </p:nvGrpSpPr>
        <p:grpSpPr>
          <a:xfrm>
            <a:off x="948452" y="989195"/>
            <a:ext cx="5901439" cy="932769"/>
            <a:chOff x="1058882" y="914547"/>
            <a:chExt cx="5901439" cy="932769"/>
          </a:xfrm>
        </p:grpSpPr>
        <p:pic>
          <p:nvPicPr>
            <p:cNvPr id="9" name="Billede 8">
              <a:extLst>
                <a:ext uri="{FF2B5EF4-FFF2-40B4-BE49-F238E27FC236}">
                  <a16:creationId xmlns:a16="http://schemas.microsoft.com/office/drawing/2014/main" id="{A7D7FC8F-02A4-410D-8EA3-2D2192287E53}"/>
                </a:ext>
              </a:extLst>
            </p:cNvPr>
            <p:cNvPicPr>
              <a:picLocks noChangeAspect="1"/>
            </p:cNvPicPr>
            <p:nvPr/>
          </p:nvPicPr>
          <p:blipFill>
            <a:blip r:embed="rId4"/>
            <a:stretch>
              <a:fillRect/>
            </a:stretch>
          </p:blipFill>
          <p:spPr>
            <a:xfrm>
              <a:off x="1058882" y="914547"/>
              <a:ext cx="5901439" cy="932769"/>
            </a:xfrm>
            <a:prstGeom prst="rect">
              <a:avLst/>
            </a:prstGeom>
          </p:spPr>
        </p:pic>
        <p:cxnSp>
          <p:nvCxnSpPr>
            <p:cNvPr id="11" name="Lige pilforbindelse 10">
              <a:extLst>
                <a:ext uri="{FF2B5EF4-FFF2-40B4-BE49-F238E27FC236}">
                  <a16:creationId xmlns:a16="http://schemas.microsoft.com/office/drawing/2014/main" id="{8CB3EEB7-E364-4563-9AE5-1D467E439C6D}"/>
                </a:ext>
              </a:extLst>
            </p:cNvPr>
            <p:cNvCxnSpPr/>
            <p:nvPr/>
          </p:nvCxnSpPr>
          <p:spPr>
            <a:xfrm>
              <a:off x="2761861" y="1668920"/>
              <a:ext cx="643812"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Ellipse 12">
            <a:extLst>
              <a:ext uri="{FF2B5EF4-FFF2-40B4-BE49-F238E27FC236}">
                <a16:creationId xmlns:a16="http://schemas.microsoft.com/office/drawing/2014/main" id="{48CBD9DE-7668-4A5A-B79E-A4FF4C4149FC}"/>
              </a:ext>
            </a:extLst>
          </p:cNvPr>
          <p:cNvSpPr/>
          <p:nvPr/>
        </p:nvSpPr>
        <p:spPr>
          <a:xfrm>
            <a:off x="382224" y="1307351"/>
            <a:ext cx="378349" cy="378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4" name="Ellipse 13">
            <a:extLst>
              <a:ext uri="{FF2B5EF4-FFF2-40B4-BE49-F238E27FC236}">
                <a16:creationId xmlns:a16="http://schemas.microsoft.com/office/drawing/2014/main" id="{DD62F0D7-E452-47D6-B83C-45517946504D}"/>
              </a:ext>
            </a:extLst>
          </p:cNvPr>
          <p:cNvSpPr/>
          <p:nvPr/>
        </p:nvSpPr>
        <p:spPr>
          <a:xfrm>
            <a:off x="7108301" y="2200988"/>
            <a:ext cx="378349" cy="378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5" name="Ellipse 14">
            <a:extLst>
              <a:ext uri="{FF2B5EF4-FFF2-40B4-BE49-F238E27FC236}">
                <a16:creationId xmlns:a16="http://schemas.microsoft.com/office/drawing/2014/main" id="{D9DAB5FF-3F58-4128-9EDF-5698B10F7D07}"/>
              </a:ext>
            </a:extLst>
          </p:cNvPr>
          <p:cNvSpPr/>
          <p:nvPr/>
        </p:nvSpPr>
        <p:spPr>
          <a:xfrm>
            <a:off x="382225" y="2303648"/>
            <a:ext cx="378349" cy="378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Tree>
    <p:extLst>
      <p:ext uri="{BB962C8B-B14F-4D97-AF65-F5344CB8AC3E}">
        <p14:creationId xmlns:p14="http://schemas.microsoft.com/office/powerpoint/2010/main" val="569464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C50120-68B0-4C5C-B97B-B870456C0005}"/>
              </a:ext>
            </a:extLst>
          </p:cNvPr>
          <p:cNvSpPr>
            <a:spLocks noGrp="1"/>
          </p:cNvSpPr>
          <p:nvPr>
            <p:ph type="title"/>
          </p:nvPr>
        </p:nvSpPr>
        <p:spPr/>
        <p:txBody>
          <a:bodyPr/>
          <a:lstStyle/>
          <a:p>
            <a:r>
              <a:rPr lang="da-DK" dirty="0"/>
              <a:t>Firma valideret SSL certifikat</a:t>
            </a:r>
          </a:p>
        </p:txBody>
      </p:sp>
      <p:sp>
        <p:nvSpPr>
          <p:cNvPr id="3" name="Pladsholder til dato 2">
            <a:extLst>
              <a:ext uri="{FF2B5EF4-FFF2-40B4-BE49-F238E27FC236}">
                <a16:creationId xmlns:a16="http://schemas.microsoft.com/office/drawing/2014/main" id="{F54561CA-F4ED-467E-A4A2-3E979C70334F}"/>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D694CFF2-36A6-4A16-BBC1-3575386F25FA}"/>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1605E2B6-D6C5-49E3-9A11-DCD44F82CA6B}"/>
              </a:ext>
            </a:extLst>
          </p:cNvPr>
          <p:cNvSpPr>
            <a:spLocks noGrp="1"/>
          </p:cNvSpPr>
          <p:nvPr>
            <p:ph type="sldNum" sz="quarter" idx="12"/>
          </p:nvPr>
        </p:nvSpPr>
        <p:spPr/>
        <p:txBody>
          <a:bodyPr/>
          <a:lstStyle/>
          <a:p>
            <a:fld id="{2BEB4856-A6F4-4C28-B797-329B5BB5915D}" type="slidenum">
              <a:rPr lang="da-DK" smtClean="0"/>
              <a:t>74</a:t>
            </a:fld>
            <a:endParaRPr lang="da-DK"/>
          </a:p>
        </p:txBody>
      </p:sp>
      <p:pic>
        <p:nvPicPr>
          <p:cNvPr id="6" name="Billede 5">
            <a:extLst>
              <a:ext uri="{FF2B5EF4-FFF2-40B4-BE49-F238E27FC236}">
                <a16:creationId xmlns:a16="http://schemas.microsoft.com/office/drawing/2014/main" id="{9356ED3B-5D95-4964-9B3A-3C69527F94D9}"/>
              </a:ext>
            </a:extLst>
          </p:cNvPr>
          <p:cNvPicPr>
            <a:picLocks noChangeAspect="1"/>
          </p:cNvPicPr>
          <p:nvPr/>
        </p:nvPicPr>
        <p:blipFill>
          <a:blip r:embed="rId2"/>
          <a:stretch>
            <a:fillRect/>
          </a:stretch>
        </p:blipFill>
        <p:spPr>
          <a:xfrm>
            <a:off x="714549" y="1142826"/>
            <a:ext cx="5904762" cy="933333"/>
          </a:xfrm>
          <a:prstGeom prst="rect">
            <a:avLst/>
          </a:prstGeom>
        </p:spPr>
      </p:pic>
      <p:pic>
        <p:nvPicPr>
          <p:cNvPr id="7" name="Billede 6">
            <a:extLst>
              <a:ext uri="{FF2B5EF4-FFF2-40B4-BE49-F238E27FC236}">
                <a16:creationId xmlns:a16="http://schemas.microsoft.com/office/drawing/2014/main" id="{EC01C51E-8007-49E7-8356-76D7B0D0E591}"/>
              </a:ext>
            </a:extLst>
          </p:cNvPr>
          <p:cNvPicPr>
            <a:picLocks noChangeAspect="1"/>
          </p:cNvPicPr>
          <p:nvPr/>
        </p:nvPicPr>
        <p:blipFill>
          <a:blip r:embed="rId3"/>
          <a:stretch>
            <a:fillRect/>
          </a:stretch>
        </p:blipFill>
        <p:spPr>
          <a:xfrm>
            <a:off x="721630" y="2209463"/>
            <a:ext cx="3466667" cy="3161905"/>
          </a:xfrm>
          <a:prstGeom prst="rect">
            <a:avLst/>
          </a:prstGeom>
        </p:spPr>
      </p:pic>
      <p:pic>
        <p:nvPicPr>
          <p:cNvPr id="8" name="Billede 7">
            <a:extLst>
              <a:ext uri="{FF2B5EF4-FFF2-40B4-BE49-F238E27FC236}">
                <a16:creationId xmlns:a16="http://schemas.microsoft.com/office/drawing/2014/main" id="{4BE1222D-F983-4525-97A2-DD035E43ECDB}"/>
              </a:ext>
            </a:extLst>
          </p:cNvPr>
          <p:cNvPicPr>
            <a:picLocks noChangeAspect="1"/>
          </p:cNvPicPr>
          <p:nvPr/>
        </p:nvPicPr>
        <p:blipFill>
          <a:blip r:embed="rId4"/>
          <a:stretch>
            <a:fillRect/>
          </a:stretch>
        </p:blipFill>
        <p:spPr>
          <a:xfrm>
            <a:off x="4358529" y="2209463"/>
            <a:ext cx="4063841" cy="3934071"/>
          </a:xfrm>
          <a:prstGeom prst="rect">
            <a:avLst/>
          </a:prstGeom>
        </p:spPr>
      </p:pic>
      <p:sp>
        <p:nvSpPr>
          <p:cNvPr id="9" name="Ellipse 8">
            <a:extLst>
              <a:ext uri="{FF2B5EF4-FFF2-40B4-BE49-F238E27FC236}">
                <a16:creationId xmlns:a16="http://schemas.microsoft.com/office/drawing/2014/main" id="{2E7EFA05-2818-4898-9D06-FDD85B73AF53}"/>
              </a:ext>
            </a:extLst>
          </p:cNvPr>
          <p:cNvSpPr/>
          <p:nvPr/>
        </p:nvSpPr>
        <p:spPr>
          <a:xfrm>
            <a:off x="102304" y="1251365"/>
            <a:ext cx="378349" cy="378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80415363-122C-4073-97BE-A9B26CA9261E}"/>
              </a:ext>
            </a:extLst>
          </p:cNvPr>
          <p:cNvSpPr/>
          <p:nvPr/>
        </p:nvSpPr>
        <p:spPr>
          <a:xfrm>
            <a:off x="7108301" y="2247662"/>
            <a:ext cx="378349" cy="378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1" name="Ellipse 10">
            <a:extLst>
              <a:ext uri="{FF2B5EF4-FFF2-40B4-BE49-F238E27FC236}">
                <a16:creationId xmlns:a16="http://schemas.microsoft.com/office/drawing/2014/main" id="{5CA5002E-25FB-498B-88A5-4109A9F2E610}"/>
              </a:ext>
            </a:extLst>
          </p:cNvPr>
          <p:cNvSpPr/>
          <p:nvPr/>
        </p:nvSpPr>
        <p:spPr>
          <a:xfrm>
            <a:off x="102305" y="2247662"/>
            <a:ext cx="378349" cy="378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Tree>
    <p:extLst>
      <p:ext uri="{BB962C8B-B14F-4D97-AF65-F5344CB8AC3E}">
        <p14:creationId xmlns:p14="http://schemas.microsoft.com/office/powerpoint/2010/main" val="1616761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Cookies</a:t>
            </a:r>
          </a:p>
        </p:txBody>
      </p:sp>
      <p:sp>
        <p:nvSpPr>
          <p:cNvPr id="7" name="Pladsholder til indhold 6"/>
          <p:cNvSpPr>
            <a:spLocks noGrp="1"/>
          </p:cNvSpPr>
          <p:nvPr>
            <p:ph idx="1"/>
          </p:nvPr>
        </p:nvSpPr>
        <p:spPr/>
        <p:txBody>
          <a:bodyPr>
            <a:normAutofit/>
          </a:bodyPr>
          <a:lstStyle/>
          <a:p>
            <a:r>
              <a:rPr lang="da-DK" dirty="0"/>
              <a:t>Cookies bruges bl.a. til at målrette annoncer</a:t>
            </a:r>
          </a:p>
          <a:p>
            <a:r>
              <a:rPr lang="da-DK" dirty="0"/>
              <a:t>Indkøbskurven på en website er ofte en Cookie</a:t>
            </a:r>
          </a:p>
          <a:p>
            <a:r>
              <a:rPr lang="da-DK" dirty="0"/>
              <a:t>Cookies anvendes til at indsamle informationer om brugernes adfærd</a:t>
            </a:r>
          </a:p>
          <a:p>
            <a:r>
              <a:rPr lang="da-DK" dirty="0"/>
              <a:t>Oplysningerne som indsamlet sælges</a:t>
            </a:r>
          </a:p>
          <a:p>
            <a:r>
              <a:rPr lang="da-DK" dirty="0"/>
              <a:t>Cookies er normalt uskadelige</a:t>
            </a:r>
          </a:p>
          <a:p>
            <a:r>
              <a:rPr lang="da-DK" dirty="0"/>
              <a:t>Cookie boksene kan blot lukkes</a:t>
            </a:r>
          </a:p>
          <a:p>
            <a:endParaRPr lang="da-DK" dirty="0"/>
          </a:p>
          <a:p>
            <a:r>
              <a:rPr lang="da-DK" dirty="0"/>
              <a:t>Anbefalinger</a:t>
            </a:r>
          </a:p>
          <a:p>
            <a:pPr lvl="1"/>
            <a:r>
              <a:rPr lang="da-DK" dirty="0"/>
              <a:t>Slå tredjeparts cookies fra i din browser, giver færre reklamer</a:t>
            </a:r>
          </a:p>
          <a:p>
            <a:pPr lvl="1"/>
            <a:r>
              <a:rPr lang="da-DK" dirty="0"/>
              <a:t>Slet browserdata manuelt eller brug Privat </a:t>
            </a:r>
            <a:r>
              <a:rPr lang="da-DK" dirty="0" err="1"/>
              <a:t>browsing</a:t>
            </a:r>
            <a:endParaRPr lang="da-DK" dirty="0"/>
          </a:p>
          <a:p>
            <a:pPr lvl="1"/>
            <a:endParaRPr lang="da-DK" dirty="0"/>
          </a:p>
          <a:p>
            <a:pPr lvl="1"/>
            <a:endParaRPr lang="da-DK" dirty="0"/>
          </a:p>
          <a:p>
            <a:endParaRPr lang="da-DK" dirty="0"/>
          </a:p>
        </p:txBody>
      </p:sp>
      <p:sp>
        <p:nvSpPr>
          <p:cNvPr id="3" name="Pladsholder til dato 2"/>
          <p:cNvSpPr>
            <a:spLocks noGrp="1"/>
          </p:cNvSpPr>
          <p:nvPr>
            <p:ph type="dt" sz="half" idx="10"/>
          </p:nvPr>
        </p:nvSpPr>
        <p:spPr/>
        <p:txBody>
          <a:bodyPr/>
          <a:lstStyle/>
          <a:p>
            <a:r>
              <a:rPr lang="da-DK"/>
              <a:t>September 2019</a:t>
            </a:r>
          </a:p>
        </p:txBody>
      </p:sp>
      <p:sp>
        <p:nvSpPr>
          <p:cNvPr id="4" name="Pladsholder til sidefod 3"/>
          <p:cNvSpPr>
            <a:spLocks noGrp="1"/>
          </p:cNvSpPr>
          <p:nvPr>
            <p:ph type="ftr" sz="quarter" idx="11"/>
          </p:nvPr>
        </p:nvSpPr>
        <p:spPr/>
        <p:txBody>
          <a:bodyPr/>
          <a:lstStyle/>
          <a:p>
            <a:r>
              <a:rPr lang="da-DK"/>
              <a:t>IT Sikkerhed</a:t>
            </a:r>
          </a:p>
        </p:txBody>
      </p:sp>
      <p:sp>
        <p:nvSpPr>
          <p:cNvPr id="5" name="Pladsholder til slidenummer 4"/>
          <p:cNvSpPr>
            <a:spLocks noGrp="1"/>
          </p:cNvSpPr>
          <p:nvPr>
            <p:ph type="sldNum" sz="quarter" idx="12"/>
          </p:nvPr>
        </p:nvSpPr>
        <p:spPr/>
        <p:txBody>
          <a:bodyPr/>
          <a:lstStyle/>
          <a:p>
            <a:fld id="{2BEB4856-A6F4-4C28-B797-329B5BB5915D}" type="slidenum">
              <a:rPr lang="da-DK" smtClean="0"/>
              <a:t>75</a:t>
            </a:fld>
            <a:endParaRPr lang="da-DK"/>
          </a:p>
        </p:txBody>
      </p:sp>
    </p:spTree>
    <p:extLst>
      <p:ext uri="{BB962C8B-B14F-4D97-AF65-F5344CB8AC3E}">
        <p14:creationId xmlns:p14="http://schemas.microsoft.com/office/powerpoint/2010/main" val="75093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Eventuelt Live demo</a:t>
            </a:r>
          </a:p>
        </p:txBody>
      </p:sp>
      <p:sp>
        <p:nvSpPr>
          <p:cNvPr id="3" name="Pladsholder til tekst 2"/>
          <p:cNvSpPr>
            <a:spLocks noGrp="1"/>
          </p:cNvSpPr>
          <p:nvPr>
            <p:ph type="body" idx="1"/>
          </p:nvPr>
        </p:nvSpPr>
        <p:spPr/>
        <p:txBody>
          <a:bodyPr>
            <a:normAutofit lnSpcReduction="10000"/>
          </a:bodyPr>
          <a:lstStyle/>
          <a:p>
            <a:pPr marL="685800" lvl="1" indent="-342900">
              <a:buFont typeface="Arial" panose="020B0604020202020204" pitchFamily="34" charset="0"/>
              <a:buChar char="•"/>
            </a:pPr>
            <a:r>
              <a:rPr lang="da-DK" dirty="0"/>
              <a:t>Firefox  indstillinger</a:t>
            </a:r>
          </a:p>
          <a:p>
            <a:pPr marL="1028700" lvl="2" indent="-342900">
              <a:buFont typeface="Arial" panose="020B0604020202020204" pitchFamily="34" charset="0"/>
              <a:buChar char="•"/>
            </a:pPr>
            <a:r>
              <a:rPr lang="da-DK" sz="2400" dirty="0"/>
              <a:t>Privatliv og sikkerhed</a:t>
            </a:r>
          </a:p>
          <a:p>
            <a:pPr marL="1371600" lvl="3" indent="-342900">
              <a:buFont typeface="Arial" panose="020B0604020202020204" pitchFamily="34" charset="0"/>
              <a:buChar char="•"/>
            </a:pPr>
            <a:r>
              <a:rPr lang="da-DK" sz="2400" dirty="0"/>
              <a:t>Beskyttelse mod sporing</a:t>
            </a:r>
          </a:p>
          <a:p>
            <a:pPr marL="1371600" lvl="3" indent="-342900">
              <a:buFont typeface="Arial" panose="020B0604020202020204" pitchFamily="34" charset="0"/>
              <a:buChar char="•"/>
            </a:pPr>
            <a:r>
              <a:rPr lang="da-DK" sz="2400" dirty="0"/>
              <a:t>Historie</a:t>
            </a:r>
          </a:p>
          <a:p>
            <a:pPr marL="1371600" lvl="3" indent="-342900">
              <a:buFont typeface="Arial" panose="020B0604020202020204" pitchFamily="34" charset="0"/>
              <a:buChar char="•"/>
            </a:pPr>
            <a:r>
              <a:rPr lang="da-DK" sz="2400" dirty="0"/>
              <a:t>Cookies</a:t>
            </a:r>
          </a:p>
          <a:p>
            <a:pPr marL="685800" lvl="1" indent="-342900">
              <a:buFont typeface="Arial" panose="020B0604020202020204" pitchFamily="34" charset="0"/>
              <a:buChar char="•"/>
            </a:pPr>
            <a:r>
              <a:rPr lang="da-DK" dirty="0"/>
              <a:t>Google Chrome</a:t>
            </a:r>
          </a:p>
          <a:p>
            <a:pPr marL="1028700" lvl="2" indent="-342900">
              <a:buFont typeface="Arial" panose="020B0604020202020204" pitchFamily="34" charset="0"/>
              <a:buChar char="•"/>
            </a:pPr>
            <a:r>
              <a:rPr lang="da-DK" sz="2400" dirty="0" err="1"/>
              <a:t>Privacy</a:t>
            </a:r>
            <a:r>
              <a:rPr lang="da-DK" sz="2400" dirty="0"/>
              <a:t> badger</a:t>
            </a:r>
          </a:p>
          <a:p>
            <a:pPr lvl="1"/>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76</a:t>
            </a:fld>
            <a:endParaRPr lang="da-DK"/>
          </a:p>
        </p:txBody>
      </p:sp>
    </p:spTree>
    <p:extLst>
      <p:ext uri="{BB962C8B-B14F-4D97-AF65-F5344CB8AC3E}">
        <p14:creationId xmlns:p14="http://schemas.microsoft.com/office/powerpoint/2010/main" val="4930233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8" y="608527"/>
            <a:ext cx="7886700" cy="2713548"/>
          </a:xfrm>
        </p:spPr>
        <p:txBody>
          <a:bodyPr/>
          <a:lstStyle/>
          <a:p>
            <a:r>
              <a:rPr lang="da-DK" dirty="0"/>
              <a:t>Det gode password</a:t>
            </a:r>
          </a:p>
        </p:txBody>
      </p:sp>
      <p:sp>
        <p:nvSpPr>
          <p:cNvPr id="3" name="Pladsholder til tekst 2"/>
          <p:cNvSpPr>
            <a:spLocks noGrp="1"/>
          </p:cNvSpPr>
          <p:nvPr>
            <p:ph type="body" idx="1"/>
          </p:nvPr>
        </p:nvSpPr>
        <p:spPr>
          <a:xfrm>
            <a:off x="623888" y="3322075"/>
            <a:ext cx="7886700" cy="2500877"/>
          </a:xfrm>
        </p:spPr>
        <p:txBody>
          <a:bodyPr>
            <a:normAutofit lnSpcReduction="10000"/>
          </a:bodyPr>
          <a:lstStyle/>
          <a:p>
            <a:r>
              <a:rPr lang="da-DK" dirty="0"/>
              <a:t>Jo længere jo bedre</a:t>
            </a:r>
          </a:p>
          <a:p>
            <a:r>
              <a:rPr lang="da-DK" dirty="0"/>
              <a:t>Genbrug ikke passwords</a:t>
            </a:r>
          </a:p>
          <a:p>
            <a:r>
              <a:rPr lang="da-DK" dirty="0"/>
              <a:t>Brug eventuelt en password husker</a:t>
            </a:r>
          </a:p>
          <a:p>
            <a:r>
              <a:rPr lang="da-DK" dirty="0"/>
              <a:t>Brug to- faktor identifikation hvor muligt</a:t>
            </a:r>
          </a:p>
          <a:p>
            <a:r>
              <a:rPr lang="da-DK" dirty="0"/>
              <a:t>Registrer mobilnummer på relevante konti</a:t>
            </a:r>
          </a:p>
          <a:p>
            <a:r>
              <a:rPr lang="da-DK" dirty="0"/>
              <a:t>Ha’ en ekstra mailkonto til gendannelse af password</a:t>
            </a:r>
          </a:p>
          <a:p>
            <a:endParaRPr lang="da-DK" dirty="0"/>
          </a:p>
          <a:p>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77</a:t>
            </a:fld>
            <a:endParaRPr lang="da-DK"/>
          </a:p>
        </p:txBody>
      </p:sp>
      <p:sp>
        <p:nvSpPr>
          <p:cNvPr id="7" name="Rektangel 6">
            <a:extLst>
              <a:ext uri="{FF2B5EF4-FFF2-40B4-BE49-F238E27FC236}">
                <a16:creationId xmlns:a16="http://schemas.microsoft.com/office/drawing/2014/main" id="{D91CCDEE-2A09-4681-9229-CB24DEDCCC80}"/>
              </a:ext>
            </a:extLst>
          </p:cNvPr>
          <p:cNvSpPr/>
          <p:nvPr/>
        </p:nvSpPr>
        <p:spPr>
          <a:xfrm>
            <a:off x="571500" y="5864460"/>
            <a:ext cx="7810500" cy="338554"/>
          </a:xfrm>
          <a:prstGeom prst="rect">
            <a:avLst/>
          </a:prstGeom>
        </p:spPr>
        <p:txBody>
          <a:bodyPr wrap="square" anchor="t">
            <a:spAutoFit/>
          </a:bodyPr>
          <a:lstStyle/>
          <a:p>
            <a:r>
              <a:rPr lang="da-DK" sz="1600" dirty="0">
                <a:hlinkClick r:id="rId3"/>
              </a:rPr>
              <a:t>https://itsupport.brundtoe.dk/2016/10/18/det-gode-password/</a:t>
            </a:r>
            <a:r>
              <a:rPr lang="da-DK" sz="1600" dirty="0"/>
              <a:t> </a:t>
            </a:r>
            <a:endParaRPr lang="en-US"/>
          </a:p>
        </p:txBody>
      </p:sp>
    </p:spTree>
    <p:extLst>
      <p:ext uri="{BB962C8B-B14F-4D97-AF65-F5344CB8AC3E}">
        <p14:creationId xmlns:p14="http://schemas.microsoft.com/office/powerpoint/2010/main" val="9062020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ABB49E85-E11E-41AD-ADC3-8C602E90153D}"/>
              </a:ext>
            </a:extLst>
          </p:cNvPr>
          <p:cNvSpPr>
            <a:spLocks noGrp="1"/>
          </p:cNvSpPr>
          <p:nvPr>
            <p:ph type="title"/>
          </p:nvPr>
        </p:nvSpPr>
        <p:spPr/>
        <p:txBody>
          <a:bodyPr/>
          <a:lstStyle/>
          <a:p>
            <a:pPr algn="ctr"/>
            <a:r>
              <a:rPr lang="da-DK" dirty="0"/>
              <a:t>Der skal to parter til at </a:t>
            </a:r>
            <a:br>
              <a:rPr lang="da-DK" dirty="0"/>
            </a:br>
            <a:r>
              <a:rPr lang="da-DK" dirty="0"/>
              <a:t>sikre det gode password</a:t>
            </a:r>
            <a:br>
              <a:rPr lang="da-DK" dirty="0"/>
            </a:br>
            <a:endParaRPr lang="da-DK" dirty="0"/>
          </a:p>
        </p:txBody>
      </p:sp>
      <p:sp>
        <p:nvSpPr>
          <p:cNvPr id="3" name="Pladsholder til tekst 2">
            <a:extLst>
              <a:ext uri="{FF2B5EF4-FFF2-40B4-BE49-F238E27FC236}">
                <a16:creationId xmlns:a16="http://schemas.microsoft.com/office/drawing/2014/main" id="{04D81E46-C2CD-4C47-B0CF-73AE16211B94}"/>
              </a:ext>
            </a:extLst>
          </p:cNvPr>
          <p:cNvSpPr>
            <a:spLocks noGrp="1"/>
          </p:cNvSpPr>
          <p:nvPr>
            <p:ph type="body" idx="1"/>
          </p:nvPr>
        </p:nvSpPr>
        <p:spPr/>
        <p:txBody>
          <a:bodyPr/>
          <a:lstStyle/>
          <a:p>
            <a:r>
              <a:rPr lang="da-DK" dirty="0"/>
              <a:t>Du kan beskytte dig ved at</a:t>
            </a:r>
          </a:p>
          <a:p>
            <a:pPr marL="685800" lvl="1" indent="-342900">
              <a:buFont typeface="Arial" panose="020B0604020202020204" pitchFamily="34" charset="0"/>
              <a:buChar char="•"/>
            </a:pPr>
            <a:r>
              <a:rPr lang="da-DK" dirty="0"/>
              <a:t>Have gode passwords</a:t>
            </a:r>
          </a:p>
          <a:p>
            <a:r>
              <a:rPr lang="da-DK" dirty="0"/>
              <a:t>Du har ingen indflydelse på hvordan Det offentlige og firmaer beskytter dine </a:t>
            </a:r>
          </a:p>
          <a:p>
            <a:pPr marL="685800" lvl="1" indent="-342900">
              <a:buFont typeface="Arial" panose="020B0604020202020204" pitchFamily="34" charset="0"/>
              <a:buChar char="•"/>
            </a:pPr>
            <a:r>
              <a:rPr lang="da-DK" dirty="0"/>
              <a:t>Kodeord og kreditkort</a:t>
            </a:r>
          </a:p>
          <a:p>
            <a:pPr marL="685800" lvl="1" indent="-342900">
              <a:buFont typeface="Arial" panose="020B0604020202020204" pitchFamily="34" charset="0"/>
              <a:buChar char="•"/>
            </a:pPr>
            <a:r>
              <a:rPr lang="da-DK" dirty="0"/>
              <a:t>Personlige oplysninger</a:t>
            </a:r>
          </a:p>
          <a:p>
            <a:endParaRPr lang="da-DK" dirty="0"/>
          </a:p>
        </p:txBody>
      </p:sp>
      <p:sp>
        <p:nvSpPr>
          <p:cNvPr id="4" name="Pladsholder til dato 3">
            <a:extLst>
              <a:ext uri="{FF2B5EF4-FFF2-40B4-BE49-F238E27FC236}">
                <a16:creationId xmlns:a16="http://schemas.microsoft.com/office/drawing/2014/main" id="{C14C1B86-5A66-4444-B6CD-64BAAE7EF3B1}"/>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80A6BD25-85E3-442E-8846-C6FF1357C49B}"/>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D7C3E76D-1EF0-4DD8-8F6C-2CC3192A1A71}"/>
              </a:ext>
            </a:extLst>
          </p:cNvPr>
          <p:cNvSpPr>
            <a:spLocks noGrp="1"/>
          </p:cNvSpPr>
          <p:nvPr>
            <p:ph type="sldNum" sz="quarter" idx="12"/>
          </p:nvPr>
        </p:nvSpPr>
        <p:spPr/>
        <p:txBody>
          <a:bodyPr/>
          <a:lstStyle/>
          <a:p>
            <a:fld id="{2BEB4856-A6F4-4C28-B797-329B5BB5915D}" type="slidenum">
              <a:rPr lang="da-DK" smtClean="0"/>
              <a:pPr/>
              <a:t>78</a:t>
            </a:fld>
            <a:endParaRPr lang="da-DK"/>
          </a:p>
        </p:txBody>
      </p:sp>
      <p:sp>
        <p:nvSpPr>
          <p:cNvPr id="2" name="Rektangel 1">
            <a:extLst>
              <a:ext uri="{FF2B5EF4-FFF2-40B4-BE49-F238E27FC236}">
                <a16:creationId xmlns:a16="http://schemas.microsoft.com/office/drawing/2014/main" id="{75EAC9A8-F253-4929-AE74-2FED5139D1FD}"/>
              </a:ext>
            </a:extLst>
          </p:cNvPr>
          <p:cNvSpPr/>
          <p:nvPr/>
        </p:nvSpPr>
        <p:spPr>
          <a:xfrm>
            <a:off x="811291" y="5865637"/>
            <a:ext cx="4435317" cy="369332"/>
          </a:xfrm>
          <a:prstGeom prst="rect">
            <a:avLst/>
          </a:prstGeom>
        </p:spPr>
        <p:txBody>
          <a:bodyPr wrap="none">
            <a:spAutoFit/>
          </a:bodyPr>
          <a:lstStyle/>
          <a:p>
            <a:r>
              <a:rPr lang="da-DK" dirty="0">
                <a:hlinkClick r:id="rId2"/>
              </a:rPr>
              <a:t>https://aldomann.github.io/random/zxcvbn/</a:t>
            </a:r>
            <a:r>
              <a:rPr lang="da-DK" dirty="0"/>
              <a:t> </a:t>
            </a:r>
          </a:p>
        </p:txBody>
      </p:sp>
    </p:spTree>
    <p:extLst>
      <p:ext uri="{BB962C8B-B14F-4D97-AF65-F5344CB8AC3E}">
        <p14:creationId xmlns:p14="http://schemas.microsoft.com/office/powerpoint/2010/main" val="41822570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ACCF562-C67C-4F32-973F-B97E7A553816}"/>
              </a:ext>
            </a:extLst>
          </p:cNvPr>
          <p:cNvSpPr>
            <a:spLocks noGrp="1"/>
          </p:cNvSpPr>
          <p:nvPr>
            <p:ph type="title"/>
          </p:nvPr>
        </p:nvSpPr>
        <p:spPr/>
        <p:txBody>
          <a:bodyPr/>
          <a:lstStyle/>
          <a:p>
            <a:r>
              <a:rPr lang="da-DK" dirty="0"/>
              <a:t>Det gode Password</a:t>
            </a:r>
          </a:p>
        </p:txBody>
      </p:sp>
      <p:sp>
        <p:nvSpPr>
          <p:cNvPr id="3" name="Pladsholder til tekst 2">
            <a:extLst>
              <a:ext uri="{FF2B5EF4-FFF2-40B4-BE49-F238E27FC236}">
                <a16:creationId xmlns:a16="http://schemas.microsoft.com/office/drawing/2014/main" id="{82A8F341-6648-4F7A-A051-3C7FCBAB82DF}"/>
              </a:ext>
            </a:extLst>
          </p:cNvPr>
          <p:cNvSpPr>
            <a:spLocks noGrp="1"/>
          </p:cNvSpPr>
          <p:nvPr>
            <p:ph idx="1"/>
          </p:nvPr>
        </p:nvSpPr>
        <p:spPr/>
        <p:txBody>
          <a:bodyPr vert="horz" lIns="91440" tIns="45720" rIns="91440" bIns="45720" rtlCol="0" anchor="t">
            <a:normAutofit/>
          </a:bodyPr>
          <a:lstStyle/>
          <a:p>
            <a:r>
              <a:rPr lang="da-DK" dirty="0"/>
              <a:t>Nye anbefalinger fra juni 2017</a:t>
            </a:r>
          </a:p>
          <a:p>
            <a:pPr lvl="1"/>
            <a:r>
              <a:rPr lang="da-DK" dirty="0"/>
              <a:t>Jo længere jo bedre</a:t>
            </a:r>
          </a:p>
          <a:p>
            <a:pPr lvl="1"/>
            <a:r>
              <a:rPr lang="da-DK" dirty="0"/>
              <a:t>Brug en frase (del af sætning)</a:t>
            </a:r>
          </a:p>
          <a:p>
            <a:pPr lvl="1"/>
            <a:r>
              <a:rPr lang="da-DK" dirty="0"/>
              <a:t>Ingen krav til Store og små bogstaver, tal og specialtegn</a:t>
            </a:r>
          </a:p>
          <a:p>
            <a:pPr lvl="1"/>
            <a:r>
              <a:rPr lang="da-DK" dirty="0"/>
              <a:t>Skift kun ved mistanke om kompromittering</a:t>
            </a:r>
          </a:p>
          <a:p>
            <a:r>
              <a:rPr lang="da-DK" dirty="0"/>
              <a:t>Brug en vrøvle sætning</a:t>
            </a:r>
          </a:p>
          <a:p>
            <a:pPr lvl="1"/>
            <a:r>
              <a:rPr lang="da-DK" dirty="0"/>
              <a:t>hesten-halter-springer-voldsomt</a:t>
            </a:r>
          </a:p>
          <a:p>
            <a:pPr lvl="1"/>
            <a:endParaRPr lang="da-DK" dirty="0"/>
          </a:p>
          <a:p>
            <a:r>
              <a:rPr lang="da-DK" dirty="0"/>
              <a:t>Referencer</a:t>
            </a:r>
          </a:p>
          <a:p>
            <a:r>
              <a:rPr lang="da-DK" sz="1600" dirty="0">
                <a:hlinkClick r:id="rId2"/>
              </a:rPr>
              <a:t>https://www.theverge.com/2017/8/7/16107966/password-tips-bill-burr-regrets-advice-nits-cybersecurity</a:t>
            </a:r>
            <a:endParaRPr lang="da-DK" sz="1600" dirty="0"/>
          </a:p>
          <a:p>
            <a:r>
              <a:rPr lang="da-DK" sz="1600" dirty="0"/>
              <a:t> </a:t>
            </a:r>
            <a:r>
              <a:rPr lang="da-DK" sz="1600" dirty="0">
                <a:hlinkClick r:id="rId3"/>
              </a:rPr>
              <a:t>https://aldomann.github.io/random/zxcvbn/</a:t>
            </a:r>
            <a:r>
              <a:rPr lang="da-DK" sz="1600" dirty="0"/>
              <a:t> </a:t>
            </a:r>
          </a:p>
          <a:p>
            <a:pPr marL="0" indent="0">
              <a:buNone/>
            </a:pPr>
            <a:endParaRPr lang="da-DK" sz="1600" dirty="0"/>
          </a:p>
        </p:txBody>
      </p:sp>
      <p:sp>
        <p:nvSpPr>
          <p:cNvPr id="4" name="Pladsholder til dato 3">
            <a:extLst>
              <a:ext uri="{FF2B5EF4-FFF2-40B4-BE49-F238E27FC236}">
                <a16:creationId xmlns:a16="http://schemas.microsoft.com/office/drawing/2014/main" id="{1EEABE9F-0F7F-4476-B053-19FBB0A7ABC8}"/>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9B8B94FF-E68A-4B97-B936-7376B52F20E0}"/>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6D17666A-D9F2-46B6-9AA0-8F895B71122C}"/>
              </a:ext>
            </a:extLst>
          </p:cNvPr>
          <p:cNvSpPr>
            <a:spLocks noGrp="1"/>
          </p:cNvSpPr>
          <p:nvPr>
            <p:ph type="sldNum" sz="quarter" idx="12"/>
          </p:nvPr>
        </p:nvSpPr>
        <p:spPr/>
        <p:txBody>
          <a:bodyPr/>
          <a:lstStyle/>
          <a:p>
            <a:fld id="{2BEB4856-A6F4-4C28-B797-329B5BB5915D}" type="slidenum">
              <a:rPr lang="da-DK" smtClean="0"/>
              <a:pPr/>
              <a:t>79</a:t>
            </a:fld>
            <a:endParaRPr lang="da-DK"/>
          </a:p>
        </p:txBody>
      </p:sp>
    </p:spTree>
    <p:extLst>
      <p:ext uri="{BB962C8B-B14F-4D97-AF65-F5344CB8AC3E}">
        <p14:creationId xmlns:p14="http://schemas.microsoft.com/office/powerpoint/2010/main" val="2814288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Hvad er truslerne</a:t>
            </a:r>
          </a:p>
        </p:txBody>
      </p:sp>
      <p:sp>
        <p:nvSpPr>
          <p:cNvPr id="5" name="Pladsholder til tekst 4"/>
          <p:cNvSpPr>
            <a:spLocks noGrp="1"/>
          </p:cNvSpPr>
          <p:nvPr>
            <p:ph idx="1"/>
          </p:nvPr>
        </p:nvSpPr>
        <p:spPr>
          <a:xfrm>
            <a:off x="628650" y="1119499"/>
            <a:ext cx="7886700" cy="4972006"/>
          </a:xfrm>
        </p:spPr>
        <p:txBody>
          <a:bodyPr>
            <a:normAutofit/>
          </a:bodyPr>
          <a:lstStyle/>
          <a:p>
            <a:r>
              <a:rPr lang="da-DK" dirty="0"/>
              <a:t>Malware er ondsindet programkode, der gør skadelige eller uønskede ting på de computere, de kører på. </a:t>
            </a:r>
          </a:p>
          <a:p>
            <a:r>
              <a:rPr lang="da-DK" dirty="0"/>
              <a:t>Malware er bl.a. også kendt som </a:t>
            </a:r>
          </a:p>
          <a:p>
            <a:pPr lvl="2"/>
            <a:r>
              <a:rPr lang="da-DK" dirty="0"/>
              <a:t>Virus, </a:t>
            </a:r>
          </a:p>
          <a:p>
            <a:pPr lvl="2"/>
            <a:r>
              <a:rPr lang="da-DK" dirty="0"/>
              <a:t>Trojanske heste,</a:t>
            </a:r>
          </a:p>
          <a:p>
            <a:pPr lvl="2"/>
            <a:r>
              <a:rPr lang="da-DK" dirty="0"/>
              <a:t>Spyware, </a:t>
            </a:r>
          </a:p>
          <a:p>
            <a:pPr lvl="2"/>
            <a:r>
              <a:rPr lang="da-DK" dirty="0"/>
              <a:t>Adware, </a:t>
            </a:r>
          </a:p>
          <a:p>
            <a:pPr lvl="2"/>
            <a:r>
              <a:rPr lang="da-DK" dirty="0"/>
              <a:t>Potentielt Uønskede Programmer, </a:t>
            </a:r>
          </a:p>
          <a:p>
            <a:pPr lvl="2"/>
            <a:r>
              <a:rPr lang="da-DK" dirty="0"/>
              <a:t>Ransomware, </a:t>
            </a:r>
          </a:p>
          <a:p>
            <a:pPr lvl="2"/>
            <a:r>
              <a:rPr lang="da-DK" dirty="0"/>
              <a:t>Keylogger</a:t>
            </a:r>
          </a:p>
          <a:p>
            <a:pPr lvl="2"/>
            <a:r>
              <a:rPr lang="da-DK" dirty="0" err="1"/>
              <a:t>Cryptominere</a:t>
            </a:r>
            <a:endParaRPr lang="da-DK" dirty="0"/>
          </a:p>
          <a:p>
            <a:pPr lvl="2"/>
            <a:endParaRPr lang="da-DK" dirty="0"/>
          </a:p>
          <a:p>
            <a:pPr marL="685800" lvl="2" indent="0">
              <a:buNone/>
            </a:pPr>
            <a:r>
              <a:rPr lang="da-DK" sz="1600" dirty="0">
                <a:hlinkClick r:id="rId2"/>
              </a:rPr>
              <a:t>https://da.wikipedia.org/wiki/Malware</a:t>
            </a:r>
            <a:r>
              <a:rPr lang="da-DK" sz="1600" dirty="0"/>
              <a:t> </a:t>
            </a:r>
          </a:p>
        </p:txBody>
      </p:sp>
      <p:sp>
        <p:nvSpPr>
          <p:cNvPr id="2" name="Pladsholder til dato 1"/>
          <p:cNvSpPr>
            <a:spLocks noGrp="1"/>
          </p:cNvSpPr>
          <p:nvPr>
            <p:ph type="dt" sz="half" idx="10"/>
          </p:nvPr>
        </p:nvSpPr>
        <p:spPr/>
        <p:txBody>
          <a:bodyPr/>
          <a:lstStyle/>
          <a:p>
            <a:r>
              <a:rPr lang="da-DK"/>
              <a:t>September 2019</a:t>
            </a:r>
          </a:p>
        </p:txBody>
      </p:sp>
      <p:sp>
        <p:nvSpPr>
          <p:cNvPr id="3" name="Pladsholder til sidefod 2"/>
          <p:cNvSpPr>
            <a:spLocks noGrp="1"/>
          </p:cNvSpPr>
          <p:nvPr>
            <p:ph type="ftr" sz="quarter" idx="11"/>
          </p:nvPr>
        </p:nvSpPr>
        <p:spPr/>
        <p:txBody>
          <a:bodyPr/>
          <a:lstStyle/>
          <a:p>
            <a:r>
              <a:rPr lang="da-DK"/>
              <a:t>IT Sikkerhed</a:t>
            </a:r>
            <a:endParaRPr lang="da-DK" dirty="0"/>
          </a:p>
        </p:txBody>
      </p:sp>
      <p:sp>
        <p:nvSpPr>
          <p:cNvPr id="6" name="Pladsholder til slidenummer 5"/>
          <p:cNvSpPr>
            <a:spLocks noGrp="1"/>
          </p:cNvSpPr>
          <p:nvPr>
            <p:ph type="sldNum" sz="quarter" idx="12"/>
          </p:nvPr>
        </p:nvSpPr>
        <p:spPr/>
        <p:txBody>
          <a:bodyPr/>
          <a:lstStyle/>
          <a:p>
            <a:fld id="{2BEB4856-A6F4-4C28-B797-329B5BB5915D}" type="slidenum">
              <a:rPr lang="da-DK" smtClean="0"/>
              <a:t>8</a:t>
            </a:fld>
            <a:endParaRPr lang="da-DK"/>
          </a:p>
        </p:txBody>
      </p:sp>
    </p:spTree>
    <p:extLst>
      <p:ext uri="{BB962C8B-B14F-4D97-AF65-F5344CB8AC3E}">
        <p14:creationId xmlns:p14="http://schemas.microsoft.com/office/powerpoint/2010/main" val="35654642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09369"/>
            <a:ext cx="7886700" cy="754373"/>
          </a:xfrm>
        </p:spPr>
        <p:txBody>
          <a:bodyPr/>
          <a:lstStyle/>
          <a:p>
            <a:r>
              <a:rPr lang="da-DK" b="1" dirty="0"/>
              <a:t>Råd til bedre passwords</a:t>
            </a:r>
          </a:p>
        </p:txBody>
      </p:sp>
      <p:sp>
        <p:nvSpPr>
          <p:cNvPr id="3" name="Pladsholder til indhold 2"/>
          <p:cNvSpPr>
            <a:spLocks noGrp="1"/>
          </p:cNvSpPr>
          <p:nvPr>
            <p:ph idx="1"/>
          </p:nvPr>
        </p:nvSpPr>
        <p:spPr/>
        <p:txBody>
          <a:bodyPr>
            <a:normAutofit lnSpcReduction="10000"/>
          </a:bodyPr>
          <a:lstStyle/>
          <a:p>
            <a:r>
              <a:rPr lang="da-DK" dirty="0"/>
              <a:t>Slå to-</a:t>
            </a:r>
            <a:r>
              <a:rPr lang="da-DK" dirty="0" err="1"/>
              <a:t>trinsbekræftelse</a:t>
            </a:r>
            <a:r>
              <a:rPr lang="da-DK" dirty="0"/>
              <a:t> til på digitale tjenester som fx Facebook, Gmail og </a:t>
            </a:r>
            <a:r>
              <a:rPr lang="da-DK" dirty="0" err="1"/>
              <a:t>iCloud</a:t>
            </a:r>
            <a:endParaRPr lang="da-DK" dirty="0"/>
          </a:p>
          <a:p>
            <a:r>
              <a:rPr lang="da-DK" dirty="0"/>
              <a:t>Brug altid mindst 12 tegn i dine passwords.</a:t>
            </a:r>
          </a:p>
          <a:p>
            <a:r>
              <a:rPr lang="da-DK" strike="sngStrike" dirty="0"/>
              <a:t>Placér specialtegn, store bogstaver og tal forskellige steder i passwordet – og ikke kun i starten eller til sidst.</a:t>
            </a:r>
          </a:p>
          <a:p>
            <a:r>
              <a:rPr lang="da-DK" strike="sngStrike" dirty="0"/>
              <a:t>Skift dine passwords jævnligt og</a:t>
            </a:r>
            <a:r>
              <a:rPr lang="da-DK" dirty="0"/>
              <a:t> variér dem på tværs af forskellige konti.</a:t>
            </a:r>
          </a:p>
          <a:p>
            <a:r>
              <a:rPr lang="da-DK" dirty="0"/>
              <a:t>Brug fx sætninger fra dine yndlingssange som inspiration til dine passwords.</a:t>
            </a:r>
          </a:p>
          <a:p>
            <a:pPr marL="0" indent="0">
              <a:buNone/>
            </a:pPr>
            <a:endParaRPr lang="da-DK" dirty="0"/>
          </a:p>
          <a:p>
            <a:r>
              <a:rPr lang="da-DK" dirty="0"/>
              <a:t>Registrer dit mobilnummer på dine konti til brug for to faktor ID og ved glemte password.</a:t>
            </a:r>
          </a:p>
          <a:p>
            <a:r>
              <a:rPr lang="da-DK" dirty="0"/>
              <a:t>Hav en ekstra mailkonto til genskabelse af password.</a:t>
            </a:r>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6014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Password – jo længere jo bedre</a:t>
            </a:r>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5822" y="1248683"/>
            <a:ext cx="7811590" cy="2772162"/>
          </a:xfrm>
        </p:spPr>
      </p:pic>
      <p:sp>
        <p:nvSpPr>
          <p:cNvPr id="3" name="Pladsholder til dato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ktangel 6"/>
          <p:cNvSpPr/>
          <p:nvPr/>
        </p:nvSpPr>
        <p:spPr>
          <a:xfrm>
            <a:off x="785822" y="4289867"/>
            <a:ext cx="7643070"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FF0000"/>
                </a:solidFill>
                <a:effectLst/>
                <a:uLnTx/>
                <a:uFillTx/>
                <a:latin typeface="Calibri" panose="020F0502020204030204"/>
                <a:ea typeface="+mn-ea"/>
                <a:cs typeface="+mn-cs"/>
              </a:rPr>
              <a:t>Tiderne ovenfor er fra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Se også gør det selv tjek kodeord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https://www.version2.dk/artikel/check-selv-styrken-dine-kodeord-med-hashcat-1072974</a:t>
            </a: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35958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D10B5-A66A-4E5A-A807-7EF1D5E897E2}"/>
              </a:ext>
            </a:extLst>
          </p:cNvPr>
          <p:cNvSpPr>
            <a:spLocks noGrp="1"/>
          </p:cNvSpPr>
          <p:nvPr>
            <p:ph type="title"/>
          </p:nvPr>
        </p:nvSpPr>
        <p:spPr/>
        <p:txBody>
          <a:bodyPr/>
          <a:lstStyle/>
          <a:p>
            <a:r>
              <a:rPr lang="da-DK" dirty="0"/>
              <a:t>Hjælp til at huske password</a:t>
            </a:r>
          </a:p>
        </p:txBody>
      </p:sp>
      <p:pic>
        <p:nvPicPr>
          <p:cNvPr id="12" name="Pladsholder til indhold 11">
            <a:extLst>
              <a:ext uri="{FF2B5EF4-FFF2-40B4-BE49-F238E27FC236}">
                <a16:creationId xmlns:a16="http://schemas.microsoft.com/office/drawing/2014/main" id="{1FD713E0-0CA7-4E7B-BC63-9CD7CD8814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248" y="1795998"/>
            <a:ext cx="4780952" cy="2085714"/>
          </a:xfrm>
        </p:spPr>
      </p:pic>
      <p:sp>
        <p:nvSpPr>
          <p:cNvPr id="4" name="Pladsholder til dato 3">
            <a:extLst>
              <a:ext uri="{FF2B5EF4-FFF2-40B4-BE49-F238E27FC236}">
                <a16:creationId xmlns:a16="http://schemas.microsoft.com/office/drawing/2014/main" id="{CA5201EB-AA45-4DAB-9645-0B6944941E12}"/>
              </a:ext>
            </a:extLst>
          </p:cNvPr>
          <p:cNvSpPr>
            <a:spLocks noGrp="1"/>
          </p:cNvSpPr>
          <p:nvPr>
            <p:ph type="dt" sz="half" idx="10"/>
          </p:nvPr>
        </p:nvSpPr>
        <p:spPr/>
        <p:txBody>
          <a:bodyPr/>
          <a:lstStyle/>
          <a:p>
            <a:r>
              <a:rPr lang="da-DK"/>
              <a:t>September 2019</a:t>
            </a:r>
            <a:endParaRPr lang="da-DK" dirty="0"/>
          </a:p>
        </p:txBody>
      </p:sp>
      <p:sp>
        <p:nvSpPr>
          <p:cNvPr id="5" name="Pladsholder til sidefod 4">
            <a:extLst>
              <a:ext uri="{FF2B5EF4-FFF2-40B4-BE49-F238E27FC236}">
                <a16:creationId xmlns:a16="http://schemas.microsoft.com/office/drawing/2014/main" id="{4B5C699F-B04E-483D-A69F-AF34A8A1A697}"/>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BDE0B481-246E-4D4B-B51B-65099C0954CA}"/>
              </a:ext>
            </a:extLst>
          </p:cNvPr>
          <p:cNvSpPr>
            <a:spLocks noGrp="1"/>
          </p:cNvSpPr>
          <p:nvPr>
            <p:ph type="sldNum" sz="quarter" idx="12"/>
          </p:nvPr>
        </p:nvSpPr>
        <p:spPr/>
        <p:txBody>
          <a:bodyPr/>
          <a:lstStyle/>
          <a:p>
            <a:fld id="{2BEB4856-A6F4-4C28-B797-329B5BB5915D}" type="slidenum">
              <a:rPr lang="da-DK" smtClean="0"/>
              <a:t>82</a:t>
            </a:fld>
            <a:endParaRPr lang="da-DK" dirty="0"/>
          </a:p>
        </p:txBody>
      </p:sp>
      <p:sp>
        <p:nvSpPr>
          <p:cNvPr id="13" name="Tekstfelt 12">
            <a:extLst>
              <a:ext uri="{FF2B5EF4-FFF2-40B4-BE49-F238E27FC236}">
                <a16:creationId xmlns:a16="http://schemas.microsoft.com/office/drawing/2014/main" id="{EF63C2CC-EFA9-4384-8EA8-9243B6D6B893}"/>
              </a:ext>
            </a:extLst>
          </p:cNvPr>
          <p:cNvSpPr txBox="1"/>
          <p:nvPr/>
        </p:nvSpPr>
        <p:spPr>
          <a:xfrm>
            <a:off x="810228" y="1226916"/>
            <a:ext cx="7511969" cy="461665"/>
          </a:xfrm>
          <a:prstGeom prst="rect">
            <a:avLst/>
          </a:prstGeom>
          <a:noFill/>
        </p:spPr>
        <p:txBody>
          <a:bodyPr wrap="square" rtlCol="0">
            <a:spAutoFit/>
          </a:bodyPr>
          <a:lstStyle/>
          <a:p>
            <a:r>
              <a:rPr lang="da-DK" sz="2400" dirty="0"/>
              <a:t>Gem ikke password i browseren</a:t>
            </a:r>
          </a:p>
        </p:txBody>
      </p:sp>
      <p:sp>
        <p:nvSpPr>
          <p:cNvPr id="14" name="Tekstfelt 13">
            <a:extLst>
              <a:ext uri="{FF2B5EF4-FFF2-40B4-BE49-F238E27FC236}">
                <a16:creationId xmlns:a16="http://schemas.microsoft.com/office/drawing/2014/main" id="{A5B8AC06-E1FA-4D6F-91FB-CEC4EB43E026}"/>
              </a:ext>
            </a:extLst>
          </p:cNvPr>
          <p:cNvSpPr txBox="1"/>
          <p:nvPr/>
        </p:nvSpPr>
        <p:spPr>
          <a:xfrm>
            <a:off x="814568" y="3989129"/>
            <a:ext cx="4479403" cy="2308324"/>
          </a:xfrm>
          <a:prstGeom prst="rect">
            <a:avLst/>
          </a:prstGeom>
          <a:noFill/>
        </p:spPr>
        <p:txBody>
          <a:bodyPr wrap="square" rtlCol="0">
            <a:spAutoFit/>
          </a:bodyPr>
          <a:lstStyle/>
          <a:p>
            <a:r>
              <a:rPr lang="da-DK" sz="2400" dirty="0"/>
              <a:t>Brug Password husker.</a:t>
            </a:r>
          </a:p>
          <a:p>
            <a:pPr marL="342900" indent="-342900">
              <a:buFontTx/>
              <a:buChar char="-"/>
            </a:pPr>
            <a:r>
              <a:rPr lang="da-DK" sz="2400" dirty="0" err="1"/>
              <a:t>Dashlane</a:t>
            </a:r>
            <a:endParaRPr lang="da-DK" sz="2400" dirty="0"/>
          </a:p>
          <a:p>
            <a:pPr marL="342900" indent="-342900">
              <a:buFontTx/>
              <a:buChar char="-"/>
            </a:pPr>
            <a:r>
              <a:rPr lang="da-DK" sz="2400" dirty="0" err="1"/>
              <a:t>Keepass</a:t>
            </a:r>
            <a:endParaRPr lang="da-DK" sz="2400" dirty="0"/>
          </a:p>
          <a:p>
            <a:pPr marL="342900" indent="-342900">
              <a:buFontTx/>
              <a:buChar char="-"/>
            </a:pPr>
            <a:r>
              <a:rPr lang="da-DK" sz="2400" dirty="0" err="1"/>
              <a:t>LastPass</a:t>
            </a:r>
            <a:endParaRPr lang="da-DK" sz="2400" dirty="0"/>
          </a:p>
          <a:p>
            <a:pPr marL="342900" indent="-342900">
              <a:buFontTx/>
              <a:buChar char="-"/>
            </a:pPr>
            <a:r>
              <a:rPr lang="da-DK" sz="2400" dirty="0"/>
              <a:t>1Password</a:t>
            </a:r>
          </a:p>
          <a:p>
            <a:pPr marL="342900" indent="-342900">
              <a:buFontTx/>
              <a:buChar char="-"/>
            </a:pPr>
            <a:r>
              <a:rPr lang="da-DK" sz="2400" dirty="0"/>
              <a:t>”Den lille sorte bog”</a:t>
            </a:r>
          </a:p>
        </p:txBody>
      </p:sp>
      <p:sp>
        <p:nvSpPr>
          <p:cNvPr id="3" name="Rektangel 2">
            <a:extLst>
              <a:ext uri="{FF2B5EF4-FFF2-40B4-BE49-F238E27FC236}">
                <a16:creationId xmlns:a16="http://schemas.microsoft.com/office/drawing/2014/main" id="{8E918787-8912-4B6F-BD57-6DAA0FC45949}"/>
              </a:ext>
            </a:extLst>
          </p:cNvPr>
          <p:cNvSpPr/>
          <p:nvPr/>
        </p:nvSpPr>
        <p:spPr>
          <a:xfrm>
            <a:off x="5097587" y="4647764"/>
            <a:ext cx="2720725" cy="1200329"/>
          </a:xfrm>
          <a:prstGeom prst="rect">
            <a:avLst/>
          </a:prstGeom>
        </p:spPr>
        <p:txBody>
          <a:bodyPr wrap="square">
            <a:spAutoFit/>
          </a:bodyPr>
          <a:lstStyle/>
          <a:p>
            <a:r>
              <a:rPr lang="da-DK" dirty="0"/>
              <a:t>Læs mere</a:t>
            </a:r>
          </a:p>
          <a:p>
            <a:r>
              <a:rPr lang="da-DK" dirty="0">
                <a:hlinkClick r:id="rId3"/>
              </a:rPr>
              <a:t>Sammenligning af password managers</a:t>
            </a:r>
            <a:r>
              <a:rPr lang="da-DK" dirty="0"/>
              <a:t> </a:t>
            </a:r>
          </a:p>
          <a:p>
            <a:endParaRPr lang="da-DK" dirty="0"/>
          </a:p>
        </p:txBody>
      </p:sp>
    </p:spTree>
    <p:extLst>
      <p:ext uri="{BB962C8B-B14F-4D97-AF65-F5344CB8AC3E}">
        <p14:creationId xmlns:p14="http://schemas.microsoft.com/office/powerpoint/2010/main" val="23187896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5D67F-438C-4E5C-A8F7-9C8D0BC5C775}"/>
              </a:ext>
            </a:extLst>
          </p:cNvPr>
          <p:cNvSpPr>
            <a:spLocks noGrp="1"/>
          </p:cNvSpPr>
          <p:nvPr>
            <p:ph type="title"/>
          </p:nvPr>
        </p:nvSpPr>
        <p:spPr/>
        <p:txBody>
          <a:bodyPr/>
          <a:lstStyle/>
          <a:p>
            <a:r>
              <a:rPr lang="da-DK" dirty="0"/>
              <a:t>Kodeordshuskere</a:t>
            </a:r>
          </a:p>
        </p:txBody>
      </p:sp>
      <p:sp>
        <p:nvSpPr>
          <p:cNvPr id="3" name="Pladsholder til indhold 2">
            <a:extLst>
              <a:ext uri="{FF2B5EF4-FFF2-40B4-BE49-F238E27FC236}">
                <a16:creationId xmlns:a16="http://schemas.microsoft.com/office/drawing/2014/main" id="{001225AB-C059-474F-A670-0069639C7614}"/>
              </a:ext>
            </a:extLst>
          </p:cNvPr>
          <p:cNvSpPr>
            <a:spLocks noGrp="1"/>
          </p:cNvSpPr>
          <p:nvPr>
            <p:ph idx="1"/>
          </p:nvPr>
        </p:nvSpPr>
        <p:spPr/>
        <p:txBody>
          <a:bodyPr/>
          <a:lstStyle/>
          <a:p>
            <a:r>
              <a:rPr lang="da-DK" dirty="0"/>
              <a:t>Demo af </a:t>
            </a:r>
            <a:r>
              <a:rPr lang="da-DK" dirty="0" err="1"/>
              <a:t>LastPass</a:t>
            </a:r>
            <a:endParaRPr lang="da-DK" dirty="0"/>
          </a:p>
          <a:p>
            <a:endParaRPr lang="da-DK" dirty="0"/>
          </a:p>
          <a:p>
            <a:r>
              <a:rPr lang="da-DK" dirty="0"/>
              <a:t>Demo af Keepass2</a:t>
            </a:r>
          </a:p>
          <a:p>
            <a:endParaRPr lang="da-DK" dirty="0"/>
          </a:p>
          <a:p>
            <a:r>
              <a:rPr lang="da-DK" dirty="0">
                <a:hlinkClick r:id="rId2"/>
              </a:rPr>
              <a:t>https://www.magicaljellybean.com/keyfinder/</a:t>
            </a:r>
            <a:endParaRPr lang="da-DK" dirty="0"/>
          </a:p>
          <a:p>
            <a:endParaRPr lang="da-DK" dirty="0"/>
          </a:p>
          <a:p>
            <a:r>
              <a:rPr lang="da-DK" dirty="0">
                <a:hlinkClick r:id="rId3"/>
              </a:rPr>
              <a:t>https://www.magicaljellybean.com/passwdfinder/</a:t>
            </a:r>
            <a:endParaRPr lang="da-DK" dirty="0"/>
          </a:p>
          <a:p>
            <a:endParaRPr lang="da-DK" dirty="0"/>
          </a:p>
          <a:p>
            <a:r>
              <a:rPr lang="da-DK" dirty="0"/>
              <a:t> Fungerer bedst på Windows 7 og 8.1</a:t>
            </a:r>
          </a:p>
        </p:txBody>
      </p:sp>
      <p:sp>
        <p:nvSpPr>
          <p:cNvPr id="4" name="Pladsholder til dato 3">
            <a:extLst>
              <a:ext uri="{FF2B5EF4-FFF2-40B4-BE49-F238E27FC236}">
                <a16:creationId xmlns:a16="http://schemas.microsoft.com/office/drawing/2014/main" id="{929F924C-558C-4FD7-8920-6EBD1BAC6504}"/>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5D9B5117-52DB-470E-977C-34E72AFECCAD}"/>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C0174769-E7F7-4E81-B41D-54E8C0EEDBAB}"/>
              </a:ext>
            </a:extLst>
          </p:cNvPr>
          <p:cNvSpPr>
            <a:spLocks noGrp="1"/>
          </p:cNvSpPr>
          <p:nvPr>
            <p:ph type="sldNum" sz="quarter" idx="12"/>
          </p:nvPr>
        </p:nvSpPr>
        <p:spPr/>
        <p:txBody>
          <a:bodyPr/>
          <a:lstStyle/>
          <a:p>
            <a:fld id="{2BEB4856-A6F4-4C28-B797-329B5BB5915D}" type="slidenum">
              <a:rPr lang="da-DK" smtClean="0"/>
              <a:t>83</a:t>
            </a:fld>
            <a:endParaRPr lang="da-DK"/>
          </a:p>
        </p:txBody>
      </p:sp>
    </p:spTree>
    <p:extLst>
      <p:ext uri="{BB962C8B-B14F-4D97-AF65-F5344CB8AC3E}">
        <p14:creationId xmlns:p14="http://schemas.microsoft.com/office/powerpoint/2010/main" val="26802511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Jeg kan ikke huske mine password</a:t>
            </a:r>
          </a:p>
        </p:txBody>
      </p:sp>
      <p:sp>
        <p:nvSpPr>
          <p:cNvPr id="3" name="Pladsholder til indhold 2"/>
          <p:cNvSpPr>
            <a:spLocks noGrp="1"/>
          </p:cNvSpPr>
          <p:nvPr>
            <p:ph idx="1"/>
          </p:nvPr>
        </p:nvSpPr>
        <p:spPr/>
        <p:txBody>
          <a:bodyPr>
            <a:normAutofit lnSpcReduction="10000"/>
          </a:bodyPr>
          <a:lstStyle/>
          <a:p>
            <a:r>
              <a:rPr lang="da-DK" dirty="0"/>
              <a:t>Passwordhusker (</a:t>
            </a:r>
            <a:r>
              <a:rPr lang="da-DK" dirty="0" err="1"/>
              <a:t>Dashlane</a:t>
            </a:r>
            <a:r>
              <a:rPr lang="da-DK" dirty="0"/>
              <a:t>, 1Password, </a:t>
            </a:r>
            <a:r>
              <a:rPr lang="da-DK" dirty="0" err="1"/>
              <a:t>LastPass</a:t>
            </a:r>
            <a:r>
              <a:rPr lang="da-DK" dirty="0"/>
              <a:t>, </a:t>
            </a:r>
            <a:r>
              <a:rPr lang="da-DK" dirty="0" err="1"/>
              <a:t>Keepass</a:t>
            </a:r>
            <a:r>
              <a:rPr lang="da-DK" dirty="0"/>
              <a:t> m.fl.)</a:t>
            </a:r>
          </a:p>
          <a:p>
            <a:pPr lvl="1"/>
            <a:r>
              <a:rPr lang="da-DK" dirty="0"/>
              <a:t>Du skal huske et godt og langt password</a:t>
            </a:r>
          </a:p>
          <a:p>
            <a:pPr lvl="1"/>
            <a:r>
              <a:rPr lang="da-DK" dirty="0"/>
              <a:t>Eksempel på password fra en passwordhusker</a:t>
            </a:r>
          </a:p>
          <a:p>
            <a:pPr lvl="2"/>
            <a:r>
              <a:rPr lang="pl-PL" dirty="0"/>
              <a:t>Q0Co5p[$s/8kxY?nNf$/K#jR|</a:t>
            </a:r>
            <a:endParaRPr lang="da-DK" dirty="0"/>
          </a:p>
          <a:p>
            <a:endParaRPr lang="da-DK" dirty="0"/>
          </a:p>
          <a:p>
            <a:r>
              <a:rPr lang="da-DK" dirty="0"/>
              <a:t>Skriv en del af passwordet ned – husk selv den manglende del</a:t>
            </a:r>
          </a:p>
          <a:p>
            <a:endParaRPr lang="da-DK" dirty="0"/>
          </a:p>
          <a:p>
            <a:r>
              <a:rPr lang="da-DK" dirty="0"/>
              <a:t>Brug en vrøvle sætning</a:t>
            </a:r>
          </a:p>
          <a:p>
            <a:pPr lvl="1"/>
            <a:r>
              <a:rPr lang="da-DK" dirty="0"/>
              <a:t>hesten-halter-springer-voldsomt</a:t>
            </a:r>
          </a:p>
          <a:p>
            <a:endParaRPr lang="da-DK" dirty="0"/>
          </a:p>
          <a:p>
            <a:r>
              <a:rPr lang="da-DK" dirty="0"/>
              <a:t>Gemme i browser er usikkert (</a:t>
            </a:r>
            <a:r>
              <a:rPr lang="da-DK" dirty="0" err="1"/>
              <a:t>Nirsoft</a:t>
            </a:r>
            <a:r>
              <a:rPr lang="da-DK" dirty="0"/>
              <a:t> Password Recovery)</a:t>
            </a:r>
          </a:p>
          <a:p>
            <a:endParaRPr lang="da-DK" dirty="0"/>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endParaRPr kumimoji="0" lang="da-DK"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926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Shape 181"/>
          <p:cNvSpPr txBox="1">
            <a:spLocks noGrp="1"/>
          </p:cNvSpPr>
          <p:nvPr>
            <p:ph type="title"/>
          </p:nvPr>
        </p:nvSpPr>
        <p:spPr>
          <a:xfrm>
            <a:off x="233363" y="814460"/>
            <a:ext cx="3942159" cy="1200150"/>
          </a:xfrm>
          <a:prstGeom prst="rect">
            <a:avLst/>
          </a:prstGeom>
          <a:noFill/>
          <a:ln>
            <a:noFill/>
          </a:ln>
        </p:spPr>
        <p:txBody>
          <a:bodyPr vert="horz" wrap="square" lIns="68569" tIns="34275" rIns="68569" bIns="34275" rtlCol="0" anchor="ctr" anchorCtr="0">
            <a:noAutofit/>
          </a:bodyPr>
          <a:lstStyle/>
          <a:p>
            <a:pPr indent="-133350">
              <a:spcBef>
                <a:spcPts val="0"/>
              </a:spcBef>
              <a:buClr>
                <a:srgbClr val="415359"/>
              </a:buClr>
              <a:buSzPts val="2800"/>
            </a:pPr>
            <a:r>
              <a:rPr lang="da-DK" sz="18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sym typeface="Arial"/>
              </a:rPr>
              <a:t>NemID</a:t>
            </a:r>
            <a:r>
              <a:rPr lang="da-DK" sz="18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sym typeface="Arial"/>
              </a:rPr>
              <a:t> </a:t>
            </a:r>
            <a:r>
              <a:rPr lang="da-DK" sz="18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sym typeface="Arial"/>
              </a:rPr>
              <a:t>nøgleapp</a:t>
            </a:r>
            <a:endParaRPr lang="da-DK" sz="18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182" name="Shape 182"/>
          <p:cNvSpPr txBox="1">
            <a:spLocks noGrp="1"/>
          </p:cNvSpPr>
          <p:nvPr>
            <p:ph type="body" sz="half" idx="2"/>
          </p:nvPr>
        </p:nvSpPr>
        <p:spPr>
          <a:xfrm>
            <a:off x="454581" y="1809751"/>
            <a:ext cx="4384119" cy="3914459"/>
          </a:xfrm>
          <a:prstGeom prst="rect">
            <a:avLst/>
          </a:prstGeom>
          <a:noFill/>
          <a:ln>
            <a:noFill/>
          </a:ln>
        </p:spPr>
        <p:txBody>
          <a:bodyPr vert="horz" wrap="square" lIns="68569" tIns="34275" rIns="68569" bIns="34275" rtlCol="0" anchor="t" anchorCtr="0">
            <a:noAutofit/>
          </a:bodyPr>
          <a:lstStyle/>
          <a:p>
            <a:r>
              <a:rPr lang="da-DK" sz="135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App’en</a:t>
            </a:r>
            <a:r>
              <a:rPr lang="da-DK" sz="135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er et supplement til dit nøglekort, og kan ikke stå alene. </a:t>
            </a:r>
          </a:p>
          <a:p>
            <a:endParaRPr lang="da-DK" sz="135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35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Husk derfor altid at gemme dit nøglekort!</a:t>
            </a:r>
          </a:p>
          <a:p>
            <a:endParaRPr lang="da-DK" sz="135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r>
              <a:rPr lang="da-DK" sz="135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App’en</a:t>
            </a:r>
            <a:r>
              <a:rPr lang="da-DK" sz="135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bygger på ”anmodninger” og er ikke en digital kopi af dit nøglekort.</a:t>
            </a:r>
          </a:p>
          <a:p>
            <a:br>
              <a:rPr lang="da-DK" sz="135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r>
              <a:rPr lang="da-DK" sz="135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Ved brug af appen består NemID </a:t>
            </a:r>
          </a:p>
          <a:p>
            <a:r>
              <a:rPr lang="da-DK" sz="135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fortsat af to faktorer:</a:t>
            </a:r>
          </a:p>
          <a:p>
            <a:endParaRPr lang="da-DK" sz="135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390525" indent="-257175">
              <a:buFont typeface="+mj-lt"/>
              <a:buAutoNum type="arabicPeriod"/>
            </a:pPr>
            <a:r>
              <a:rPr lang="da-DK" sz="135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noget du ved (brugernavn og adgangskode)</a:t>
            </a:r>
          </a:p>
          <a:p>
            <a:pPr marL="390525" indent="-257175">
              <a:buFont typeface="+mj-lt"/>
              <a:buAutoNum type="arabicPeriod"/>
            </a:pPr>
            <a:r>
              <a:rPr lang="da-DK" sz="135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noget du har (nøgleapp)</a:t>
            </a:r>
          </a:p>
          <a:p>
            <a:endParaRPr lang="da-DK" sz="135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C:\Users\B029807\Desktop\Nøgleapp\Nøgleapp Vejledninger\billeder\Logo Ap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806" y="1316398"/>
            <a:ext cx="2331524" cy="2331524"/>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14BE9D2D-623C-4800-B089-E58D377ED4F3}"/>
              </a:ext>
            </a:extLst>
          </p:cNvPr>
          <p:cNvSpPr/>
          <p:nvPr/>
        </p:nvSpPr>
        <p:spPr>
          <a:xfrm>
            <a:off x="609591" y="5631419"/>
            <a:ext cx="3069815" cy="369332"/>
          </a:xfrm>
          <a:prstGeom prst="rect">
            <a:avLst/>
          </a:prstGeom>
        </p:spPr>
        <p:txBody>
          <a:bodyPr wrap="none">
            <a:spAutoFit/>
          </a:bodyPr>
          <a:lstStyle/>
          <a:p>
            <a:r>
              <a:rPr lang="da-DK" dirty="0">
                <a:hlinkClick r:id="rId4"/>
              </a:rPr>
              <a:t>https://www.nemid.nu/dk-da</a:t>
            </a:r>
            <a:r>
              <a:rPr lang="da-DK" dirty="0"/>
              <a:t>  </a:t>
            </a:r>
          </a:p>
        </p:txBody>
      </p:sp>
      <p:sp>
        <p:nvSpPr>
          <p:cNvPr id="3" name="Pladsholder til dato 2">
            <a:extLst>
              <a:ext uri="{FF2B5EF4-FFF2-40B4-BE49-F238E27FC236}">
                <a16:creationId xmlns:a16="http://schemas.microsoft.com/office/drawing/2014/main" id="{337F4ED8-3E05-4A67-84FC-780050A9889E}"/>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D333D84E-9B92-4CF1-AB83-D434CF657172}"/>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57CF2488-5DEF-4B66-9EC9-9FA3B51EDBC3}"/>
              </a:ext>
            </a:extLst>
          </p:cNvPr>
          <p:cNvSpPr>
            <a:spLocks noGrp="1"/>
          </p:cNvSpPr>
          <p:nvPr>
            <p:ph type="sldNum" sz="quarter" idx="12"/>
          </p:nvPr>
        </p:nvSpPr>
        <p:spPr/>
        <p:txBody>
          <a:bodyPr/>
          <a:lstStyle/>
          <a:p>
            <a:fld id="{2BEB4856-A6F4-4C28-B797-329B5BB5915D}" type="slidenum">
              <a:rPr lang="da-DK" smtClean="0"/>
              <a:t>85</a:t>
            </a:fld>
            <a:endParaRPr lang="da-DK"/>
          </a:p>
        </p:txBody>
      </p:sp>
    </p:spTree>
    <p:extLst>
      <p:ext uri="{BB962C8B-B14F-4D97-AF65-F5344CB8AC3E}">
        <p14:creationId xmlns:p14="http://schemas.microsoft.com/office/powerpoint/2010/main" val="10517340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0C075-22CC-4395-A669-612A7A145337}"/>
              </a:ext>
            </a:extLst>
          </p:cNvPr>
          <p:cNvSpPr>
            <a:spLocks noGrp="1"/>
          </p:cNvSpPr>
          <p:nvPr>
            <p:ph type="title"/>
          </p:nvPr>
        </p:nvSpPr>
        <p:spPr/>
        <p:txBody>
          <a:bodyPr/>
          <a:lstStyle/>
          <a:p>
            <a:r>
              <a:rPr lang="da-DK" dirty="0"/>
              <a:t>Login på Pc med Apple-id – to faktor ID</a:t>
            </a:r>
          </a:p>
        </p:txBody>
      </p:sp>
      <p:sp>
        <p:nvSpPr>
          <p:cNvPr id="3" name="Pladsholder til dato 2">
            <a:extLst>
              <a:ext uri="{FF2B5EF4-FFF2-40B4-BE49-F238E27FC236}">
                <a16:creationId xmlns:a16="http://schemas.microsoft.com/office/drawing/2014/main" id="{201108B6-655A-4A9A-A137-E1EAA44D71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4" name="Pladsholder til sidefod 3">
            <a:extLst>
              <a:ext uri="{FF2B5EF4-FFF2-40B4-BE49-F238E27FC236}">
                <a16:creationId xmlns:a16="http://schemas.microsoft.com/office/drawing/2014/main" id="{C3043DD6-86E7-4BC5-B2BB-17C7D0DAC4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5" name="Pladsholder til slidenummer 4">
            <a:extLst>
              <a:ext uri="{FF2B5EF4-FFF2-40B4-BE49-F238E27FC236}">
                <a16:creationId xmlns:a16="http://schemas.microsoft.com/office/drawing/2014/main" id="{3B76B773-CD40-4DCC-B9A4-A5CBB7FDD8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Billede 8">
            <a:extLst>
              <a:ext uri="{FF2B5EF4-FFF2-40B4-BE49-F238E27FC236}">
                <a16:creationId xmlns:a16="http://schemas.microsoft.com/office/drawing/2014/main" id="{9CCBDC92-7F35-4B2A-94D2-924D6B0B3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152" y="1239342"/>
            <a:ext cx="4674870" cy="4363212"/>
          </a:xfrm>
          <a:prstGeom prst="rect">
            <a:avLst/>
          </a:prstGeom>
        </p:spPr>
      </p:pic>
      <p:pic>
        <p:nvPicPr>
          <p:cNvPr id="11" name="Billede 10">
            <a:extLst>
              <a:ext uri="{FF2B5EF4-FFF2-40B4-BE49-F238E27FC236}">
                <a16:creationId xmlns:a16="http://schemas.microsoft.com/office/drawing/2014/main" id="{D8365400-E20D-469F-B070-0A9338DC0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09" y="1119499"/>
            <a:ext cx="2048731" cy="2549531"/>
          </a:xfrm>
          <a:prstGeom prst="rect">
            <a:avLst/>
          </a:prstGeom>
        </p:spPr>
      </p:pic>
      <p:pic>
        <p:nvPicPr>
          <p:cNvPr id="13" name="Billede 12">
            <a:extLst>
              <a:ext uri="{FF2B5EF4-FFF2-40B4-BE49-F238E27FC236}">
                <a16:creationId xmlns:a16="http://schemas.microsoft.com/office/drawing/2014/main" id="{7341BC88-7D7F-4BD6-AA6D-38D09A575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788" y="3947309"/>
            <a:ext cx="2131695" cy="1672340"/>
          </a:xfrm>
          <a:prstGeom prst="rect">
            <a:avLst/>
          </a:prstGeom>
        </p:spPr>
      </p:pic>
      <p:cxnSp>
        <p:nvCxnSpPr>
          <p:cNvPr id="7" name="Lige pilforbindelse 6">
            <a:extLst>
              <a:ext uri="{FF2B5EF4-FFF2-40B4-BE49-F238E27FC236}">
                <a16:creationId xmlns:a16="http://schemas.microsoft.com/office/drawing/2014/main" id="{81474823-8FA5-4783-9B56-6E1F6F9EAAE4}"/>
              </a:ext>
            </a:extLst>
          </p:cNvPr>
          <p:cNvCxnSpPr>
            <a:cxnSpLocks/>
          </p:cNvCxnSpPr>
          <p:nvPr/>
        </p:nvCxnSpPr>
        <p:spPr>
          <a:xfrm flipH="1" flipV="1">
            <a:off x="7616283" y="1702889"/>
            <a:ext cx="899067" cy="108491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Lige pilforbindelse 13">
            <a:extLst>
              <a:ext uri="{FF2B5EF4-FFF2-40B4-BE49-F238E27FC236}">
                <a16:creationId xmlns:a16="http://schemas.microsoft.com/office/drawing/2014/main" id="{EBA1EE7A-EF6C-4185-8279-6C7FE94A7410}"/>
              </a:ext>
            </a:extLst>
          </p:cNvPr>
          <p:cNvCxnSpPr>
            <a:cxnSpLocks/>
          </p:cNvCxnSpPr>
          <p:nvPr/>
        </p:nvCxnSpPr>
        <p:spPr>
          <a:xfrm flipH="1">
            <a:off x="6333894" y="2907649"/>
            <a:ext cx="2181456" cy="68304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5634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a-DK" dirty="0"/>
              <a:t>To faktor login og biometri</a:t>
            </a:r>
          </a:p>
        </p:txBody>
      </p:sp>
      <p:sp>
        <p:nvSpPr>
          <p:cNvPr id="3" name="Pladsholder til indhold 2"/>
          <p:cNvSpPr>
            <a:spLocks noGrp="1"/>
          </p:cNvSpPr>
          <p:nvPr>
            <p:ph idx="1"/>
          </p:nvPr>
        </p:nvSpPr>
        <p:spPr>
          <a:xfrm>
            <a:off x="628650" y="1204958"/>
            <a:ext cx="4489760" cy="4972006"/>
          </a:xfrm>
        </p:spPr>
        <p:txBody>
          <a:bodyPr>
            <a:normAutofit/>
          </a:bodyPr>
          <a:lstStyle/>
          <a:p>
            <a:r>
              <a:rPr lang="da-DK" dirty="0"/>
              <a:t>To faktor login</a:t>
            </a:r>
          </a:p>
          <a:p>
            <a:pPr lvl="1"/>
            <a:r>
              <a:rPr lang="da-DK" dirty="0"/>
              <a:t>Nøglekort eller viser (</a:t>
            </a:r>
            <a:r>
              <a:rPr lang="da-DK" dirty="0" err="1"/>
              <a:t>NemId</a:t>
            </a:r>
            <a:r>
              <a:rPr lang="da-DK" dirty="0"/>
              <a:t>)</a:t>
            </a:r>
          </a:p>
          <a:p>
            <a:pPr lvl="1"/>
            <a:r>
              <a:rPr lang="da-DK" dirty="0"/>
              <a:t>SMS (fx </a:t>
            </a:r>
            <a:r>
              <a:rPr lang="da-DK" dirty="0" err="1"/>
              <a:t>gmail</a:t>
            </a:r>
            <a:r>
              <a:rPr lang="da-DK" dirty="0"/>
              <a:t>)</a:t>
            </a:r>
          </a:p>
          <a:p>
            <a:endParaRPr lang="da-DK" dirty="0"/>
          </a:p>
          <a:p>
            <a:r>
              <a:rPr lang="da-DK" dirty="0"/>
              <a:t>Biometri</a:t>
            </a:r>
          </a:p>
          <a:p>
            <a:pPr lvl="1"/>
            <a:r>
              <a:rPr lang="da-DK" dirty="0"/>
              <a:t>Fingeraftryk (fx tablets og smartphones)</a:t>
            </a:r>
          </a:p>
          <a:p>
            <a:pPr lvl="1"/>
            <a:r>
              <a:rPr lang="da-DK" dirty="0"/>
              <a:t>Iris scanning </a:t>
            </a:r>
          </a:p>
          <a:p>
            <a:pPr lvl="1"/>
            <a:r>
              <a:rPr lang="da-DK" dirty="0"/>
              <a:t>Ansigtsgenkendelse -&gt; Windows </a:t>
            </a:r>
            <a:r>
              <a:rPr lang="da-DK" dirty="0" err="1"/>
              <a:t>Hello</a:t>
            </a:r>
            <a:endParaRPr lang="da-DK" dirty="0"/>
          </a:p>
          <a:p>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87</a:t>
            </a:fld>
            <a:endParaRPr lang="da-DK"/>
          </a:p>
        </p:txBody>
      </p:sp>
      <p:pic>
        <p:nvPicPr>
          <p:cNvPr id="8" name="Billede 7">
            <a:extLst>
              <a:ext uri="{FF2B5EF4-FFF2-40B4-BE49-F238E27FC236}">
                <a16:creationId xmlns:a16="http://schemas.microsoft.com/office/drawing/2014/main" id="{1AF38E32-63D3-492C-82F5-9AB0AF880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310" y="2951736"/>
            <a:ext cx="2007654" cy="2786837"/>
          </a:xfrm>
          <a:prstGeom prst="rect">
            <a:avLst/>
          </a:prstGeom>
        </p:spPr>
      </p:pic>
      <p:pic>
        <p:nvPicPr>
          <p:cNvPr id="12" name="Billede 11">
            <a:extLst>
              <a:ext uri="{FF2B5EF4-FFF2-40B4-BE49-F238E27FC236}">
                <a16:creationId xmlns:a16="http://schemas.microsoft.com/office/drawing/2014/main" id="{B7F418C8-1815-4CE7-9358-D25603305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744" y="597567"/>
            <a:ext cx="2134786" cy="2174782"/>
          </a:xfrm>
          <a:prstGeom prst="rect">
            <a:avLst/>
          </a:prstGeom>
        </p:spPr>
      </p:pic>
    </p:spTree>
    <p:extLst>
      <p:ext uri="{BB962C8B-B14F-4D97-AF65-F5344CB8AC3E}">
        <p14:creationId xmlns:p14="http://schemas.microsoft.com/office/powerpoint/2010/main" val="36154292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2BCB967-FC8F-4D91-8DE2-86714821E71B}"/>
              </a:ext>
            </a:extLst>
          </p:cNvPr>
          <p:cNvSpPr>
            <a:spLocks noGrp="1"/>
          </p:cNvSpPr>
          <p:nvPr>
            <p:ph type="title"/>
          </p:nvPr>
        </p:nvSpPr>
        <p:spPr/>
        <p:txBody>
          <a:bodyPr/>
          <a:lstStyle/>
          <a:p>
            <a:r>
              <a:rPr lang="da-DK" dirty="0"/>
              <a:t>Netværkssikkerhed</a:t>
            </a:r>
          </a:p>
        </p:txBody>
      </p:sp>
      <p:sp>
        <p:nvSpPr>
          <p:cNvPr id="8" name="Pladsholder til tekst 7">
            <a:extLst>
              <a:ext uri="{FF2B5EF4-FFF2-40B4-BE49-F238E27FC236}">
                <a16:creationId xmlns:a16="http://schemas.microsoft.com/office/drawing/2014/main" id="{B01905DF-3156-4620-904E-93643E1099C4}"/>
              </a:ext>
            </a:extLst>
          </p:cNvPr>
          <p:cNvSpPr>
            <a:spLocks noGrp="1"/>
          </p:cNvSpPr>
          <p:nvPr>
            <p:ph type="body" idx="1"/>
          </p:nvPr>
        </p:nvSpPr>
        <p:spPr/>
        <p:txBody>
          <a:bodyPr/>
          <a:lstStyle/>
          <a:p>
            <a:pPr marL="342900" indent="-342900">
              <a:buFont typeface="Arial" panose="020B0604020202020204" pitchFamily="34" charset="0"/>
              <a:buChar char="•"/>
            </a:pPr>
            <a:r>
              <a:rPr lang="da-DK" dirty="0"/>
              <a:t>Beskyt dit trådløse med et selvvalgt password</a:t>
            </a:r>
          </a:p>
          <a:p>
            <a:pPr marL="342900" indent="-342900">
              <a:buFont typeface="Arial" panose="020B0604020202020204" pitchFamily="34" charset="0"/>
              <a:buChar char="•"/>
            </a:pPr>
            <a:r>
              <a:rPr lang="da-DK" dirty="0"/>
              <a:t>”Glem netværk” på dine enheder</a:t>
            </a:r>
          </a:p>
          <a:p>
            <a:pPr marL="342900" indent="-342900">
              <a:buFont typeface="Arial" panose="020B0604020202020204" pitchFamily="34" charset="0"/>
              <a:buChar char="•"/>
            </a:pPr>
            <a:r>
              <a:rPr lang="da-DK" dirty="0"/>
              <a:t>Slå </a:t>
            </a:r>
            <a:r>
              <a:rPr lang="da-DK" dirty="0" err="1"/>
              <a:t>Wifi</a:t>
            </a:r>
            <a:r>
              <a:rPr lang="da-DK" dirty="0"/>
              <a:t> og Bluetooth fra, når det ikke anvendes</a:t>
            </a:r>
          </a:p>
          <a:p>
            <a:pPr marL="342900" indent="-342900">
              <a:buFont typeface="Arial" panose="020B0604020202020204" pitchFamily="34" charset="0"/>
              <a:buChar char="•"/>
            </a:pPr>
            <a:r>
              <a:rPr lang="da-DK" dirty="0"/>
              <a:t>Undgå åbne netværk</a:t>
            </a:r>
          </a:p>
          <a:p>
            <a:pPr marL="342900" indent="-342900">
              <a:buFont typeface="Arial" panose="020B0604020202020204" pitchFamily="34" charset="0"/>
              <a:buChar char="•"/>
            </a:pPr>
            <a:r>
              <a:rPr lang="da-DK" dirty="0"/>
              <a:t>Brug evt. VPN forbindelse på åbne netværk</a:t>
            </a:r>
          </a:p>
        </p:txBody>
      </p:sp>
      <p:sp>
        <p:nvSpPr>
          <p:cNvPr id="4" name="Pladsholder til dato 3">
            <a:extLst>
              <a:ext uri="{FF2B5EF4-FFF2-40B4-BE49-F238E27FC236}">
                <a16:creationId xmlns:a16="http://schemas.microsoft.com/office/drawing/2014/main" id="{11C742A4-F51D-48E2-B88D-DAA5796E7E23}"/>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6D6DE122-9D0C-499F-BBB2-6A78503A9FD8}"/>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3C2F2434-B36C-4E5F-B686-5AB746285EB4}"/>
              </a:ext>
            </a:extLst>
          </p:cNvPr>
          <p:cNvSpPr>
            <a:spLocks noGrp="1"/>
          </p:cNvSpPr>
          <p:nvPr>
            <p:ph type="sldNum" sz="quarter" idx="12"/>
          </p:nvPr>
        </p:nvSpPr>
        <p:spPr/>
        <p:txBody>
          <a:bodyPr/>
          <a:lstStyle/>
          <a:p>
            <a:fld id="{2BEB4856-A6F4-4C28-B797-329B5BB5915D}" type="slidenum">
              <a:rPr lang="da-DK" smtClean="0"/>
              <a:t>88</a:t>
            </a:fld>
            <a:endParaRPr lang="da-DK"/>
          </a:p>
        </p:txBody>
      </p:sp>
      <p:sp>
        <p:nvSpPr>
          <p:cNvPr id="2" name="Rektangel 1">
            <a:extLst>
              <a:ext uri="{FF2B5EF4-FFF2-40B4-BE49-F238E27FC236}">
                <a16:creationId xmlns:a16="http://schemas.microsoft.com/office/drawing/2014/main" id="{4E794263-A2D9-4879-AD4E-D638FEB56B98}"/>
              </a:ext>
            </a:extLst>
          </p:cNvPr>
          <p:cNvSpPr/>
          <p:nvPr/>
        </p:nvSpPr>
        <p:spPr>
          <a:xfrm>
            <a:off x="783771" y="5720319"/>
            <a:ext cx="7347857" cy="338554"/>
          </a:xfrm>
          <a:prstGeom prst="rect">
            <a:avLst/>
          </a:prstGeom>
        </p:spPr>
        <p:txBody>
          <a:bodyPr wrap="square">
            <a:spAutoFit/>
          </a:bodyPr>
          <a:lstStyle/>
          <a:p>
            <a:r>
              <a:rPr lang="da-DK" sz="1600" dirty="0">
                <a:hlinkClick r:id="rId2"/>
              </a:rPr>
              <a:t>https://itsupport.brundtoe.dk/sikkerhed/netvaerkssikkerhed/</a:t>
            </a:r>
            <a:r>
              <a:rPr lang="da-DK" sz="1600" dirty="0"/>
              <a:t> </a:t>
            </a:r>
          </a:p>
        </p:txBody>
      </p:sp>
    </p:spTree>
    <p:extLst>
      <p:ext uri="{BB962C8B-B14F-4D97-AF65-F5344CB8AC3E}">
        <p14:creationId xmlns:p14="http://schemas.microsoft.com/office/powerpoint/2010/main" val="29722365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Netværkssikkerhed</a:t>
            </a:r>
          </a:p>
        </p:txBody>
      </p:sp>
      <p:sp>
        <p:nvSpPr>
          <p:cNvPr id="3" name="Pladsholder til indhold 2"/>
          <p:cNvSpPr>
            <a:spLocks noGrp="1"/>
          </p:cNvSpPr>
          <p:nvPr>
            <p:ph idx="1"/>
          </p:nvPr>
        </p:nvSpPr>
        <p:spPr/>
        <p:txBody>
          <a:bodyPr>
            <a:normAutofit fontScale="92500" lnSpcReduction="10000"/>
          </a:bodyPr>
          <a:lstStyle/>
          <a:p>
            <a:r>
              <a:rPr lang="da-DK" dirty="0"/>
              <a:t>Slå </a:t>
            </a:r>
            <a:r>
              <a:rPr lang="da-DK" dirty="0" err="1"/>
              <a:t>Wifi</a:t>
            </a:r>
            <a:r>
              <a:rPr lang="da-DK" dirty="0"/>
              <a:t> og Bluetooth fra når det ikke benyttes</a:t>
            </a:r>
          </a:p>
          <a:p>
            <a:endParaRPr lang="da-DK" dirty="0"/>
          </a:p>
          <a:p>
            <a:r>
              <a:rPr lang="da-DK" dirty="0"/>
              <a:t>Hvilke netværk har jeg sidst været på</a:t>
            </a:r>
          </a:p>
          <a:p>
            <a:endParaRPr lang="da-DK" dirty="0"/>
          </a:p>
          <a:p>
            <a:r>
              <a:rPr lang="da-DK" dirty="0"/>
              <a:t>Smartphones</a:t>
            </a:r>
          </a:p>
          <a:p>
            <a:pPr lvl="1"/>
            <a:r>
              <a:rPr lang="da-DK" dirty="0"/>
              <a:t>Netværksdeling – Aktiver kun ved anvendelse</a:t>
            </a:r>
          </a:p>
          <a:p>
            <a:endParaRPr lang="da-DK" dirty="0"/>
          </a:p>
          <a:p>
            <a:r>
              <a:rPr lang="da-DK" dirty="0"/>
              <a:t>Anvendelse af ubeskyttede netværk er risikabelt</a:t>
            </a:r>
          </a:p>
          <a:p>
            <a:pPr lvl="1"/>
            <a:r>
              <a:rPr lang="da-DK" dirty="0"/>
              <a:t>Brug VPN APP. Eksempelvis </a:t>
            </a:r>
            <a:r>
              <a:rPr lang="da-DK" dirty="0" err="1"/>
              <a:t>Avast</a:t>
            </a:r>
            <a:r>
              <a:rPr lang="da-DK" dirty="0"/>
              <a:t>, </a:t>
            </a:r>
            <a:r>
              <a:rPr lang="da-DK" dirty="0" err="1"/>
              <a:t>Avira</a:t>
            </a:r>
            <a:r>
              <a:rPr lang="da-DK" dirty="0"/>
              <a:t> og AVG</a:t>
            </a:r>
          </a:p>
          <a:p>
            <a:endParaRPr lang="da-DK" dirty="0"/>
          </a:p>
          <a:p>
            <a:r>
              <a:rPr lang="da-DK" dirty="0"/>
              <a:t>Router</a:t>
            </a:r>
          </a:p>
          <a:p>
            <a:pPr lvl="1"/>
            <a:r>
              <a:rPr lang="da-DK" dirty="0"/>
              <a:t>Skift password for administrator og password for netværkslogin</a:t>
            </a:r>
          </a:p>
          <a:p>
            <a:pPr lvl="1"/>
            <a:r>
              <a:rPr lang="da-DK" dirty="0"/>
              <a:t>Ret eventuelt netværks-id SSID</a:t>
            </a:r>
          </a:p>
          <a:p>
            <a:pPr lvl="1"/>
            <a:r>
              <a:rPr lang="da-DK" dirty="0"/>
              <a:t>Lav en aktiv liste over udstyr der må kobles på trådløst</a:t>
            </a:r>
          </a:p>
          <a:p>
            <a:pPr lvl="1"/>
            <a:endParaRPr lang="da-DK" dirty="0"/>
          </a:p>
          <a:p>
            <a:pPr lvl="1"/>
            <a:endParaRPr lang="da-DK" dirty="0"/>
          </a:p>
          <a:p>
            <a:endParaRPr lang="da-DK" dirty="0"/>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September 2019</a:t>
            </a:r>
          </a:p>
        </p:txBody>
      </p:sp>
      <p:sp>
        <p:nvSpPr>
          <p:cNvPr id="5" name="Pladsholder til sidefod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IT Sikkerhed</a:t>
            </a: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B4856-A6F4-4C28-B797-329B5BB5915D}" type="slidenum">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da-DK"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80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er Malware</a:t>
            </a:r>
          </a:p>
        </p:txBody>
      </p:sp>
      <p:sp>
        <p:nvSpPr>
          <p:cNvPr id="3" name="Pladsholder til indhold 2"/>
          <p:cNvSpPr>
            <a:spLocks noGrp="1"/>
          </p:cNvSpPr>
          <p:nvPr>
            <p:ph idx="1"/>
          </p:nvPr>
        </p:nvSpPr>
        <p:spPr/>
        <p:txBody>
          <a:bodyPr>
            <a:normAutofit fontScale="92500" lnSpcReduction="10000"/>
          </a:bodyPr>
          <a:lstStyle/>
          <a:p>
            <a:r>
              <a:rPr lang="da-DK" dirty="0"/>
              <a:t>Ondsindet programkode, der gør skadelige eller uønskede ting på de computere, de kører på. </a:t>
            </a:r>
          </a:p>
          <a:p>
            <a:pPr lvl="1"/>
            <a:r>
              <a:rPr lang="da-DK" dirty="0"/>
              <a:t>Virus (</a:t>
            </a:r>
            <a:r>
              <a:rPr lang="da-DK" dirty="0" err="1"/>
              <a:t>f.eks</a:t>
            </a:r>
            <a:r>
              <a:rPr lang="da-DK" dirty="0"/>
              <a:t> trojansk hest eller orm) giver kontrol over PC til en ondsindet server </a:t>
            </a:r>
          </a:p>
          <a:p>
            <a:pPr lvl="1"/>
            <a:r>
              <a:rPr lang="da-DK" dirty="0"/>
              <a:t>Spyware stjæler personfølsomme oplysninger </a:t>
            </a:r>
          </a:p>
          <a:p>
            <a:pPr lvl="1"/>
            <a:r>
              <a:rPr lang="da-DK" dirty="0"/>
              <a:t>Adware viser uønsket reklameflimmer </a:t>
            </a:r>
          </a:p>
          <a:p>
            <a:pPr lvl="1"/>
            <a:r>
              <a:rPr lang="da-DK" dirty="0" err="1"/>
              <a:t>Ransomware</a:t>
            </a:r>
            <a:r>
              <a:rPr lang="da-DK" dirty="0"/>
              <a:t> tager Windows som gidsel for at kræve løsesum </a:t>
            </a:r>
          </a:p>
          <a:p>
            <a:pPr lvl="1"/>
            <a:r>
              <a:rPr lang="da-DK" dirty="0" err="1"/>
              <a:t>Potentially</a:t>
            </a:r>
            <a:r>
              <a:rPr lang="da-DK" dirty="0"/>
              <a:t> </a:t>
            </a:r>
            <a:r>
              <a:rPr lang="da-DK" dirty="0" err="1"/>
              <a:t>Unwanted</a:t>
            </a:r>
            <a:r>
              <a:rPr lang="da-DK" dirty="0"/>
              <a:t> – uønskede programmer </a:t>
            </a:r>
          </a:p>
          <a:p>
            <a:pPr lvl="1"/>
            <a:r>
              <a:rPr lang="da-DK" dirty="0" err="1"/>
              <a:t>Hoax</a:t>
            </a:r>
            <a:r>
              <a:rPr lang="da-DK" dirty="0"/>
              <a:t> (fup virus) skræmmer eller narrer folk </a:t>
            </a:r>
          </a:p>
          <a:p>
            <a:pPr lvl="1"/>
            <a:r>
              <a:rPr lang="da-DK" dirty="0"/>
              <a:t>Uønskede </a:t>
            </a:r>
            <a:r>
              <a:rPr lang="da-DK" dirty="0" err="1"/>
              <a:t>toolbars</a:t>
            </a:r>
            <a:r>
              <a:rPr lang="da-DK" dirty="0"/>
              <a:t>, </a:t>
            </a:r>
            <a:r>
              <a:rPr lang="da-DK" dirty="0" err="1"/>
              <a:t>f.eks</a:t>
            </a:r>
            <a:r>
              <a:rPr lang="da-DK" dirty="0"/>
              <a:t> ASK og AVG som stjæler søgemaskinen</a:t>
            </a:r>
          </a:p>
          <a:p>
            <a:pPr lvl="1"/>
            <a:r>
              <a:rPr lang="da-DK" dirty="0"/>
              <a:t>Keylogger, der aflytter tastatur</a:t>
            </a:r>
          </a:p>
          <a:p>
            <a:pPr lvl="1"/>
            <a:r>
              <a:rPr lang="da-DK" dirty="0"/>
              <a:t>Phishing (Nigeria breve, mail, sms og mms)</a:t>
            </a:r>
          </a:p>
          <a:p>
            <a:pPr lvl="1"/>
            <a:r>
              <a:rPr lang="da-DK" dirty="0" err="1"/>
              <a:t>Crytptominere</a:t>
            </a:r>
            <a:r>
              <a:rPr lang="da-DK" dirty="0"/>
              <a:t>, som bruger din enheds ressourcer til at udvinde </a:t>
            </a:r>
            <a:r>
              <a:rPr lang="da-DK" dirty="0" err="1"/>
              <a:t>crypto</a:t>
            </a:r>
            <a:r>
              <a:rPr lang="da-DK" dirty="0"/>
              <a:t> valuta, så som Bitcoins og </a:t>
            </a:r>
            <a:r>
              <a:rPr lang="da-DK" dirty="0" err="1"/>
              <a:t>Monero</a:t>
            </a:r>
            <a:endParaRPr lang="da-DK" dirty="0"/>
          </a:p>
          <a:p>
            <a:endParaRPr lang="da-DK" dirty="0"/>
          </a:p>
        </p:txBody>
      </p:sp>
      <p:sp>
        <p:nvSpPr>
          <p:cNvPr id="4" name="Pladsholder til dato 3"/>
          <p:cNvSpPr>
            <a:spLocks noGrp="1"/>
          </p:cNvSpPr>
          <p:nvPr>
            <p:ph type="dt" sz="half" idx="10"/>
          </p:nvPr>
        </p:nvSpPr>
        <p:spPr/>
        <p:txBody>
          <a:bodyPr/>
          <a:lstStyle/>
          <a:p>
            <a:r>
              <a:rPr lang="da-DK"/>
              <a:t>September 2019</a:t>
            </a:r>
          </a:p>
        </p:txBody>
      </p:sp>
      <p:sp>
        <p:nvSpPr>
          <p:cNvPr id="5" name="Pladsholder til sidefod 4"/>
          <p:cNvSpPr>
            <a:spLocks noGrp="1"/>
          </p:cNvSpPr>
          <p:nvPr>
            <p:ph type="ftr" sz="quarter" idx="11"/>
          </p:nvPr>
        </p:nvSpPr>
        <p:spPr/>
        <p:txBody>
          <a:bodyPr/>
          <a:lstStyle/>
          <a:p>
            <a:r>
              <a:rPr lang="da-DK"/>
              <a:t>IT Sikkerhed</a:t>
            </a:r>
          </a:p>
        </p:txBody>
      </p:sp>
      <p:sp>
        <p:nvSpPr>
          <p:cNvPr id="6" name="Pladsholder til slidenummer 5"/>
          <p:cNvSpPr>
            <a:spLocks noGrp="1"/>
          </p:cNvSpPr>
          <p:nvPr>
            <p:ph type="sldNum" sz="quarter" idx="12"/>
          </p:nvPr>
        </p:nvSpPr>
        <p:spPr/>
        <p:txBody>
          <a:bodyPr/>
          <a:lstStyle/>
          <a:p>
            <a:fld id="{2BEB4856-A6F4-4C28-B797-329B5BB5915D}" type="slidenum">
              <a:rPr lang="da-DK" smtClean="0"/>
              <a:t>9</a:t>
            </a:fld>
            <a:endParaRPr lang="da-DK"/>
          </a:p>
        </p:txBody>
      </p:sp>
    </p:spTree>
    <p:extLst>
      <p:ext uri="{BB962C8B-B14F-4D97-AF65-F5344CB8AC3E}">
        <p14:creationId xmlns:p14="http://schemas.microsoft.com/office/powerpoint/2010/main" val="21625677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5DDC3F-617E-4AAC-9F7C-E6AD1CC24737}"/>
              </a:ext>
            </a:extLst>
          </p:cNvPr>
          <p:cNvSpPr>
            <a:spLocks noGrp="1"/>
          </p:cNvSpPr>
          <p:nvPr>
            <p:ph type="title"/>
          </p:nvPr>
        </p:nvSpPr>
        <p:spPr/>
        <p:txBody>
          <a:bodyPr/>
          <a:lstStyle/>
          <a:p>
            <a:r>
              <a:rPr lang="da-DK" dirty="0"/>
              <a:t>Netværkssikkerhed</a:t>
            </a:r>
          </a:p>
        </p:txBody>
      </p:sp>
      <p:sp>
        <p:nvSpPr>
          <p:cNvPr id="3" name="Pladsholder til dato 2">
            <a:extLst>
              <a:ext uri="{FF2B5EF4-FFF2-40B4-BE49-F238E27FC236}">
                <a16:creationId xmlns:a16="http://schemas.microsoft.com/office/drawing/2014/main" id="{025621E0-126B-455B-84AF-9EBD999E6F66}"/>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9378ABA1-69D6-4A1E-A219-B3F74E5B2E49}"/>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4A1B1E7D-CD15-4F56-B4BA-B70D5AEF5820}"/>
              </a:ext>
            </a:extLst>
          </p:cNvPr>
          <p:cNvSpPr>
            <a:spLocks noGrp="1"/>
          </p:cNvSpPr>
          <p:nvPr>
            <p:ph type="sldNum" sz="quarter" idx="12"/>
          </p:nvPr>
        </p:nvSpPr>
        <p:spPr/>
        <p:txBody>
          <a:bodyPr/>
          <a:lstStyle/>
          <a:p>
            <a:fld id="{2BEB4856-A6F4-4C28-B797-329B5BB5915D}" type="slidenum">
              <a:rPr lang="da-DK" smtClean="0"/>
              <a:t>90</a:t>
            </a:fld>
            <a:endParaRPr lang="da-DK"/>
          </a:p>
        </p:txBody>
      </p:sp>
      <p:pic>
        <p:nvPicPr>
          <p:cNvPr id="7" name="Billede 6">
            <a:extLst>
              <a:ext uri="{FF2B5EF4-FFF2-40B4-BE49-F238E27FC236}">
                <a16:creationId xmlns:a16="http://schemas.microsoft.com/office/drawing/2014/main" id="{204C8668-8199-472C-BE25-467188D9E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391" y="1119499"/>
            <a:ext cx="3330210" cy="2960765"/>
          </a:xfrm>
          <a:prstGeom prst="rect">
            <a:avLst/>
          </a:prstGeom>
        </p:spPr>
      </p:pic>
      <p:pic>
        <p:nvPicPr>
          <p:cNvPr id="9" name="Billede 8">
            <a:extLst>
              <a:ext uri="{FF2B5EF4-FFF2-40B4-BE49-F238E27FC236}">
                <a16:creationId xmlns:a16="http://schemas.microsoft.com/office/drawing/2014/main" id="{DD066E19-72C1-4358-9A37-DC19F475E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119499"/>
            <a:ext cx="4194399" cy="3851733"/>
          </a:xfrm>
          <a:prstGeom prst="rect">
            <a:avLst/>
          </a:prstGeom>
        </p:spPr>
      </p:pic>
      <p:cxnSp>
        <p:nvCxnSpPr>
          <p:cNvPr id="11" name="Lige pilforbindelse 10">
            <a:extLst>
              <a:ext uri="{FF2B5EF4-FFF2-40B4-BE49-F238E27FC236}">
                <a16:creationId xmlns:a16="http://schemas.microsoft.com/office/drawing/2014/main" id="{CF43E388-12A3-4975-B3D0-3751E5CBC37C}"/>
              </a:ext>
            </a:extLst>
          </p:cNvPr>
          <p:cNvCxnSpPr/>
          <p:nvPr/>
        </p:nvCxnSpPr>
        <p:spPr>
          <a:xfrm flipH="1">
            <a:off x="7627434" y="2375210"/>
            <a:ext cx="128239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5D43D7A7-E079-4C4C-A602-AA936C9B0F13}"/>
              </a:ext>
            </a:extLst>
          </p:cNvPr>
          <p:cNvCxnSpPr/>
          <p:nvPr/>
        </p:nvCxnSpPr>
        <p:spPr>
          <a:xfrm>
            <a:off x="4192859" y="2765502"/>
            <a:ext cx="0" cy="8474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79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5C07CD7-A07A-444F-97A9-A35C8F7763AE}"/>
              </a:ext>
            </a:extLst>
          </p:cNvPr>
          <p:cNvSpPr>
            <a:spLocks noGrp="1"/>
          </p:cNvSpPr>
          <p:nvPr>
            <p:ph type="title"/>
          </p:nvPr>
        </p:nvSpPr>
        <p:spPr/>
        <p:txBody>
          <a:bodyPr/>
          <a:lstStyle/>
          <a:p>
            <a:r>
              <a:rPr lang="da-DK" dirty="0"/>
              <a:t>Husk Selvvalgt password på Routeren</a:t>
            </a:r>
          </a:p>
        </p:txBody>
      </p:sp>
      <p:sp>
        <p:nvSpPr>
          <p:cNvPr id="4" name="Pladsholder til dato 3">
            <a:extLst>
              <a:ext uri="{FF2B5EF4-FFF2-40B4-BE49-F238E27FC236}">
                <a16:creationId xmlns:a16="http://schemas.microsoft.com/office/drawing/2014/main" id="{F3023683-DFE9-49B3-91C5-504757D9D814}"/>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799CD3F4-3A44-4C33-B327-D947EA36BF0C}"/>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3DDF6235-1207-46FD-9FC2-60AA528F7EC1}"/>
              </a:ext>
            </a:extLst>
          </p:cNvPr>
          <p:cNvSpPr>
            <a:spLocks noGrp="1"/>
          </p:cNvSpPr>
          <p:nvPr>
            <p:ph type="sldNum" sz="quarter" idx="12"/>
          </p:nvPr>
        </p:nvSpPr>
        <p:spPr/>
        <p:txBody>
          <a:bodyPr/>
          <a:lstStyle/>
          <a:p>
            <a:fld id="{2BEB4856-A6F4-4C28-B797-329B5BB5915D}" type="slidenum">
              <a:rPr lang="da-DK" smtClean="0"/>
              <a:t>91</a:t>
            </a:fld>
            <a:endParaRPr lang="da-DK"/>
          </a:p>
        </p:txBody>
      </p:sp>
      <p:pic>
        <p:nvPicPr>
          <p:cNvPr id="9" name="Billede 8">
            <a:extLst>
              <a:ext uri="{FF2B5EF4-FFF2-40B4-BE49-F238E27FC236}">
                <a16:creationId xmlns:a16="http://schemas.microsoft.com/office/drawing/2014/main" id="{0CF30C40-89ED-4260-8805-6A3259C54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 y="1119499"/>
            <a:ext cx="5216569" cy="3145149"/>
          </a:xfrm>
          <a:prstGeom prst="rect">
            <a:avLst/>
          </a:prstGeom>
        </p:spPr>
      </p:pic>
      <p:pic>
        <p:nvPicPr>
          <p:cNvPr id="11" name="Billede 10">
            <a:extLst>
              <a:ext uri="{FF2B5EF4-FFF2-40B4-BE49-F238E27FC236}">
                <a16:creationId xmlns:a16="http://schemas.microsoft.com/office/drawing/2014/main" id="{A18031CB-C086-4DAB-95B0-A04D6C6C4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 y="4309740"/>
            <a:ext cx="8138160" cy="1630822"/>
          </a:xfrm>
          <a:prstGeom prst="rect">
            <a:avLst/>
          </a:prstGeom>
        </p:spPr>
      </p:pic>
      <p:sp>
        <p:nvSpPr>
          <p:cNvPr id="12" name="Tekstfelt 11">
            <a:extLst>
              <a:ext uri="{FF2B5EF4-FFF2-40B4-BE49-F238E27FC236}">
                <a16:creationId xmlns:a16="http://schemas.microsoft.com/office/drawing/2014/main" id="{DE944925-C4AE-467E-811E-945B83558E7E}"/>
              </a:ext>
            </a:extLst>
          </p:cNvPr>
          <p:cNvSpPr txBox="1"/>
          <p:nvPr/>
        </p:nvSpPr>
        <p:spPr>
          <a:xfrm>
            <a:off x="6115050" y="1119499"/>
            <a:ext cx="2617470" cy="461665"/>
          </a:xfrm>
          <a:prstGeom prst="rect">
            <a:avLst/>
          </a:prstGeom>
          <a:noFill/>
        </p:spPr>
        <p:txBody>
          <a:bodyPr wrap="square" rtlCol="0">
            <a:spAutoFit/>
          </a:bodyPr>
          <a:lstStyle/>
          <a:p>
            <a:r>
              <a:rPr lang="da-DK" sz="2400" dirty="0">
                <a:hlinkClick r:id="rId4"/>
              </a:rPr>
              <a:t>https://mitwifi.dk</a:t>
            </a:r>
            <a:r>
              <a:rPr lang="da-DK" sz="2400" dirty="0"/>
              <a:t> </a:t>
            </a:r>
          </a:p>
        </p:txBody>
      </p:sp>
      <p:cxnSp>
        <p:nvCxnSpPr>
          <p:cNvPr id="8" name="Lige forbindelse 7">
            <a:extLst>
              <a:ext uri="{FF2B5EF4-FFF2-40B4-BE49-F238E27FC236}">
                <a16:creationId xmlns:a16="http://schemas.microsoft.com/office/drawing/2014/main" id="{E9B72216-E588-4872-AB2F-9B8E3D6A80E6}"/>
              </a:ext>
            </a:extLst>
          </p:cNvPr>
          <p:cNvCxnSpPr>
            <a:cxnSpLocks/>
          </p:cNvCxnSpPr>
          <p:nvPr/>
        </p:nvCxnSpPr>
        <p:spPr>
          <a:xfrm>
            <a:off x="867508" y="5732585"/>
            <a:ext cx="764784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6062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B8AEC9-EAFB-4EBC-88A2-49556894B4EE}"/>
              </a:ext>
            </a:extLst>
          </p:cNvPr>
          <p:cNvSpPr>
            <a:spLocks noGrp="1"/>
          </p:cNvSpPr>
          <p:nvPr>
            <p:ph type="title"/>
          </p:nvPr>
        </p:nvSpPr>
        <p:spPr/>
        <p:txBody>
          <a:bodyPr/>
          <a:lstStyle/>
          <a:p>
            <a:r>
              <a:rPr lang="da-DK" dirty="0"/>
              <a:t>Netværkssikkerhed - AVG</a:t>
            </a:r>
          </a:p>
        </p:txBody>
      </p:sp>
      <p:sp>
        <p:nvSpPr>
          <p:cNvPr id="3" name="Pladsholder til dato 2">
            <a:extLst>
              <a:ext uri="{FF2B5EF4-FFF2-40B4-BE49-F238E27FC236}">
                <a16:creationId xmlns:a16="http://schemas.microsoft.com/office/drawing/2014/main" id="{AD5832B4-4529-4088-9D80-42F2AE8518AF}"/>
              </a:ext>
            </a:extLst>
          </p:cNvPr>
          <p:cNvSpPr>
            <a:spLocks noGrp="1"/>
          </p:cNvSpPr>
          <p:nvPr>
            <p:ph type="dt" sz="half" idx="10"/>
          </p:nvPr>
        </p:nvSpPr>
        <p:spPr/>
        <p:txBody>
          <a:bodyPr/>
          <a:lstStyle/>
          <a:p>
            <a:r>
              <a:rPr lang="da-DK"/>
              <a:t>September 2019</a:t>
            </a:r>
          </a:p>
        </p:txBody>
      </p:sp>
      <p:sp>
        <p:nvSpPr>
          <p:cNvPr id="4" name="Pladsholder til sidefod 3">
            <a:extLst>
              <a:ext uri="{FF2B5EF4-FFF2-40B4-BE49-F238E27FC236}">
                <a16:creationId xmlns:a16="http://schemas.microsoft.com/office/drawing/2014/main" id="{3CFD18A4-11D6-4766-9B87-201E85D5D93E}"/>
              </a:ext>
            </a:extLst>
          </p:cNvPr>
          <p:cNvSpPr>
            <a:spLocks noGrp="1"/>
          </p:cNvSpPr>
          <p:nvPr>
            <p:ph type="ftr" sz="quarter" idx="11"/>
          </p:nvPr>
        </p:nvSpPr>
        <p:spPr/>
        <p:txBody>
          <a:bodyPr/>
          <a:lstStyle/>
          <a:p>
            <a:r>
              <a:rPr lang="da-DK"/>
              <a:t>IT Sikkerhed</a:t>
            </a:r>
          </a:p>
        </p:txBody>
      </p:sp>
      <p:sp>
        <p:nvSpPr>
          <p:cNvPr id="5" name="Pladsholder til slidenummer 4">
            <a:extLst>
              <a:ext uri="{FF2B5EF4-FFF2-40B4-BE49-F238E27FC236}">
                <a16:creationId xmlns:a16="http://schemas.microsoft.com/office/drawing/2014/main" id="{31706952-3E84-4882-B801-35723E16FF87}"/>
              </a:ext>
            </a:extLst>
          </p:cNvPr>
          <p:cNvSpPr>
            <a:spLocks noGrp="1"/>
          </p:cNvSpPr>
          <p:nvPr>
            <p:ph type="sldNum" sz="quarter" idx="12"/>
          </p:nvPr>
        </p:nvSpPr>
        <p:spPr/>
        <p:txBody>
          <a:bodyPr/>
          <a:lstStyle/>
          <a:p>
            <a:fld id="{2BEB4856-A6F4-4C28-B797-329B5BB5915D}" type="slidenum">
              <a:rPr lang="da-DK" smtClean="0"/>
              <a:t>92</a:t>
            </a:fld>
            <a:endParaRPr lang="da-DK"/>
          </a:p>
        </p:txBody>
      </p:sp>
      <p:pic>
        <p:nvPicPr>
          <p:cNvPr id="6" name="Billede 5">
            <a:extLst>
              <a:ext uri="{FF2B5EF4-FFF2-40B4-BE49-F238E27FC236}">
                <a16:creationId xmlns:a16="http://schemas.microsoft.com/office/drawing/2014/main" id="{40EC7233-AAA2-4EE8-BF36-C521C05E40FB}"/>
              </a:ext>
            </a:extLst>
          </p:cNvPr>
          <p:cNvPicPr>
            <a:picLocks noChangeAspect="1"/>
          </p:cNvPicPr>
          <p:nvPr/>
        </p:nvPicPr>
        <p:blipFill>
          <a:blip r:embed="rId2"/>
          <a:stretch>
            <a:fillRect/>
          </a:stretch>
        </p:blipFill>
        <p:spPr>
          <a:xfrm>
            <a:off x="628650" y="872622"/>
            <a:ext cx="8040787" cy="5212648"/>
          </a:xfrm>
          <a:prstGeom prst="rect">
            <a:avLst/>
          </a:prstGeom>
        </p:spPr>
      </p:pic>
    </p:spTree>
    <p:extLst>
      <p:ext uri="{BB962C8B-B14F-4D97-AF65-F5344CB8AC3E}">
        <p14:creationId xmlns:p14="http://schemas.microsoft.com/office/powerpoint/2010/main" val="3414925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pPr algn="ctr"/>
            <a:r>
              <a:rPr lang="da-DK" dirty="0"/>
              <a:t>Sikkerhedssoftware</a:t>
            </a:r>
          </a:p>
        </p:txBody>
      </p:sp>
      <p:sp>
        <p:nvSpPr>
          <p:cNvPr id="7" name="Pladsholder til tekst 6"/>
          <p:cNvSpPr>
            <a:spLocks noGrp="1"/>
          </p:cNvSpPr>
          <p:nvPr>
            <p:ph type="body" idx="1"/>
          </p:nvPr>
        </p:nvSpPr>
        <p:spPr/>
        <p:txBody>
          <a:bodyPr>
            <a:normAutofit/>
          </a:bodyPr>
          <a:lstStyle/>
          <a:p>
            <a:endParaRPr lang="da-DK" dirty="0"/>
          </a:p>
          <a:p>
            <a:pPr marL="0" indent="0">
              <a:buNone/>
            </a:pPr>
            <a:r>
              <a:rPr lang="da-DK" dirty="0"/>
              <a:t>Se briefing om </a:t>
            </a:r>
          </a:p>
          <a:p>
            <a:r>
              <a:rPr lang="da-DK" dirty="0">
                <a:hlinkClick r:id="rId3"/>
              </a:rPr>
              <a:t>Windows Defender</a:t>
            </a:r>
            <a:endParaRPr lang="da-DK" dirty="0"/>
          </a:p>
          <a:p>
            <a:r>
              <a:rPr lang="da-DK" dirty="0">
                <a:hlinkClick r:id="rId4"/>
              </a:rPr>
              <a:t>iPhone og iPad sikkerhed </a:t>
            </a:r>
            <a:r>
              <a:rPr lang="da-DK" dirty="0"/>
              <a:t>(der er også slides om Android)</a:t>
            </a:r>
          </a:p>
        </p:txBody>
      </p:sp>
      <p:sp>
        <p:nvSpPr>
          <p:cNvPr id="3" name="Pladsholder til dato 2"/>
          <p:cNvSpPr>
            <a:spLocks noGrp="1"/>
          </p:cNvSpPr>
          <p:nvPr>
            <p:ph type="dt" sz="half" idx="10"/>
          </p:nvPr>
        </p:nvSpPr>
        <p:spPr/>
        <p:txBody>
          <a:bodyPr/>
          <a:lstStyle/>
          <a:p>
            <a:r>
              <a:rPr lang="da-DK"/>
              <a:t>September 2019</a:t>
            </a:r>
          </a:p>
        </p:txBody>
      </p:sp>
      <p:sp>
        <p:nvSpPr>
          <p:cNvPr id="4" name="Pladsholder til sidefod 3"/>
          <p:cNvSpPr>
            <a:spLocks noGrp="1"/>
          </p:cNvSpPr>
          <p:nvPr>
            <p:ph type="ftr" sz="quarter" idx="11"/>
          </p:nvPr>
        </p:nvSpPr>
        <p:spPr/>
        <p:txBody>
          <a:bodyPr/>
          <a:lstStyle/>
          <a:p>
            <a:r>
              <a:rPr lang="da-DK"/>
              <a:t>IT Sikkerhed</a:t>
            </a:r>
          </a:p>
        </p:txBody>
      </p:sp>
      <p:sp>
        <p:nvSpPr>
          <p:cNvPr id="5" name="Pladsholder til slidenummer 4"/>
          <p:cNvSpPr>
            <a:spLocks noGrp="1"/>
          </p:cNvSpPr>
          <p:nvPr>
            <p:ph type="sldNum" sz="quarter" idx="12"/>
          </p:nvPr>
        </p:nvSpPr>
        <p:spPr/>
        <p:txBody>
          <a:bodyPr/>
          <a:lstStyle/>
          <a:p>
            <a:fld id="{2BEB4856-A6F4-4C28-B797-329B5BB5915D}" type="slidenum">
              <a:rPr lang="da-DK" smtClean="0"/>
              <a:t>93</a:t>
            </a:fld>
            <a:endParaRPr lang="da-DK"/>
          </a:p>
        </p:txBody>
      </p:sp>
      <p:pic>
        <p:nvPicPr>
          <p:cNvPr id="2" name="Bille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3634" y="881446"/>
            <a:ext cx="3114675" cy="1466850"/>
          </a:xfrm>
          <a:prstGeom prst="rect">
            <a:avLst/>
          </a:prstGeom>
        </p:spPr>
      </p:pic>
      <p:sp>
        <p:nvSpPr>
          <p:cNvPr id="8" name="Rektangel 7">
            <a:extLst>
              <a:ext uri="{FF2B5EF4-FFF2-40B4-BE49-F238E27FC236}">
                <a16:creationId xmlns:a16="http://schemas.microsoft.com/office/drawing/2014/main" id="{D9ED067B-A7DC-477F-9693-873112317D56}"/>
              </a:ext>
            </a:extLst>
          </p:cNvPr>
          <p:cNvSpPr/>
          <p:nvPr/>
        </p:nvSpPr>
        <p:spPr>
          <a:xfrm>
            <a:off x="623888" y="5720319"/>
            <a:ext cx="7779883" cy="338554"/>
          </a:xfrm>
          <a:prstGeom prst="rect">
            <a:avLst/>
          </a:prstGeom>
        </p:spPr>
        <p:txBody>
          <a:bodyPr wrap="square">
            <a:spAutoFit/>
          </a:bodyPr>
          <a:lstStyle/>
          <a:p>
            <a:r>
              <a:rPr lang="da-DK" sz="1600" dirty="0">
                <a:hlinkClick r:id="rId6"/>
              </a:rPr>
              <a:t>https://itsupport.brundtoe.dk/sikkerhed/antivirus-og-firewall/</a:t>
            </a:r>
            <a:r>
              <a:rPr lang="da-DK" sz="1600" dirty="0"/>
              <a:t> </a:t>
            </a:r>
          </a:p>
        </p:txBody>
      </p:sp>
    </p:spTree>
    <p:extLst>
      <p:ext uri="{BB962C8B-B14F-4D97-AF65-F5344CB8AC3E}">
        <p14:creationId xmlns:p14="http://schemas.microsoft.com/office/powerpoint/2010/main" val="18649226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AB7F067-B1D9-441F-8CFC-BF0C39E448C1}"/>
              </a:ext>
            </a:extLst>
          </p:cNvPr>
          <p:cNvSpPr>
            <a:spLocks noGrp="1"/>
          </p:cNvSpPr>
          <p:nvPr>
            <p:ph type="title"/>
          </p:nvPr>
        </p:nvSpPr>
        <p:spPr/>
        <p:txBody>
          <a:bodyPr/>
          <a:lstStyle/>
          <a:p>
            <a:r>
              <a:rPr lang="da-DK" dirty="0"/>
              <a:t>Hold dine enheder opdateret</a:t>
            </a:r>
          </a:p>
        </p:txBody>
      </p:sp>
      <p:sp>
        <p:nvSpPr>
          <p:cNvPr id="8" name="Pladsholder til tekst 7">
            <a:extLst>
              <a:ext uri="{FF2B5EF4-FFF2-40B4-BE49-F238E27FC236}">
                <a16:creationId xmlns:a16="http://schemas.microsoft.com/office/drawing/2014/main" id="{ADBED77E-21C9-4206-937D-D7676DB6F8B7}"/>
              </a:ext>
            </a:extLst>
          </p:cNvPr>
          <p:cNvSpPr>
            <a:spLocks noGrp="1"/>
          </p:cNvSpPr>
          <p:nvPr>
            <p:ph type="body" idx="1"/>
          </p:nvPr>
        </p:nvSpPr>
        <p:spPr/>
        <p:txBody>
          <a:bodyPr/>
          <a:lstStyle/>
          <a:p>
            <a:r>
              <a:rPr lang="da-DK" dirty="0">
                <a:solidFill>
                  <a:schemeClr val="tx1">
                    <a:lumMod val="65000"/>
                    <a:lumOff val="35000"/>
                  </a:schemeClr>
                </a:solidFill>
              </a:rPr>
              <a:t>Opdater operativsystemet</a:t>
            </a:r>
          </a:p>
          <a:p>
            <a:r>
              <a:rPr lang="da-DK" dirty="0">
                <a:solidFill>
                  <a:schemeClr val="tx1">
                    <a:lumMod val="65000"/>
                    <a:lumOff val="35000"/>
                  </a:schemeClr>
                </a:solidFill>
              </a:rPr>
              <a:t>Opdater dine programmer og apps</a:t>
            </a:r>
          </a:p>
          <a:p>
            <a:r>
              <a:rPr lang="da-DK" dirty="0">
                <a:solidFill>
                  <a:schemeClr val="tx1">
                    <a:lumMod val="65000"/>
                    <a:lumOff val="35000"/>
                  </a:schemeClr>
                </a:solidFill>
              </a:rPr>
              <a:t>Fjern programmer og apps, som du ikke anvender</a:t>
            </a:r>
          </a:p>
          <a:p>
            <a:r>
              <a:rPr lang="da-DK" dirty="0">
                <a:solidFill>
                  <a:schemeClr val="tx1">
                    <a:lumMod val="65000"/>
                    <a:lumOff val="35000"/>
                  </a:schemeClr>
                </a:solidFill>
              </a:rPr>
              <a:t>Hent kun programmer og apps fra ”godkendte” kilder</a:t>
            </a:r>
          </a:p>
          <a:p>
            <a:r>
              <a:rPr lang="da-DK" dirty="0">
                <a:solidFill>
                  <a:schemeClr val="tx1">
                    <a:lumMod val="65000"/>
                    <a:lumOff val="35000"/>
                  </a:schemeClr>
                </a:solidFill>
              </a:rPr>
              <a:t>Ryd op – fjern midlertidige filer</a:t>
            </a:r>
          </a:p>
        </p:txBody>
      </p:sp>
      <p:sp>
        <p:nvSpPr>
          <p:cNvPr id="4" name="Pladsholder til dato 3">
            <a:extLst>
              <a:ext uri="{FF2B5EF4-FFF2-40B4-BE49-F238E27FC236}">
                <a16:creationId xmlns:a16="http://schemas.microsoft.com/office/drawing/2014/main" id="{D1038A6C-6D46-487B-9057-E355825548DF}"/>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9E76F480-0C12-4C06-8704-B3518F8A9817}"/>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6B92292B-F65C-47A8-AB02-18A70D6E3E2F}"/>
              </a:ext>
            </a:extLst>
          </p:cNvPr>
          <p:cNvSpPr>
            <a:spLocks noGrp="1"/>
          </p:cNvSpPr>
          <p:nvPr>
            <p:ph type="sldNum" sz="quarter" idx="12"/>
          </p:nvPr>
        </p:nvSpPr>
        <p:spPr/>
        <p:txBody>
          <a:bodyPr/>
          <a:lstStyle/>
          <a:p>
            <a:fld id="{2BEB4856-A6F4-4C28-B797-329B5BB5915D}" type="slidenum">
              <a:rPr lang="da-DK" smtClean="0"/>
              <a:t>94</a:t>
            </a:fld>
            <a:endParaRPr lang="da-DK"/>
          </a:p>
        </p:txBody>
      </p:sp>
      <p:sp>
        <p:nvSpPr>
          <p:cNvPr id="2" name="Rektangel 1">
            <a:extLst>
              <a:ext uri="{FF2B5EF4-FFF2-40B4-BE49-F238E27FC236}">
                <a16:creationId xmlns:a16="http://schemas.microsoft.com/office/drawing/2014/main" id="{20E5701C-4AB3-4A2B-9995-E1CB6558C2BB}"/>
              </a:ext>
            </a:extLst>
          </p:cNvPr>
          <p:cNvSpPr/>
          <p:nvPr/>
        </p:nvSpPr>
        <p:spPr>
          <a:xfrm>
            <a:off x="623888" y="5878608"/>
            <a:ext cx="7886700" cy="338554"/>
          </a:xfrm>
          <a:prstGeom prst="rect">
            <a:avLst/>
          </a:prstGeom>
        </p:spPr>
        <p:txBody>
          <a:bodyPr wrap="square">
            <a:spAutoFit/>
          </a:bodyPr>
          <a:lstStyle/>
          <a:p>
            <a:r>
              <a:rPr lang="da-DK" sz="1600" dirty="0">
                <a:hlinkClick r:id="rId2"/>
              </a:rPr>
              <a:t>https://itsupport.brundtoe.dk/2016/05/15/vedligeholdelse-af-en-pc/</a:t>
            </a:r>
            <a:r>
              <a:rPr lang="da-DK" sz="1600" dirty="0"/>
              <a:t> </a:t>
            </a:r>
          </a:p>
        </p:txBody>
      </p:sp>
    </p:spTree>
    <p:extLst>
      <p:ext uri="{BB962C8B-B14F-4D97-AF65-F5344CB8AC3E}">
        <p14:creationId xmlns:p14="http://schemas.microsoft.com/office/powerpoint/2010/main" val="11484686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94DD8-B8CA-4D1D-8E8C-3CE39CD9576B}"/>
              </a:ext>
            </a:extLst>
          </p:cNvPr>
          <p:cNvSpPr>
            <a:spLocks noGrp="1"/>
          </p:cNvSpPr>
          <p:nvPr>
            <p:ph type="title"/>
          </p:nvPr>
        </p:nvSpPr>
        <p:spPr/>
        <p:txBody>
          <a:bodyPr/>
          <a:lstStyle/>
          <a:p>
            <a:r>
              <a:rPr lang="da-DK" dirty="0"/>
              <a:t>Se detaljerne i briefingerne </a:t>
            </a:r>
          </a:p>
        </p:txBody>
      </p:sp>
      <p:sp>
        <p:nvSpPr>
          <p:cNvPr id="3" name="Pladsholder til tekst 2">
            <a:extLst>
              <a:ext uri="{FF2B5EF4-FFF2-40B4-BE49-F238E27FC236}">
                <a16:creationId xmlns:a16="http://schemas.microsoft.com/office/drawing/2014/main" id="{98BEBDDF-C427-4C5B-AB40-57F5FCF09DBB}"/>
              </a:ext>
            </a:extLst>
          </p:cNvPr>
          <p:cNvSpPr>
            <a:spLocks noGrp="1"/>
          </p:cNvSpPr>
          <p:nvPr>
            <p:ph type="body" idx="1"/>
          </p:nvPr>
        </p:nvSpPr>
        <p:spPr/>
        <p:txBody>
          <a:bodyPr/>
          <a:lstStyle/>
          <a:p>
            <a:r>
              <a:rPr lang="da-DK" dirty="0">
                <a:hlinkClick r:id="rId2"/>
              </a:rPr>
              <a:t>Windows Update</a:t>
            </a:r>
            <a:endParaRPr lang="da-DK" dirty="0"/>
          </a:p>
          <a:p>
            <a:r>
              <a:rPr lang="da-DK" dirty="0">
                <a:hlinkClick r:id="rId3"/>
              </a:rPr>
              <a:t>iPhone Sikkerhed</a:t>
            </a:r>
            <a:r>
              <a:rPr lang="da-DK" dirty="0"/>
              <a:t> (også noget om Android opdateringer)</a:t>
            </a:r>
          </a:p>
        </p:txBody>
      </p:sp>
      <p:sp>
        <p:nvSpPr>
          <p:cNvPr id="4" name="Pladsholder til dato 3">
            <a:extLst>
              <a:ext uri="{FF2B5EF4-FFF2-40B4-BE49-F238E27FC236}">
                <a16:creationId xmlns:a16="http://schemas.microsoft.com/office/drawing/2014/main" id="{54DACED4-00D6-4E8B-909F-9EA0E2957FA9}"/>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063219A9-8069-44B3-A425-F468A693DF79}"/>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8B6E8F50-C2A4-4242-92CB-9C17E0E5B2F7}"/>
              </a:ext>
            </a:extLst>
          </p:cNvPr>
          <p:cNvSpPr>
            <a:spLocks noGrp="1"/>
          </p:cNvSpPr>
          <p:nvPr>
            <p:ph type="sldNum" sz="quarter" idx="12"/>
          </p:nvPr>
        </p:nvSpPr>
        <p:spPr/>
        <p:txBody>
          <a:bodyPr/>
          <a:lstStyle/>
          <a:p>
            <a:fld id="{2BEB4856-A6F4-4C28-B797-329B5BB5915D}" type="slidenum">
              <a:rPr lang="da-DK" smtClean="0"/>
              <a:t>95</a:t>
            </a:fld>
            <a:endParaRPr lang="da-DK"/>
          </a:p>
        </p:txBody>
      </p:sp>
    </p:spTree>
    <p:extLst>
      <p:ext uri="{BB962C8B-B14F-4D97-AF65-F5344CB8AC3E}">
        <p14:creationId xmlns:p14="http://schemas.microsoft.com/office/powerpoint/2010/main" val="13391703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4AE3049-837A-4FDF-B184-A9D9512BDF8E}"/>
              </a:ext>
            </a:extLst>
          </p:cNvPr>
          <p:cNvSpPr>
            <a:spLocks noGrp="1"/>
          </p:cNvSpPr>
          <p:nvPr>
            <p:ph type="title"/>
          </p:nvPr>
        </p:nvSpPr>
        <p:spPr>
          <a:xfrm>
            <a:off x="623888" y="608526"/>
            <a:ext cx="7886700" cy="2613645"/>
          </a:xfrm>
        </p:spPr>
        <p:txBody>
          <a:bodyPr/>
          <a:lstStyle/>
          <a:p>
            <a:r>
              <a:rPr lang="da-DK" dirty="0"/>
              <a:t>Tag backup af dine data</a:t>
            </a:r>
          </a:p>
        </p:txBody>
      </p:sp>
      <p:sp>
        <p:nvSpPr>
          <p:cNvPr id="8" name="Pladsholder til tekst 7">
            <a:extLst>
              <a:ext uri="{FF2B5EF4-FFF2-40B4-BE49-F238E27FC236}">
                <a16:creationId xmlns:a16="http://schemas.microsoft.com/office/drawing/2014/main" id="{BF4DC23E-7C34-4B2C-A518-AB0C9A070192}"/>
              </a:ext>
            </a:extLst>
          </p:cNvPr>
          <p:cNvSpPr>
            <a:spLocks noGrp="1"/>
          </p:cNvSpPr>
          <p:nvPr>
            <p:ph type="body" idx="1"/>
          </p:nvPr>
        </p:nvSpPr>
        <p:spPr>
          <a:xfrm>
            <a:off x="623888" y="3316631"/>
            <a:ext cx="7886700" cy="2500877"/>
          </a:xfrm>
        </p:spPr>
        <p:txBody>
          <a:bodyPr/>
          <a:lstStyle/>
          <a:p>
            <a:r>
              <a:rPr lang="da-DK" dirty="0"/>
              <a:t>Brug de indbyggede backup muligheder i operativsystemerne.</a:t>
            </a:r>
          </a:p>
          <a:p>
            <a:r>
              <a:rPr lang="da-DK" dirty="0"/>
              <a:t>Brug skyen til synkronisering</a:t>
            </a:r>
          </a:p>
          <a:p>
            <a:r>
              <a:rPr lang="da-DK" dirty="0"/>
              <a:t>Særligt for Pc</a:t>
            </a:r>
          </a:p>
          <a:p>
            <a:pPr marL="685800" lvl="1" indent="-342900">
              <a:buFont typeface="Arial" panose="020B0604020202020204" pitchFamily="34" charset="0"/>
              <a:buChar char="•"/>
            </a:pPr>
            <a:r>
              <a:rPr lang="da-DK" dirty="0"/>
              <a:t>Brug tredjeparts backup program</a:t>
            </a:r>
          </a:p>
          <a:p>
            <a:pPr marL="685800" lvl="1" indent="-342900">
              <a:buFont typeface="Arial" panose="020B0604020202020204" pitchFamily="34" charset="0"/>
              <a:buChar char="•"/>
            </a:pPr>
            <a:r>
              <a:rPr lang="da-DK" dirty="0"/>
              <a:t>Tag backup til en ekstern USB disk</a:t>
            </a:r>
          </a:p>
        </p:txBody>
      </p:sp>
      <p:sp>
        <p:nvSpPr>
          <p:cNvPr id="4" name="Pladsholder til dato 3">
            <a:extLst>
              <a:ext uri="{FF2B5EF4-FFF2-40B4-BE49-F238E27FC236}">
                <a16:creationId xmlns:a16="http://schemas.microsoft.com/office/drawing/2014/main" id="{D7BBDB70-F40F-4DA4-A063-C6B41A83A17C}"/>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07C47BAF-B98B-448F-B998-288B0C0B8DC1}"/>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1F2B59FB-5465-433B-84BE-92FB8ED8062F}"/>
              </a:ext>
            </a:extLst>
          </p:cNvPr>
          <p:cNvSpPr>
            <a:spLocks noGrp="1"/>
          </p:cNvSpPr>
          <p:nvPr>
            <p:ph type="sldNum" sz="quarter" idx="12"/>
          </p:nvPr>
        </p:nvSpPr>
        <p:spPr/>
        <p:txBody>
          <a:bodyPr/>
          <a:lstStyle/>
          <a:p>
            <a:fld id="{2BEB4856-A6F4-4C28-B797-329B5BB5915D}" type="slidenum">
              <a:rPr lang="da-DK" smtClean="0"/>
              <a:pPr/>
              <a:t>96</a:t>
            </a:fld>
            <a:endParaRPr lang="da-DK"/>
          </a:p>
        </p:txBody>
      </p:sp>
      <p:sp>
        <p:nvSpPr>
          <p:cNvPr id="2" name="Rektangel 1">
            <a:extLst>
              <a:ext uri="{FF2B5EF4-FFF2-40B4-BE49-F238E27FC236}">
                <a16:creationId xmlns:a16="http://schemas.microsoft.com/office/drawing/2014/main" id="{50439CAC-C408-40BF-8672-265AA0D74EFD}"/>
              </a:ext>
            </a:extLst>
          </p:cNvPr>
          <p:cNvSpPr/>
          <p:nvPr/>
        </p:nvSpPr>
        <p:spPr>
          <a:xfrm>
            <a:off x="892628" y="5817508"/>
            <a:ext cx="7532914" cy="338554"/>
          </a:xfrm>
          <a:prstGeom prst="rect">
            <a:avLst/>
          </a:prstGeom>
        </p:spPr>
        <p:txBody>
          <a:bodyPr wrap="square">
            <a:spAutoFit/>
          </a:bodyPr>
          <a:lstStyle/>
          <a:p>
            <a:r>
              <a:rPr lang="da-DK" sz="1600" dirty="0">
                <a:hlinkClick r:id="rId2"/>
              </a:rPr>
              <a:t>https://itsupport.brundtoe.dk/windows/backup-og-gendannelse-af-pc/</a:t>
            </a:r>
            <a:r>
              <a:rPr lang="da-DK" sz="1600" dirty="0"/>
              <a:t> </a:t>
            </a:r>
          </a:p>
        </p:txBody>
      </p:sp>
    </p:spTree>
    <p:extLst>
      <p:ext uri="{BB962C8B-B14F-4D97-AF65-F5344CB8AC3E}">
        <p14:creationId xmlns:p14="http://schemas.microsoft.com/office/powerpoint/2010/main" val="3202938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693F8-671B-411F-8F46-1FD74F50165E}"/>
              </a:ext>
            </a:extLst>
          </p:cNvPr>
          <p:cNvSpPr>
            <a:spLocks noGrp="1"/>
          </p:cNvSpPr>
          <p:nvPr>
            <p:ph type="title"/>
          </p:nvPr>
        </p:nvSpPr>
        <p:spPr/>
        <p:txBody>
          <a:bodyPr/>
          <a:lstStyle/>
          <a:p>
            <a:r>
              <a:rPr lang="da-DK" dirty="0"/>
              <a:t>Detaljer om backup</a:t>
            </a:r>
          </a:p>
        </p:txBody>
      </p:sp>
      <p:sp>
        <p:nvSpPr>
          <p:cNvPr id="3" name="Pladsholder til tekst 2">
            <a:extLst>
              <a:ext uri="{FF2B5EF4-FFF2-40B4-BE49-F238E27FC236}">
                <a16:creationId xmlns:a16="http://schemas.microsoft.com/office/drawing/2014/main" id="{2D945728-CE3C-4F25-B5C3-377502942F70}"/>
              </a:ext>
            </a:extLst>
          </p:cNvPr>
          <p:cNvSpPr>
            <a:spLocks noGrp="1"/>
          </p:cNvSpPr>
          <p:nvPr>
            <p:ph type="body" idx="1"/>
          </p:nvPr>
        </p:nvSpPr>
        <p:spPr/>
        <p:txBody>
          <a:bodyPr/>
          <a:lstStyle/>
          <a:p>
            <a:r>
              <a:rPr lang="da-DK" dirty="0"/>
              <a:t>Se briefing om </a:t>
            </a:r>
            <a:r>
              <a:rPr lang="da-DK" dirty="0">
                <a:hlinkClick r:id="rId2"/>
              </a:rPr>
              <a:t>Pc-vedligeholdelse</a:t>
            </a:r>
            <a:endParaRPr lang="da-DK" dirty="0"/>
          </a:p>
        </p:txBody>
      </p:sp>
      <p:sp>
        <p:nvSpPr>
          <p:cNvPr id="4" name="Pladsholder til dato 3">
            <a:extLst>
              <a:ext uri="{FF2B5EF4-FFF2-40B4-BE49-F238E27FC236}">
                <a16:creationId xmlns:a16="http://schemas.microsoft.com/office/drawing/2014/main" id="{1170F6C0-D88A-4FEE-80D0-322F21A1422E}"/>
              </a:ext>
            </a:extLst>
          </p:cNvPr>
          <p:cNvSpPr>
            <a:spLocks noGrp="1"/>
          </p:cNvSpPr>
          <p:nvPr>
            <p:ph type="dt" sz="half" idx="10"/>
          </p:nvPr>
        </p:nvSpPr>
        <p:spPr/>
        <p:txBody>
          <a:bodyPr/>
          <a:lstStyle/>
          <a:p>
            <a:r>
              <a:rPr lang="da-DK"/>
              <a:t>September 2019</a:t>
            </a:r>
          </a:p>
        </p:txBody>
      </p:sp>
      <p:sp>
        <p:nvSpPr>
          <p:cNvPr id="5" name="Pladsholder til sidefod 4">
            <a:extLst>
              <a:ext uri="{FF2B5EF4-FFF2-40B4-BE49-F238E27FC236}">
                <a16:creationId xmlns:a16="http://schemas.microsoft.com/office/drawing/2014/main" id="{4A04DEBD-C588-471A-B237-A6767EAECA98}"/>
              </a:ext>
            </a:extLst>
          </p:cNvPr>
          <p:cNvSpPr>
            <a:spLocks noGrp="1"/>
          </p:cNvSpPr>
          <p:nvPr>
            <p:ph type="ftr" sz="quarter" idx="11"/>
          </p:nvPr>
        </p:nvSpPr>
        <p:spPr/>
        <p:txBody>
          <a:bodyPr/>
          <a:lstStyle/>
          <a:p>
            <a:r>
              <a:rPr lang="da-DK"/>
              <a:t>IT Sikkerhed</a:t>
            </a:r>
          </a:p>
        </p:txBody>
      </p:sp>
      <p:sp>
        <p:nvSpPr>
          <p:cNvPr id="6" name="Pladsholder til slidenummer 5">
            <a:extLst>
              <a:ext uri="{FF2B5EF4-FFF2-40B4-BE49-F238E27FC236}">
                <a16:creationId xmlns:a16="http://schemas.microsoft.com/office/drawing/2014/main" id="{013FCA3C-754D-45A2-A190-F92050A31C57}"/>
              </a:ext>
            </a:extLst>
          </p:cNvPr>
          <p:cNvSpPr>
            <a:spLocks noGrp="1"/>
          </p:cNvSpPr>
          <p:nvPr>
            <p:ph type="sldNum" sz="quarter" idx="12"/>
          </p:nvPr>
        </p:nvSpPr>
        <p:spPr/>
        <p:txBody>
          <a:bodyPr/>
          <a:lstStyle/>
          <a:p>
            <a:fld id="{2BEB4856-A6F4-4C28-B797-329B5BB5915D}" type="slidenum">
              <a:rPr lang="da-DK" smtClean="0"/>
              <a:t>97</a:t>
            </a:fld>
            <a:endParaRPr lang="da-DK"/>
          </a:p>
        </p:txBody>
      </p:sp>
    </p:spTree>
    <p:extLst>
      <p:ext uri="{BB962C8B-B14F-4D97-AF65-F5344CB8AC3E}">
        <p14:creationId xmlns:p14="http://schemas.microsoft.com/office/powerpoint/2010/main" val="18819177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Kryptering</a:t>
            </a:r>
          </a:p>
        </p:txBody>
      </p:sp>
      <p:sp>
        <p:nvSpPr>
          <p:cNvPr id="3" name="Pladsholder til indhold 2"/>
          <p:cNvSpPr>
            <a:spLocks noGrp="1"/>
          </p:cNvSpPr>
          <p:nvPr>
            <p:ph type="body" idx="1"/>
          </p:nvPr>
        </p:nvSpPr>
        <p:spPr/>
        <p:txBody>
          <a:bodyPr/>
          <a:lstStyle/>
          <a:p>
            <a:r>
              <a:rPr lang="da-DK" dirty="0"/>
              <a:t>Alle data på en ikke krypteret harddisk kan læses</a:t>
            </a:r>
          </a:p>
          <a:p>
            <a:pPr marL="285750" indent="-285750">
              <a:buFont typeface="Arial" panose="020B0604020202020204" pitchFamily="34" charset="0"/>
              <a:buChar char="•"/>
            </a:pPr>
            <a:r>
              <a:rPr lang="da-DK" dirty="0"/>
              <a:t>Hvis man kan boote </a:t>
            </a:r>
            <a:r>
              <a:rPr lang="da-DK" dirty="0" err="1"/>
              <a:t>PC’en</a:t>
            </a:r>
            <a:endParaRPr lang="da-DK" dirty="0"/>
          </a:p>
          <a:p>
            <a:pPr marL="285750" indent="-285750">
              <a:buFont typeface="Arial" panose="020B0604020202020204" pitchFamily="34" charset="0"/>
              <a:buChar char="•"/>
            </a:pPr>
            <a:r>
              <a:rPr lang="da-DK" dirty="0"/>
              <a:t>Eller tager harddisken ud os sætter den i en harddiskboks.</a:t>
            </a:r>
          </a:p>
          <a:p>
            <a:pPr marL="285750" indent="-285750">
              <a:buFont typeface="Arial" panose="020B0604020202020204" pitchFamily="34" charset="0"/>
              <a:buChar char="•"/>
            </a:pPr>
            <a:r>
              <a:rPr lang="da-DK" dirty="0"/>
              <a:t>En iPad og en iPhone er krypteret, når den er låst</a:t>
            </a:r>
          </a:p>
          <a:p>
            <a:pPr marL="285750" indent="-285750">
              <a:buFont typeface="Arial" panose="020B0604020202020204" pitchFamily="34" charset="0"/>
              <a:buChar char="•"/>
            </a:pPr>
            <a:r>
              <a:rPr lang="da-DK" dirty="0"/>
              <a:t>En Android Enhed kan være krypteret</a:t>
            </a:r>
          </a:p>
          <a:p>
            <a:endParaRPr lang="da-DK" dirty="0"/>
          </a:p>
          <a:p>
            <a:endParaRPr lang="da-DK" dirty="0"/>
          </a:p>
          <a:p>
            <a:endParaRPr lang="da-DK" dirty="0"/>
          </a:p>
        </p:txBody>
      </p:sp>
      <p:sp>
        <p:nvSpPr>
          <p:cNvPr id="5" name="Pladsholder til dato 4"/>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September 2019</a:t>
            </a:r>
          </a:p>
        </p:txBody>
      </p:sp>
      <p:sp>
        <p:nvSpPr>
          <p:cNvPr id="6" name="Pladsholder til sidefod 5"/>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IT Sikkerhed</a:t>
            </a:r>
          </a:p>
        </p:txBody>
      </p:sp>
      <p:sp>
        <p:nvSpPr>
          <p:cNvPr id="7" name="Pladsholder til slidenumm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BEB4856-A6F4-4C28-B797-329B5BB5915D}" type="slidenum">
              <a:rPr kumimoji="0" lang="da-DK"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98</a:t>
            </a:fld>
            <a:endParaRPr kumimoji="0" lang="da-DK" sz="1800" b="0" i="0" u="none" strike="noStrike" kern="0" cap="none" spc="0" normalizeH="0" baseline="0" noProof="0">
              <a:ln>
                <a:noFill/>
              </a:ln>
              <a:solidFill>
                <a:sysClr val="windowText" lastClr="000000"/>
              </a:solidFill>
              <a:effectLst/>
              <a:uLnTx/>
              <a:uFillTx/>
            </a:endParaRPr>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033" y="928371"/>
            <a:ext cx="3429000" cy="1333500"/>
          </a:xfrm>
          <a:prstGeom prst="rect">
            <a:avLst/>
          </a:prstGeom>
        </p:spPr>
      </p:pic>
      <p:sp>
        <p:nvSpPr>
          <p:cNvPr id="8" name="Rektangel 7">
            <a:extLst>
              <a:ext uri="{FF2B5EF4-FFF2-40B4-BE49-F238E27FC236}">
                <a16:creationId xmlns:a16="http://schemas.microsoft.com/office/drawing/2014/main" id="{0C1AB3A3-A8F7-46AF-8CA6-4EA13FAF4FB9}"/>
              </a:ext>
            </a:extLst>
          </p:cNvPr>
          <p:cNvSpPr/>
          <p:nvPr/>
        </p:nvSpPr>
        <p:spPr>
          <a:xfrm>
            <a:off x="623888" y="5720319"/>
            <a:ext cx="7886700" cy="338554"/>
          </a:xfrm>
          <a:prstGeom prst="rect">
            <a:avLst/>
          </a:prstGeom>
        </p:spPr>
        <p:txBody>
          <a:bodyPr wrap="square">
            <a:spAutoFit/>
          </a:bodyPr>
          <a:lstStyle/>
          <a:p>
            <a:r>
              <a:rPr lang="da-DK" sz="1600" dirty="0">
                <a:hlinkClick r:id="rId4"/>
              </a:rPr>
              <a:t>https://itsupport.brundtoe.dk/2016/10/18/kryptering-af-data/</a:t>
            </a:r>
            <a:r>
              <a:rPr lang="da-DK" sz="1600" dirty="0"/>
              <a:t> </a:t>
            </a:r>
          </a:p>
        </p:txBody>
      </p:sp>
    </p:spTree>
    <p:extLst>
      <p:ext uri="{BB962C8B-B14F-4D97-AF65-F5344CB8AC3E}">
        <p14:creationId xmlns:p14="http://schemas.microsoft.com/office/powerpoint/2010/main" val="8858539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Kaspersky </a:t>
            </a:r>
            <a:r>
              <a:rPr lang="da-DK" dirty="0" err="1"/>
              <a:t>Rescue</a:t>
            </a:r>
            <a:r>
              <a:rPr lang="da-DK" dirty="0"/>
              <a:t> Disk</a:t>
            </a:r>
          </a:p>
        </p:txBody>
      </p:sp>
      <p:sp>
        <p:nvSpPr>
          <p:cNvPr id="2" name="Pladsholder til dato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September 2019</a:t>
            </a:r>
          </a:p>
        </p:txBody>
      </p:sp>
      <p:sp>
        <p:nvSpPr>
          <p:cNvPr id="3" name="Pladsholder til sidefod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ysClr val="windowText" lastClr="000000"/>
                </a:solidFill>
                <a:effectLst/>
                <a:uLnTx/>
                <a:uFillTx/>
              </a:rPr>
              <a:t>IT Sikkerhed</a:t>
            </a:r>
          </a:p>
        </p:txBody>
      </p:sp>
      <p:sp>
        <p:nvSpPr>
          <p:cNvPr id="4" name="Pladsholder til slidenumm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BEB4856-A6F4-4C28-B797-329B5BB5915D}" type="slidenum">
              <a:rPr kumimoji="0" lang="da-DK"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99</a:t>
            </a:fld>
            <a:endParaRPr kumimoji="0" lang="da-DK" sz="1800" b="0" i="0" u="none" strike="noStrike" kern="0" cap="none" spc="0" normalizeH="0" baseline="0" noProof="0">
              <a:ln>
                <a:noFill/>
              </a:ln>
              <a:solidFill>
                <a:sysClr val="windowText" lastClr="000000"/>
              </a:solidFill>
              <a:effectLst/>
              <a:uLnTx/>
              <a:uFillTx/>
            </a:endParaRPr>
          </a:p>
        </p:txBody>
      </p:sp>
      <p:pic>
        <p:nvPicPr>
          <p:cNvPr id="5" name="Billede 4"/>
          <p:cNvPicPr>
            <a:picLocks noChangeAspect="1"/>
          </p:cNvPicPr>
          <p:nvPr/>
        </p:nvPicPr>
        <p:blipFill>
          <a:blip r:embed="rId3"/>
          <a:stretch>
            <a:fillRect/>
          </a:stretch>
        </p:blipFill>
        <p:spPr>
          <a:xfrm>
            <a:off x="352952" y="181381"/>
            <a:ext cx="8438095" cy="6495238"/>
          </a:xfrm>
          <a:prstGeom prst="rect">
            <a:avLst/>
          </a:prstGeom>
        </p:spPr>
      </p:pic>
    </p:spTree>
    <p:extLst>
      <p:ext uri="{BB962C8B-B14F-4D97-AF65-F5344CB8AC3E}">
        <p14:creationId xmlns:p14="http://schemas.microsoft.com/office/powerpoint/2010/main" val="1291426660"/>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5305</Words>
  <Application>Microsoft Office PowerPoint</Application>
  <PresentationFormat>Skærmshow (4:3)</PresentationFormat>
  <Paragraphs>1151</Paragraphs>
  <Slides>124</Slides>
  <Notes>28</Notes>
  <HiddenSlides>63</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124</vt:i4>
      </vt:variant>
    </vt:vector>
  </HeadingPairs>
  <TitlesOfParts>
    <vt:vector size="129" baseType="lpstr">
      <vt:lpstr>Arial</vt:lpstr>
      <vt:lpstr>Calibri</vt:lpstr>
      <vt:lpstr>Calibri Light</vt:lpstr>
      <vt:lpstr>Verdana</vt:lpstr>
      <vt:lpstr>Office-tema</vt:lpstr>
      <vt:lpstr>IT Sikkerhed</vt:lpstr>
      <vt:lpstr>Overblik</vt:lpstr>
      <vt:lpstr>Overblik - 2</vt:lpstr>
      <vt:lpstr>Hvad er informationssikkerhed</vt:lpstr>
      <vt:lpstr>Rapporten: Danskernes informationssikkerhed</vt:lpstr>
      <vt:lpstr>Passer det offentlige på dine persondata?</vt:lpstr>
      <vt:lpstr>Udvalgte Anbefalinger om Informationssikkerhed</vt:lpstr>
      <vt:lpstr>Hvad er truslerne</vt:lpstr>
      <vt:lpstr>Hvad er Malware</vt:lpstr>
      <vt:lpstr>Hvor på Nettet kan vi få hjælp</vt:lpstr>
      <vt:lpstr>Seks gode råd om en it-sikker hverdag</vt:lpstr>
      <vt:lpstr>https://sikkerdigital.dk/borger </vt:lpstr>
      <vt:lpstr>Korte lektioner om sikker brug af nettet</vt:lpstr>
      <vt:lpstr>Ældre Sagens side om Sikker adfærd</vt:lpstr>
      <vt:lpstr>Kurser om it sikkerhed</vt:lpstr>
      <vt:lpstr>Det kriminalpræventive råd</vt:lpstr>
      <vt:lpstr>Mit Digitale Selvforsvar</vt:lpstr>
      <vt:lpstr>Sikker adfærd</vt:lpstr>
      <vt:lpstr>Sikker E-Handel</vt:lpstr>
      <vt:lpstr>Sikker E-handel</vt:lpstr>
      <vt:lpstr>Et indkøb</vt:lpstr>
      <vt:lpstr>Sikker godkendelse af betaling</vt:lpstr>
      <vt:lpstr>Indkøb hos Dustin</vt:lpstr>
      <vt:lpstr>E-mærket fra E-Handelsfonden</vt:lpstr>
      <vt:lpstr>Fup sider e-mærket advarer 7. oktober 2018</vt:lpstr>
      <vt:lpstr>Sådan spotter du en fupbutik </vt:lpstr>
      <vt:lpstr>Tjek “om os”-siden</vt:lpstr>
      <vt:lpstr>Utroligt billige mærkevarer og skæve priser</vt:lpstr>
      <vt:lpstr>Abonnementsfælden</vt:lpstr>
      <vt:lpstr>Netsvindel - Identitetstyveri</vt:lpstr>
      <vt:lpstr>Hackede sig til otte millioner kroner på bibliotekscomputere</vt:lpstr>
      <vt:lpstr>Hvis skaden er sket</vt:lpstr>
      <vt:lpstr>Kreditadvarsel</vt:lpstr>
      <vt:lpstr>Hvor fører linket hen  –  er det FUP eller FAKTA</vt:lpstr>
      <vt:lpstr>Clickbait –&gt; Jagten på klik og annoncekroner</vt:lpstr>
      <vt:lpstr>Falske reklamer</vt:lpstr>
      <vt:lpstr>Pilotfejl -&gt; brugerfejl</vt:lpstr>
      <vt:lpstr>Pishing mail</vt:lpstr>
      <vt:lpstr>Hvem har ringet ?</vt:lpstr>
      <vt:lpstr>Hvem er det der ringer?</vt:lpstr>
      <vt:lpstr>Den falske Microsoft IT Supporter</vt:lpstr>
      <vt:lpstr>Den falske Microsoft IT Supporter Medarbejder</vt:lpstr>
      <vt:lpstr>SMS -&gt; Fup eller Fakta</vt:lpstr>
      <vt:lpstr>URL shortening på godt og ondt</vt:lpstr>
      <vt:lpstr>Spam mappen</vt:lpstr>
      <vt:lpstr>Phishing mail</vt:lpstr>
      <vt:lpstr>Phishing mail</vt:lpstr>
      <vt:lpstr>Phishing mail – Advanced System Care?!</vt:lpstr>
      <vt:lpstr>Denne er god nok</vt:lpstr>
      <vt:lpstr>Phishing mail</vt:lpstr>
      <vt:lpstr>Phishing mail</vt:lpstr>
      <vt:lpstr>Browser beskyttelse</vt:lpstr>
      <vt:lpstr>Mail med Ransomware – en zip fil</vt:lpstr>
      <vt:lpstr>Ransomware – hindrer dig i adgang til dine data</vt:lpstr>
      <vt:lpstr>Mail med Ransomware – Excel regneark</vt:lpstr>
      <vt:lpstr>Er min mailadresse blevet kompromitteret? https://haveibeenpwned.com </vt:lpstr>
      <vt:lpstr>Sikkerhed på sociale medier</vt:lpstr>
      <vt:lpstr>Facebook Sikkerhed</vt:lpstr>
      <vt:lpstr>Facebook #svindel og #humbug</vt:lpstr>
      <vt:lpstr>Falsk Legoland konkurrence</vt:lpstr>
      <vt:lpstr>Hvad kan man se om min profil</vt:lpstr>
      <vt:lpstr>Browsersikkerhed</vt:lpstr>
      <vt:lpstr>Er Pc’en inficeret eller på vej til at blive det?</vt:lpstr>
      <vt:lpstr>Opfordringer til at rense din Pc</vt:lpstr>
      <vt:lpstr>Internet Explorer i 2019 </vt:lpstr>
      <vt:lpstr>Browser beskyttelse</vt:lpstr>
      <vt:lpstr>Hvor fører linket hen</vt:lpstr>
      <vt:lpstr>Husk favoritter i browsere</vt:lpstr>
      <vt:lpstr>Hvad betyder hængelåsen</vt:lpstr>
      <vt:lpstr>Er siden sikker ?</vt:lpstr>
      <vt:lpstr>Sikkerhed i browseren</vt:lpstr>
      <vt:lpstr>Hængelåse og certifikater</vt:lpstr>
      <vt:lpstr>Domæne valideret SSL certifikat</vt:lpstr>
      <vt:lpstr>Firma valideret SSL certifikat</vt:lpstr>
      <vt:lpstr>Cookies</vt:lpstr>
      <vt:lpstr>Eventuelt Live demo</vt:lpstr>
      <vt:lpstr>Det gode password</vt:lpstr>
      <vt:lpstr>Der skal to parter til at  sikre det gode password </vt:lpstr>
      <vt:lpstr>Det gode Password</vt:lpstr>
      <vt:lpstr>Råd til bedre passwords</vt:lpstr>
      <vt:lpstr>Password – jo længere jo bedre</vt:lpstr>
      <vt:lpstr>Hjælp til at huske password</vt:lpstr>
      <vt:lpstr>Kodeordshuskere</vt:lpstr>
      <vt:lpstr>Jeg kan ikke huske mine password</vt:lpstr>
      <vt:lpstr>NemID nøgleapp</vt:lpstr>
      <vt:lpstr>Login på Pc med Apple-id – to faktor ID</vt:lpstr>
      <vt:lpstr>To faktor login og biometri</vt:lpstr>
      <vt:lpstr>Netværkssikkerhed</vt:lpstr>
      <vt:lpstr>Netværkssikkerhed</vt:lpstr>
      <vt:lpstr>Netværkssikkerhed</vt:lpstr>
      <vt:lpstr>Husk Selvvalgt password på Routeren</vt:lpstr>
      <vt:lpstr>Netværkssikkerhed - AVG</vt:lpstr>
      <vt:lpstr>Sikkerhedssoftware</vt:lpstr>
      <vt:lpstr>Hold dine enheder opdateret</vt:lpstr>
      <vt:lpstr>Se detaljerne i briefingerne </vt:lpstr>
      <vt:lpstr>Tag backup af dine data</vt:lpstr>
      <vt:lpstr>Detaljer om backup</vt:lpstr>
      <vt:lpstr>Kryptering</vt:lpstr>
      <vt:lpstr>Kaspersky Rescue Disk</vt:lpstr>
      <vt:lpstr>Hvordan kan jeg kryptere mine data</vt:lpstr>
      <vt:lpstr>VeraCrypt</vt:lpstr>
      <vt:lpstr>Pc Kryptering</vt:lpstr>
      <vt:lpstr>Hvad gør man når det er gået galt</vt:lpstr>
      <vt:lpstr>Gendanne tablet, smartphone og Mac</vt:lpstr>
      <vt:lpstr>Hvad fejler min Pc er den inficeret?</vt:lpstr>
      <vt:lpstr>Skal jeg rense eller gendanne min Pc</vt:lpstr>
      <vt:lpstr>Annoncer for Rense- og optimeringsværktøjer</vt:lpstr>
      <vt:lpstr>Udvalgte værktøjer til rensning af en Pc</vt:lpstr>
      <vt:lpstr>Kan du redde dine data før geninstallation?</vt:lpstr>
      <vt:lpstr>Gendannelse</vt:lpstr>
      <vt:lpstr>Afslutning</vt:lpstr>
      <vt:lpstr>Udvalgte Anbefalinger om Informationssikkerhed</vt:lpstr>
      <vt:lpstr>Spørgsmål</vt:lpstr>
      <vt:lpstr>Refleksion</vt:lpstr>
      <vt:lpstr>Udvalgte Råd til den usikre bruger</vt:lpstr>
      <vt:lpstr>Sikker adfærd på nettet - 1</vt:lpstr>
      <vt:lpstr>Sikker adfærd på nettet - 2</vt:lpstr>
      <vt:lpstr>Windows 10   Sikkerhedsrelaterede indstillinger Windows Defender</vt:lpstr>
      <vt:lpstr>  Vedligeholdelse med Windows funktioner </vt:lpstr>
      <vt:lpstr>Kilder 1</vt:lpstr>
      <vt:lpstr>Kilder 2</vt:lpstr>
      <vt:lpstr>Kilder 3</vt:lpstr>
      <vt:lpstr>Kilder 4</vt:lpstr>
      <vt:lpstr>Kilder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2017-10-06T12:10:46Z</dcterms:created>
  <dcterms:modified xsi:type="dcterms:W3CDTF">2019-09-20T08:38:46Z</dcterms:modified>
</cp:coreProperties>
</file>