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1048"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51806-EDF9-41C7-A7B1-AFB6EDBCA466}" type="datetimeFigureOut">
              <a:rPr lang="da-DK" smtClean="0"/>
              <a:t>05-02-2026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C20DCF-8A31-4249-97A4-82CB64F4701C}" type="slidenum">
              <a:rPr lang="da-DK" smtClean="0"/>
              <a:t>‹nr.›</a:t>
            </a:fld>
            <a:endParaRPr lang="da-DK"/>
          </a:p>
        </p:txBody>
      </p:sp>
    </p:spTree>
    <p:extLst>
      <p:ext uri="{BB962C8B-B14F-4D97-AF65-F5344CB8AC3E}">
        <p14:creationId xmlns:p14="http://schemas.microsoft.com/office/powerpoint/2010/main" val="1040514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a:t>Q1</a:t>
            </a:r>
          </a:p>
          <a:p>
            <a:r>
              <a:rPr lang="da-DK"/>
              <a:t>Målet med Kick </a:t>
            </a:r>
            <a:r>
              <a:rPr lang="da-DK" err="1"/>
              <a:t>off</a:t>
            </a:r>
            <a:r>
              <a:rPr lang="da-DK"/>
              <a:t> møderne er, at formændene for KOU og de solitære afdelinger plus medlemmerne af sundhedsudvalgene og de ældrepolitiske distriktskoordinatorer samlet set bliver orienteret om hovedlinjerne i den store omlægning af sundhedsvæsenet, som Folketinget har vedtaget. Samtidig bliver de præsenteret for vores egen nye struktur på ældre- og sundhedsområdet således, at de er klædt på til at orientere medlemmerne af de enkelte KOU og solitære afdelinger om ændringer og efterfølgende rekruttere og udpege deres medlem til det ældre- og sundhedsudvalg, de er knyttet til.</a:t>
            </a:r>
          </a:p>
          <a:p>
            <a:endParaRPr lang="da-DK"/>
          </a:p>
          <a:p>
            <a:r>
              <a:rPr lang="da-DK"/>
              <a:t>Rekrutteringen af potentielle medlemmer til ældre- og sundhedsudvalgene kommer typisk til at foregå efter, der har været årsmøder i lokalafdelingerne, og de nye KOU og ældrepolitiske frivillige i de solitære afdelinger har konstitueret sig. </a:t>
            </a:r>
          </a:p>
          <a:p>
            <a:endParaRPr lang="da-DK"/>
          </a:p>
          <a:p>
            <a:r>
              <a:rPr lang="da-DK"/>
              <a:t>Q2</a:t>
            </a:r>
          </a:p>
          <a:p>
            <a:r>
              <a:rPr lang="da-DK"/>
              <a:t>KOU og de solitære afdelinger udpeger deres repræsentant til ældre- og sundhedsudvalget. Det vil typisk komme til at foregå på det konstituerende møde i KOU og de solitære afdelinger i forbindelse med afholdelse af det konstituerende møde i KOU og de solitære afdelinger.    </a:t>
            </a:r>
          </a:p>
          <a:p>
            <a:endParaRPr lang="da-DK"/>
          </a:p>
          <a:p>
            <a:r>
              <a:rPr lang="da-DK"/>
              <a:t>Når der er udpeget repræsentanter til ældre og sundhedsudvalgene, mødes udvalgene hurtigst muligt og konstituerer sig. I den forbindelse vil Rejseholdet afholde geografisk opdelte møder, hvor vi klæder medlemmerne af ældre- og sundhedsudvalgene på ift. de roller og opgaver, de skal varetage i udvalget. Herunder gennemgår vi kommissoriet med dem, så de bliver bekendt med de rammer, som udvalget skal fungere under.</a:t>
            </a:r>
          </a:p>
          <a:p>
            <a:endParaRPr lang="da-DK"/>
          </a:p>
          <a:p>
            <a:r>
              <a:rPr lang="da-DK"/>
              <a:t>Desuden går arbejdsgruppen under Kennedy Sundhed i gang med at forberede de kompetenceudviklingsforløb, som medlemmerne af ældre- og sundhedsudvalgene og PPU-repræsentanterne skal gennemgå i efteråret.</a:t>
            </a:r>
          </a:p>
          <a:p>
            <a:endParaRPr lang="da-DK"/>
          </a:p>
          <a:p>
            <a:r>
              <a:rPr lang="da-DK"/>
              <a:t>Q3</a:t>
            </a:r>
          </a:p>
          <a:p>
            <a:r>
              <a:rPr lang="da-DK"/>
              <a:t>Når ældre- og sundhedsudvalgene er blevet konstitueret, udpeger det enkelte ældre- og sundhedsudvalg deres repræsentant til PPU. Vedkommende bliver også automatisk medlem af Ældre Sagens regionale sundhedsudvalg. De enkelte ældre- og sundhedsudvalg får desuden mulighed for at udpege én eller flere repræsentanter til det regionale sundhedsudvalg. Det kommer til at fremgå af kommissoriet.</a:t>
            </a:r>
          </a:p>
          <a:p>
            <a:endParaRPr lang="da-DK"/>
          </a:p>
          <a:p>
            <a:r>
              <a:rPr lang="da-DK"/>
              <a:t>Uddannelsen af repræsentanterne i de 17 ældre- og sundhedsudvalg starter deres kompetenceudviklingsforløb - formentlig primo september. Vi har endnu ikke lagt os fast på det endelige </a:t>
            </a:r>
            <a:r>
              <a:rPr lang="da-DK" err="1"/>
              <a:t>omfasng</a:t>
            </a:r>
            <a:r>
              <a:rPr lang="da-DK"/>
              <a:t> og indhold. Det bliver afklaret i Q2. Desuden går uddannelsesforløbet af de 17 PPU repræsentanter i gang. Det bliver formentlig afviklet i samarbejde med repræsentanter fra de øvrige organisationer, der er repræsenteret i PPU. Det drejer sig om Danske Patienter, Danske Handicaporganisationer og Danske Ældreråd.   </a:t>
            </a:r>
          </a:p>
          <a:p>
            <a:endParaRPr lang="da-DK"/>
          </a:p>
          <a:p>
            <a:r>
              <a:rPr lang="da-DK"/>
              <a:t>Vi starter et netværk op for medlemmerne af ældre- og sundhedsudvalgene op. Det bliver formentlig organiseret regionalt således, at udvalgene får mulighed for at dele viden og udveksle erfaringer med de øvrige udvalg inden for den samme region. Det vil være med til at styrke sammenhængskraften og bidrage til at klæde medlemmerne af de regionale ældre- og sundhedsudvalg bedre på til at indgå i dialog med den enkelte region.  </a:t>
            </a:r>
          </a:p>
          <a:p>
            <a:endParaRPr lang="da-DK"/>
          </a:p>
          <a:p>
            <a:r>
              <a:rPr lang="da-DK"/>
              <a:t>Q4</a:t>
            </a:r>
          </a:p>
          <a:p>
            <a:r>
              <a:rPr lang="da-DK"/>
              <a:t>Her slutter vi uddannelsesforløbene af ældre- og sundhedsudvalgene og PPU. Desuden fortsætter vi med at understøtte de enkelte ældre- og sundhedsudvalg i deres politiske indflydelsesarbejde og forbereder dem på, at sundhedsloven formelt træder i kraft pr. 1. januar 2027. I den forbindelse vil sekretariatet fortløbende udvikle materialer og koncepter, som ældre- og sundhedsudvalgene, PPU-repræsentanterne og de regionale sundhedsudvalg kan bruge i deres indflydelsesarbejde.</a:t>
            </a:r>
          </a:p>
        </p:txBody>
      </p:sp>
      <p:sp>
        <p:nvSpPr>
          <p:cNvPr id="4" name="Pladsholder til slidenummer 3"/>
          <p:cNvSpPr>
            <a:spLocks noGrp="1"/>
          </p:cNvSpPr>
          <p:nvPr>
            <p:ph type="sldNum" sz="quarter" idx="5"/>
          </p:nvPr>
        </p:nvSpPr>
        <p:spPr/>
        <p:txBody>
          <a:bodyPr/>
          <a:lstStyle/>
          <a:p>
            <a:fld id="{C2C98BBF-BBF0-4DE9-8547-883D9E224976}" type="slidenum">
              <a:rPr lang="da-DK" smtClean="0"/>
              <a:t>1</a:t>
            </a:fld>
            <a:endParaRPr lang="da-DK"/>
          </a:p>
        </p:txBody>
      </p:sp>
    </p:spTree>
    <p:extLst>
      <p:ext uri="{BB962C8B-B14F-4D97-AF65-F5344CB8AC3E}">
        <p14:creationId xmlns:p14="http://schemas.microsoft.com/office/powerpoint/2010/main" val="235701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540C3B-D309-A2B7-E595-5209C49A3A8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59D13224-F35B-DB2A-74AF-BE7A1B3C88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99497DC-55D1-CF6E-8AEA-84D745232A8F}"/>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5" name="Pladsholder til sidefod 4">
            <a:extLst>
              <a:ext uri="{FF2B5EF4-FFF2-40B4-BE49-F238E27FC236}">
                <a16:creationId xmlns:a16="http://schemas.microsoft.com/office/drawing/2014/main" id="{D6D20F19-67B5-1296-B993-C83565EFC74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E19B9E0-988B-AA5F-6BA8-8B56CC4C0FE2}"/>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1662478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E383FC-B283-1E34-1A63-E26C64E53641}"/>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23BF9BF5-2D5C-E8B3-1570-86D2DC0E96FD}"/>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D0AEB7B-4D0D-7349-323A-ED715B0E55C5}"/>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5" name="Pladsholder til sidefod 4">
            <a:extLst>
              <a:ext uri="{FF2B5EF4-FFF2-40B4-BE49-F238E27FC236}">
                <a16:creationId xmlns:a16="http://schemas.microsoft.com/office/drawing/2014/main" id="{A58FC12D-6893-2677-7C08-C696962E414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A2E977B-F99B-3F03-745A-01B5CF660888}"/>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3946643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7211C47A-DAC5-EE4D-DE65-5FF90E22C33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1A705519-A222-9E40-B05D-4FD5BBCE6AB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F063675-7CAB-2571-5503-8B0B9BC961BC}"/>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5" name="Pladsholder til sidefod 4">
            <a:extLst>
              <a:ext uri="{FF2B5EF4-FFF2-40B4-BE49-F238E27FC236}">
                <a16:creationId xmlns:a16="http://schemas.microsoft.com/office/drawing/2014/main" id="{E3A277FD-D218-0EEF-E6D8-C8251E354D0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E6536C3-E74F-9E0D-730B-01976ED75786}"/>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1960481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 og indholdsobjek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7D6D0-103E-8295-89D9-10032540A0F9}"/>
              </a:ext>
            </a:extLst>
          </p:cNvPr>
          <p:cNvSpPr>
            <a:spLocks noGrp="1"/>
          </p:cNvSpPr>
          <p:nvPr>
            <p:ph type="title" hasCustomPrompt="1"/>
          </p:nvPr>
        </p:nvSpPr>
        <p:spPr/>
        <p:txBody>
          <a:bodyPr/>
          <a:lstStyle/>
          <a:p>
            <a:r>
              <a:rPr lang="da-DK"/>
              <a:t>Klik for at redigere titeltypografien i masteren</a:t>
            </a:r>
          </a:p>
        </p:txBody>
      </p:sp>
      <p:sp>
        <p:nvSpPr>
          <p:cNvPr id="4" name="Date Placeholder 3">
            <a:extLst>
              <a:ext uri="{FF2B5EF4-FFF2-40B4-BE49-F238E27FC236}">
                <a16:creationId xmlns:a16="http://schemas.microsoft.com/office/drawing/2014/main" id="{366E6BCD-F967-E310-F398-C32E844479A9}"/>
              </a:ext>
            </a:extLst>
          </p:cNvPr>
          <p:cNvSpPr>
            <a:spLocks noGrp="1"/>
          </p:cNvSpPr>
          <p:nvPr>
            <p:ph type="dt" sz="half" idx="10"/>
          </p:nvPr>
        </p:nvSpPr>
        <p:spPr/>
        <p:txBody>
          <a:bodyPr/>
          <a:lstStyle/>
          <a:p>
            <a:fld id="{F3EF4D5A-4651-4B9C-924F-A1DBD1BE844D}" type="datetime1">
              <a:rPr lang="da-DK" smtClean="0"/>
              <a:t>05-02-2026</a:t>
            </a:fld>
            <a:endParaRPr lang="da-DK"/>
          </a:p>
        </p:txBody>
      </p:sp>
      <p:sp>
        <p:nvSpPr>
          <p:cNvPr id="5" name="Footer Placeholder 4">
            <a:extLst>
              <a:ext uri="{FF2B5EF4-FFF2-40B4-BE49-F238E27FC236}">
                <a16:creationId xmlns:a16="http://schemas.microsoft.com/office/drawing/2014/main" id="{34C9C08A-76F1-C8FF-BB02-51F8CA06D724}"/>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02AA7759-5896-B6F1-0C37-59C847084B39}"/>
              </a:ext>
            </a:extLst>
          </p:cNvPr>
          <p:cNvSpPr>
            <a:spLocks noGrp="1"/>
          </p:cNvSpPr>
          <p:nvPr>
            <p:ph type="sldNum" sz="quarter" idx="12"/>
          </p:nvPr>
        </p:nvSpPr>
        <p:spPr/>
        <p:txBody>
          <a:bodyPr/>
          <a:lstStyle/>
          <a:p>
            <a:fld id="{0E8862F4-759C-4937-98C7-CDEB1EE77131}" type="slidenum">
              <a:rPr lang="da-DK" smtClean="0"/>
              <a:pPr/>
              <a:t>‹nr.›</a:t>
            </a:fld>
            <a:endParaRPr lang="da-DK"/>
          </a:p>
        </p:txBody>
      </p:sp>
      <p:sp>
        <p:nvSpPr>
          <p:cNvPr id="7" name="Pladsholder til indhold 6">
            <a:extLst>
              <a:ext uri="{FF2B5EF4-FFF2-40B4-BE49-F238E27FC236}">
                <a16:creationId xmlns:a16="http://schemas.microsoft.com/office/drawing/2014/main" id="{8B728F68-58A8-0EBB-3E16-8B45F08CFC49}"/>
              </a:ext>
            </a:extLst>
          </p:cNvPr>
          <p:cNvSpPr>
            <a:spLocks noGrp="1"/>
          </p:cNvSpPr>
          <p:nvPr>
            <p:ph sz="quarter" idx="13" hasCustomPrompt="1"/>
          </p:nvPr>
        </p:nvSpPr>
        <p:spPr/>
        <p:txBody>
          <a:bodyPr/>
          <a:lstStyle/>
          <a:p>
            <a:pPr lvl="0"/>
            <a:r>
              <a:rPr lang="da-DK"/>
              <a:t>Normal tekst (bold for mellemrubrik, forøg </a:t>
            </a:r>
            <a:r>
              <a:rPr lang="da-DK" err="1"/>
              <a:t>nivau</a:t>
            </a:r>
            <a:r>
              <a:rPr lang="da-DK"/>
              <a:t> for bullet)</a:t>
            </a:r>
          </a:p>
          <a:p>
            <a:pPr lvl="1"/>
            <a:r>
              <a:rPr lang="da-DK"/>
              <a:t>Bullet 1</a:t>
            </a:r>
          </a:p>
          <a:p>
            <a:pPr lvl="2"/>
            <a:r>
              <a:rPr lang="da-DK"/>
              <a:t>Dash til “bullet1”</a:t>
            </a:r>
          </a:p>
          <a:p>
            <a:pPr lvl="3"/>
            <a:r>
              <a:rPr lang="da-DK"/>
              <a:t>Bullet 2</a:t>
            </a:r>
          </a:p>
          <a:p>
            <a:pPr lvl="4"/>
            <a:r>
              <a:rPr lang="da-DK"/>
              <a:t>Dash til “bullet2”</a:t>
            </a:r>
          </a:p>
        </p:txBody>
      </p:sp>
    </p:spTree>
    <p:extLst>
      <p:ext uri="{BB962C8B-B14F-4D97-AF65-F5344CB8AC3E}">
        <p14:creationId xmlns:p14="http://schemas.microsoft.com/office/powerpoint/2010/main" val="2821240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955185-E39B-B69E-7E08-6B0BF3FE68AD}"/>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1359B3A-A086-D349-9238-CBAD43B637C7}"/>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A295E00-4C59-9B79-5257-43B0DA729E8B}"/>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5" name="Pladsholder til sidefod 4">
            <a:extLst>
              <a:ext uri="{FF2B5EF4-FFF2-40B4-BE49-F238E27FC236}">
                <a16:creationId xmlns:a16="http://schemas.microsoft.com/office/drawing/2014/main" id="{A17E8544-9DEE-9EA9-00F4-87D0FAF5C8E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E5B412C-A8BE-8C49-9E08-A67B174B277D}"/>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4238975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0870B2-F7C7-76C9-7F8D-B5F4573AA302}"/>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D6F93DD1-D327-E7C7-97B9-9ABEF2CB4D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A1085D7-3C46-9544-961F-71BF5D3F7BD2}"/>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5" name="Pladsholder til sidefod 4">
            <a:extLst>
              <a:ext uri="{FF2B5EF4-FFF2-40B4-BE49-F238E27FC236}">
                <a16:creationId xmlns:a16="http://schemas.microsoft.com/office/drawing/2014/main" id="{6E0EA0F0-C831-CE09-5B0A-F6E42418D0B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25A9A72-865E-E787-A9D1-3515256FEBCC}"/>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3385181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97E57D-800C-D032-0464-A236962A1C4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551A0B04-5FC2-AFA4-321F-348A553B012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DBD5A842-5465-9506-B7D1-7D1D3946376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3AD81429-727B-57E4-1433-20425386DCE8}"/>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6" name="Pladsholder til sidefod 5">
            <a:extLst>
              <a:ext uri="{FF2B5EF4-FFF2-40B4-BE49-F238E27FC236}">
                <a16:creationId xmlns:a16="http://schemas.microsoft.com/office/drawing/2014/main" id="{A0BFFF78-09B5-D904-C76A-348C9CD8896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3CD9A55-8EFF-31D2-875F-2CC64BBC68A7}"/>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3440038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2888B0-AD30-8259-D38C-BFBD1A221C04}"/>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1F45E7E4-952A-CEDA-B43B-B91E6FD43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E4F41E5-A169-7DA1-D6FD-0B1645388C0B}"/>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EA5F872D-415D-C1C4-3882-0FB365BE9A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91C94A94-23F9-F0B7-EFC3-01EFE7568B4A}"/>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B67C8E96-821A-0654-0E2D-CC55E3FFC9A1}"/>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8" name="Pladsholder til sidefod 7">
            <a:extLst>
              <a:ext uri="{FF2B5EF4-FFF2-40B4-BE49-F238E27FC236}">
                <a16:creationId xmlns:a16="http://schemas.microsoft.com/office/drawing/2014/main" id="{5433573A-8E0D-1C4E-D66E-313C2DFAD933}"/>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8DB87D30-109B-A4E5-6C7B-05051F77D8DB}"/>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412027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B7E064-C4DC-DE60-3B8A-D4D3D69D01AB}"/>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34CC6A66-9DAE-891C-0D1F-FD7B60146E72}"/>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4" name="Pladsholder til sidefod 3">
            <a:extLst>
              <a:ext uri="{FF2B5EF4-FFF2-40B4-BE49-F238E27FC236}">
                <a16:creationId xmlns:a16="http://schemas.microsoft.com/office/drawing/2014/main" id="{E44C822C-F569-9E66-FA8C-E6CDE1A1E4C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ED94D418-A078-C8BB-ABEE-19A66FE7412B}"/>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4165229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330C956D-DC1C-0DF0-11AD-8EBB97E277A2}"/>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3" name="Pladsholder til sidefod 2">
            <a:extLst>
              <a:ext uri="{FF2B5EF4-FFF2-40B4-BE49-F238E27FC236}">
                <a16:creationId xmlns:a16="http://schemas.microsoft.com/office/drawing/2014/main" id="{0602BEFB-68E8-EAB5-8395-690A07EFA51E}"/>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5153DBDA-EB73-1080-A783-59B2EFA32F3B}"/>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2353600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FDA0E-777A-3DF1-9840-84ED2454CC2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050A357-9225-DD72-B0A2-E8D012350F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A803868-BF7B-D19C-3EA0-15EFD36B7B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3ECFA78-1DE4-8B63-9274-731FA50CE9B6}"/>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6" name="Pladsholder til sidefod 5">
            <a:extLst>
              <a:ext uri="{FF2B5EF4-FFF2-40B4-BE49-F238E27FC236}">
                <a16:creationId xmlns:a16="http://schemas.microsoft.com/office/drawing/2014/main" id="{546FC554-FA54-8145-74A1-C63D7DA0087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4E01F09-B0B6-D068-41B6-4B846C14AA65}"/>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4107282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BF6F2B-1355-6124-9BE0-C069D3E1167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043190DE-EFCB-31B1-9EE4-813F66ADEB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8293DDA9-8A44-2FE0-1426-8F387D86B3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BEA6CC16-22BF-8F12-56AC-545B903635EB}"/>
              </a:ext>
            </a:extLst>
          </p:cNvPr>
          <p:cNvSpPr>
            <a:spLocks noGrp="1"/>
          </p:cNvSpPr>
          <p:nvPr>
            <p:ph type="dt" sz="half" idx="10"/>
          </p:nvPr>
        </p:nvSpPr>
        <p:spPr/>
        <p:txBody>
          <a:bodyPr/>
          <a:lstStyle/>
          <a:p>
            <a:fld id="{C8DEC70E-15CC-4108-B34C-8C9E0075336F}" type="datetimeFigureOut">
              <a:rPr lang="da-DK" smtClean="0"/>
              <a:t>05-02-2026</a:t>
            </a:fld>
            <a:endParaRPr lang="da-DK"/>
          </a:p>
        </p:txBody>
      </p:sp>
      <p:sp>
        <p:nvSpPr>
          <p:cNvPr id="6" name="Pladsholder til sidefod 5">
            <a:extLst>
              <a:ext uri="{FF2B5EF4-FFF2-40B4-BE49-F238E27FC236}">
                <a16:creationId xmlns:a16="http://schemas.microsoft.com/office/drawing/2014/main" id="{4576F7C3-D85D-1735-F2FB-AEF9D658325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7883BEA-6DCB-7761-CA87-D7E4D0E8D53A}"/>
              </a:ext>
            </a:extLst>
          </p:cNvPr>
          <p:cNvSpPr>
            <a:spLocks noGrp="1"/>
          </p:cNvSpPr>
          <p:nvPr>
            <p:ph type="sldNum" sz="quarter" idx="12"/>
          </p:nvPr>
        </p:nvSpPr>
        <p:spPr/>
        <p:txBody>
          <a:bodyPr/>
          <a:lstStyle/>
          <a:p>
            <a:fld id="{D0141ED5-4B02-4989-81F9-25D5F86038B6}" type="slidenum">
              <a:rPr lang="da-DK" smtClean="0"/>
              <a:t>‹nr.›</a:t>
            </a:fld>
            <a:endParaRPr lang="da-DK"/>
          </a:p>
        </p:txBody>
      </p:sp>
    </p:spTree>
    <p:extLst>
      <p:ext uri="{BB962C8B-B14F-4D97-AF65-F5344CB8AC3E}">
        <p14:creationId xmlns:p14="http://schemas.microsoft.com/office/powerpoint/2010/main" val="3528310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95657188-1F60-EFD9-36C9-BA058F9CDC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DA3BE81-454B-0A30-2A32-146FF0B670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CCDF71F-98D0-396B-07FD-E1FAA691C7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DEC70E-15CC-4108-B34C-8C9E0075336F}" type="datetimeFigureOut">
              <a:rPr lang="da-DK" smtClean="0"/>
              <a:t>05-02-2026</a:t>
            </a:fld>
            <a:endParaRPr lang="da-DK"/>
          </a:p>
        </p:txBody>
      </p:sp>
      <p:sp>
        <p:nvSpPr>
          <p:cNvPr id="5" name="Pladsholder til sidefod 4">
            <a:extLst>
              <a:ext uri="{FF2B5EF4-FFF2-40B4-BE49-F238E27FC236}">
                <a16:creationId xmlns:a16="http://schemas.microsoft.com/office/drawing/2014/main" id="{51479277-7333-5D05-7A38-0CF1B0D7A2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DA98569-07F5-3706-B719-2DB6F1C7AD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141ED5-4B02-4989-81F9-25D5F86038B6}" type="slidenum">
              <a:rPr lang="da-DK" smtClean="0"/>
              <a:t>‹nr.›</a:t>
            </a:fld>
            <a:endParaRPr lang="da-DK"/>
          </a:p>
        </p:txBody>
      </p:sp>
    </p:spTree>
    <p:extLst>
      <p:ext uri="{BB962C8B-B14F-4D97-AF65-F5344CB8AC3E}">
        <p14:creationId xmlns:p14="http://schemas.microsoft.com/office/powerpoint/2010/main" val="1539032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448F4-61F8-AC54-F682-B417969E1CD9}"/>
              </a:ext>
            </a:extLst>
          </p:cNvPr>
          <p:cNvSpPr>
            <a:spLocks noGrp="1"/>
          </p:cNvSpPr>
          <p:nvPr>
            <p:ph type="title"/>
          </p:nvPr>
        </p:nvSpPr>
        <p:spPr/>
        <p:txBody>
          <a:bodyPr/>
          <a:lstStyle/>
          <a:p>
            <a:r>
              <a:rPr lang="da-DK" sz="2600"/>
              <a:t>Etablering er Ældre Sagens ældre- og sundhedsudvalg: </a:t>
            </a:r>
            <a:r>
              <a:rPr lang="en-US" sz="2600" err="1"/>
              <a:t>Tidsplan</a:t>
            </a:r>
            <a:r>
              <a:rPr lang="en-US" sz="2600"/>
              <a:t> 2026</a:t>
            </a:r>
          </a:p>
        </p:txBody>
      </p:sp>
      <p:sp>
        <p:nvSpPr>
          <p:cNvPr id="3" name="Date Placeholder 2">
            <a:extLst>
              <a:ext uri="{FF2B5EF4-FFF2-40B4-BE49-F238E27FC236}">
                <a16:creationId xmlns:a16="http://schemas.microsoft.com/office/drawing/2014/main" id="{F97C3695-6C62-BF75-29AB-0406103DAF63}"/>
              </a:ext>
            </a:extLst>
          </p:cNvPr>
          <p:cNvSpPr>
            <a:spLocks noGrp="1"/>
          </p:cNvSpPr>
          <p:nvPr>
            <p:ph type="dt" sz="half" idx="10"/>
          </p:nvPr>
        </p:nvSpPr>
        <p:spPr/>
        <p:txBody>
          <a:bodyPr/>
          <a:lstStyle/>
          <a:p>
            <a:r>
              <a:rPr lang="da-DK"/>
              <a:t>Januar 2026</a:t>
            </a:r>
          </a:p>
        </p:txBody>
      </p:sp>
      <p:sp>
        <p:nvSpPr>
          <p:cNvPr id="4" name="Footer Placeholder 3">
            <a:extLst>
              <a:ext uri="{FF2B5EF4-FFF2-40B4-BE49-F238E27FC236}">
                <a16:creationId xmlns:a16="http://schemas.microsoft.com/office/drawing/2014/main" id="{E1DDFE4C-D6E7-0677-5160-49A1D1FD2AA4}"/>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7C8D4A46-7863-4BD5-1CBF-98C86F40D049}"/>
              </a:ext>
            </a:extLst>
          </p:cNvPr>
          <p:cNvSpPr>
            <a:spLocks noGrp="1"/>
          </p:cNvSpPr>
          <p:nvPr>
            <p:ph type="sldNum" sz="quarter" idx="12"/>
          </p:nvPr>
        </p:nvSpPr>
        <p:spPr/>
        <p:txBody>
          <a:bodyPr/>
          <a:lstStyle/>
          <a:p>
            <a:fld id="{0E8862F4-759C-4937-98C7-CDEB1EE77131}" type="slidenum">
              <a:rPr lang="da-DK" smtClean="0"/>
              <a:pPr/>
              <a:t>1</a:t>
            </a:fld>
            <a:endParaRPr lang="da-DK"/>
          </a:p>
        </p:txBody>
      </p:sp>
      <p:cxnSp>
        <p:nvCxnSpPr>
          <p:cNvPr id="39" name="Lige forbindelse 38">
            <a:extLst>
              <a:ext uri="{FF2B5EF4-FFF2-40B4-BE49-F238E27FC236}">
                <a16:creationId xmlns:a16="http://schemas.microsoft.com/office/drawing/2014/main" id="{C444F379-92E9-DC82-17E5-2EF1760BEB8D}"/>
              </a:ext>
            </a:extLst>
          </p:cNvPr>
          <p:cNvCxnSpPr>
            <a:cxnSpLocks/>
          </p:cNvCxnSpPr>
          <p:nvPr/>
        </p:nvCxnSpPr>
        <p:spPr>
          <a:xfrm flipV="1">
            <a:off x="0" y="1752468"/>
            <a:ext cx="11853193" cy="33741"/>
          </a:xfrm>
          <a:prstGeom prst="line">
            <a:avLst/>
          </a:prstGeom>
          <a:ln w="38100">
            <a:solidFill>
              <a:schemeClr val="accent5">
                <a:lumMod val="20000"/>
                <a:lumOff val="80000"/>
              </a:schemeClr>
            </a:solidFill>
          </a:ln>
        </p:spPr>
        <p:style>
          <a:lnRef idx="2">
            <a:schemeClr val="accent1"/>
          </a:lnRef>
          <a:fillRef idx="0">
            <a:schemeClr val="accent1"/>
          </a:fillRef>
          <a:effectRef idx="1">
            <a:schemeClr val="accent1"/>
          </a:effectRef>
          <a:fontRef idx="minor">
            <a:schemeClr val="tx1"/>
          </a:fontRef>
        </p:style>
      </p:cxnSp>
      <p:cxnSp>
        <p:nvCxnSpPr>
          <p:cNvPr id="11" name="Lige pilforbindelse 10">
            <a:extLst>
              <a:ext uri="{FF2B5EF4-FFF2-40B4-BE49-F238E27FC236}">
                <a16:creationId xmlns:a16="http://schemas.microsoft.com/office/drawing/2014/main" id="{33830E9F-F67B-7D67-041A-F50E93E176EF}"/>
              </a:ext>
            </a:extLst>
          </p:cNvPr>
          <p:cNvCxnSpPr>
            <a:cxnSpLocks/>
          </p:cNvCxnSpPr>
          <p:nvPr/>
        </p:nvCxnSpPr>
        <p:spPr>
          <a:xfrm>
            <a:off x="0" y="1649682"/>
            <a:ext cx="11789383" cy="1"/>
          </a:xfrm>
          <a:prstGeom prst="straightConnector1">
            <a:avLst/>
          </a:prstGeom>
          <a:solidFill>
            <a:schemeClr val="accent5">
              <a:lumMod val="75000"/>
            </a:schemeClr>
          </a:solidFill>
          <a:ln w="28575">
            <a:solidFill>
              <a:schemeClr val="accent5">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9" name="Ligebenet trekant 18">
            <a:extLst>
              <a:ext uri="{FF2B5EF4-FFF2-40B4-BE49-F238E27FC236}">
                <a16:creationId xmlns:a16="http://schemas.microsoft.com/office/drawing/2014/main" id="{076F2194-66E4-E1F1-4D7E-629A163D99B8}"/>
              </a:ext>
            </a:extLst>
          </p:cNvPr>
          <p:cNvSpPr/>
          <p:nvPr/>
        </p:nvSpPr>
        <p:spPr>
          <a:xfrm rot="5400000">
            <a:off x="11652858" y="1441729"/>
            <a:ext cx="273052" cy="415907"/>
          </a:xfrm>
          <a:prstGeom prst="triangle">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solidFill>
                <a:schemeClr val="tx2"/>
              </a:solidFill>
            </a:endParaRPr>
          </a:p>
        </p:txBody>
      </p:sp>
      <p:sp>
        <p:nvSpPr>
          <p:cNvPr id="12" name="Ellipse 11">
            <a:extLst>
              <a:ext uri="{FF2B5EF4-FFF2-40B4-BE49-F238E27FC236}">
                <a16:creationId xmlns:a16="http://schemas.microsoft.com/office/drawing/2014/main" id="{F232B9F8-5219-B9D9-1F11-FF7F353AB916}"/>
              </a:ext>
            </a:extLst>
          </p:cNvPr>
          <p:cNvSpPr/>
          <p:nvPr/>
        </p:nvSpPr>
        <p:spPr>
          <a:xfrm>
            <a:off x="250262" y="1181683"/>
            <a:ext cx="936000" cy="936000"/>
          </a:xfrm>
          <a:prstGeom prst="ellipse">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2800" b="1">
                <a:solidFill>
                  <a:schemeClr val="bg1"/>
                </a:solidFill>
              </a:rPr>
              <a:t>Q1</a:t>
            </a:r>
            <a:endParaRPr lang="da-DK" sz="2000" b="1">
              <a:solidFill>
                <a:schemeClr val="bg1"/>
              </a:solidFill>
            </a:endParaRPr>
          </a:p>
        </p:txBody>
      </p:sp>
      <p:sp>
        <p:nvSpPr>
          <p:cNvPr id="13" name="Ellipse 12">
            <a:extLst>
              <a:ext uri="{FF2B5EF4-FFF2-40B4-BE49-F238E27FC236}">
                <a16:creationId xmlns:a16="http://schemas.microsoft.com/office/drawing/2014/main" id="{BBF9D3E4-2C47-E60A-65CC-C5AE3802C61A}"/>
              </a:ext>
            </a:extLst>
          </p:cNvPr>
          <p:cNvSpPr/>
          <p:nvPr/>
        </p:nvSpPr>
        <p:spPr>
          <a:xfrm>
            <a:off x="3126373" y="1181683"/>
            <a:ext cx="936000" cy="936000"/>
          </a:xfrm>
          <a:prstGeom prst="ellipse">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2800" b="1">
                <a:solidFill>
                  <a:schemeClr val="bg1"/>
                </a:solidFill>
              </a:rPr>
              <a:t>Q2</a:t>
            </a:r>
            <a:endParaRPr lang="da-DK" sz="2000" b="1">
              <a:solidFill>
                <a:schemeClr val="bg1"/>
              </a:solidFill>
            </a:endParaRPr>
          </a:p>
        </p:txBody>
      </p:sp>
      <p:sp>
        <p:nvSpPr>
          <p:cNvPr id="14" name="Ellipse 13">
            <a:extLst>
              <a:ext uri="{FF2B5EF4-FFF2-40B4-BE49-F238E27FC236}">
                <a16:creationId xmlns:a16="http://schemas.microsoft.com/office/drawing/2014/main" id="{D42FAA83-54D1-DED9-7925-B59A98F1458D}"/>
              </a:ext>
            </a:extLst>
          </p:cNvPr>
          <p:cNvSpPr/>
          <p:nvPr/>
        </p:nvSpPr>
        <p:spPr>
          <a:xfrm>
            <a:off x="6002483" y="1181683"/>
            <a:ext cx="936000" cy="936000"/>
          </a:xfrm>
          <a:prstGeom prst="ellipse">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2800" b="1">
                <a:solidFill>
                  <a:schemeClr val="bg1"/>
                </a:solidFill>
              </a:rPr>
              <a:t>Q3</a:t>
            </a:r>
            <a:endParaRPr lang="da-DK" sz="2000" b="1">
              <a:solidFill>
                <a:schemeClr val="bg1"/>
              </a:solidFill>
            </a:endParaRPr>
          </a:p>
        </p:txBody>
      </p:sp>
      <p:sp>
        <p:nvSpPr>
          <p:cNvPr id="15" name="Ellipse 14">
            <a:extLst>
              <a:ext uri="{FF2B5EF4-FFF2-40B4-BE49-F238E27FC236}">
                <a16:creationId xmlns:a16="http://schemas.microsoft.com/office/drawing/2014/main" id="{5BF896D3-25CF-D487-7967-4B6C96670279}"/>
              </a:ext>
            </a:extLst>
          </p:cNvPr>
          <p:cNvSpPr/>
          <p:nvPr/>
        </p:nvSpPr>
        <p:spPr>
          <a:xfrm>
            <a:off x="8878594" y="1181683"/>
            <a:ext cx="936000" cy="936000"/>
          </a:xfrm>
          <a:prstGeom prst="ellipse">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2800" b="1">
                <a:solidFill>
                  <a:schemeClr val="bg1"/>
                </a:solidFill>
              </a:rPr>
              <a:t>Q4</a:t>
            </a:r>
            <a:endParaRPr lang="da-DK" sz="2000" b="1">
              <a:solidFill>
                <a:schemeClr val="bg1"/>
              </a:solidFill>
            </a:endParaRPr>
          </a:p>
        </p:txBody>
      </p:sp>
      <p:cxnSp>
        <p:nvCxnSpPr>
          <p:cNvPr id="21" name="Lige forbindelse 20">
            <a:extLst>
              <a:ext uri="{FF2B5EF4-FFF2-40B4-BE49-F238E27FC236}">
                <a16:creationId xmlns:a16="http://schemas.microsoft.com/office/drawing/2014/main" id="{6C6C307F-78D3-A277-858F-1EA756709732}"/>
              </a:ext>
            </a:extLst>
          </p:cNvPr>
          <p:cNvCxnSpPr>
            <a:cxnSpLocks/>
            <a:stCxn id="12" idx="4"/>
          </p:cNvCxnSpPr>
          <p:nvPr/>
        </p:nvCxnSpPr>
        <p:spPr>
          <a:xfrm>
            <a:off x="718262" y="2117683"/>
            <a:ext cx="0" cy="4197600"/>
          </a:xfrm>
          <a:prstGeom prst="line">
            <a:avLst/>
          </a:prstGeom>
          <a:ln w="19050">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cxnSp>
        <p:nvCxnSpPr>
          <p:cNvPr id="22" name="Lige forbindelse 21">
            <a:extLst>
              <a:ext uri="{FF2B5EF4-FFF2-40B4-BE49-F238E27FC236}">
                <a16:creationId xmlns:a16="http://schemas.microsoft.com/office/drawing/2014/main" id="{C5DAF1B5-FDB5-7A52-5557-B713D50EC6EB}"/>
              </a:ext>
            </a:extLst>
          </p:cNvPr>
          <p:cNvCxnSpPr>
            <a:cxnSpLocks/>
            <a:stCxn id="13" idx="4"/>
          </p:cNvCxnSpPr>
          <p:nvPr/>
        </p:nvCxnSpPr>
        <p:spPr>
          <a:xfrm>
            <a:off x="3594373" y="2117683"/>
            <a:ext cx="0" cy="4197600"/>
          </a:xfrm>
          <a:prstGeom prst="line">
            <a:avLst/>
          </a:prstGeom>
          <a:ln w="19050">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cxnSp>
        <p:nvCxnSpPr>
          <p:cNvPr id="27" name="Lige forbindelse 26">
            <a:extLst>
              <a:ext uri="{FF2B5EF4-FFF2-40B4-BE49-F238E27FC236}">
                <a16:creationId xmlns:a16="http://schemas.microsoft.com/office/drawing/2014/main" id="{1A4B18D3-E209-3D8F-CF90-F3C1672E4080}"/>
              </a:ext>
            </a:extLst>
          </p:cNvPr>
          <p:cNvCxnSpPr>
            <a:cxnSpLocks/>
            <a:stCxn id="14" idx="4"/>
          </p:cNvCxnSpPr>
          <p:nvPr/>
        </p:nvCxnSpPr>
        <p:spPr>
          <a:xfrm>
            <a:off x="6470483" y="2117683"/>
            <a:ext cx="0" cy="4198276"/>
          </a:xfrm>
          <a:prstGeom prst="line">
            <a:avLst/>
          </a:prstGeom>
          <a:ln w="19050">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cxnSp>
        <p:nvCxnSpPr>
          <p:cNvPr id="34" name="Lige forbindelse 33">
            <a:extLst>
              <a:ext uri="{FF2B5EF4-FFF2-40B4-BE49-F238E27FC236}">
                <a16:creationId xmlns:a16="http://schemas.microsoft.com/office/drawing/2014/main" id="{B60F1614-3430-5B5C-6F9D-81D65FA49CC8}"/>
              </a:ext>
            </a:extLst>
          </p:cNvPr>
          <p:cNvCxnSpPr>
            <a:cxnSpLocks/>
            <a:stCxn id="15" idx="4"/>
          </p:cNvCxnSpPr>
          <p:nvPr/>
        </p:nvCxnSpPr>
        <p:spPr>
          <a:xfrm>
            <a:off x="9346594" y="2117683"/>
            <a:ext cx="0" cy="4198276"/>
          </a:xfrm>
          <a:prstGeom prst="line">
            <a:avLst/>
          </a:prstGeom>
          <a:ln w="19050">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sp>
        <p:nvSpPr>
          <p:cNvPr id="44" name="Tekstfelt 43">
            <a:extLst>
              <a:ext uri="{FF2B5EF4-FFF2-40B4-BE49-F238E27FC236}">
                <a16:creationId xmlns:a16="http://schemas.microsoft.com/office/drawing/2014/main" id="{90A9A508-C000-4CF2-36E7-CC9F4B5E9FAC}"/>
              </a:ext>
            </a:extLst>
          </p:cNvPr>
          <p:cNvSpPr txBox="1"/>
          <p:nvPr/>
        </p:nvSpPr>
        <p:spPr>
          <a:xfrm>
            <a:off x="669303" y="2136053"/>
            <a:ext cx="2708869" cy="2151278"/>
          </a:xfrm>
          <a:prstGeom prst="rect">
            <a:avLst/>
          </a:prstGeom>
          <a:noFill/>
        </p:spPr>
        <p:txBody>
          <a:bodyPr wrap="square" lIns="0" tIns="0" rIns="0" bIns="0" rtlCol="0" anchor="t">
            <a:noAutofit/>
          </a:bodyPr>
          <a:lstStyle/>
          <a:p>
            <a:pPr marL="285750" indent="-285750" algn="l">
              <a:buFont typeface="Wingdings" panose="05000000000000000000" pitchFamily="2" charset="2"/>
              <a:buChar char="Ø"/>
            </a:pPr>
            <a:endParaRPr lang="da-DK" sz="1300" b="1" dirty="0">
              <a:solidFill>
                <a:schemeClr val="tx2"/>
              </a:solidFill>
            </a:endParaRPr>
          </a:p>
          <a:p>
            <a:pPr marL="285750" indent="-285750" algn="l">
              <a:buFont typeface="Wingdings" panose="05000000000000000000" pitchFamily="2" charset="2"/>
              <a:buChar char="Ø"/>
            </a:pPr>
            <a:r>
              <a:rPr lang="da-DK" sz="1300" b="1" dirty="0">
                <a:solidFill>
                  <a:schemeClr val="tx2"/>
                </a:solidFill>
              </a:rPr>
              <a:t>26. februar</a:t>
            </a:r>
            <a:r>
              <a:rPr lang="da-DK" sz="1300" dirty="0">
                <a:solidFill>
                  <a:schemeClr val="tx2"/>
                </a:solidFill>
              </a:rPr>
              <a:t>: Kick </a:t>
            </a:r>
            <a:r>
              <a:rPr lang="da-DK" sz="1300" dirty="0" err="1">
                <a:solidFill>
                  <a:schemeClr val="tx2"/>
                </a:solidFill>
              </a:rPr>
              <a:t>off</a:t>
            </a:r>
            <a:r>
              <a:rPr lang="da-DK" sz="1300" dirty="0">
                <a:solidFill>
                  <a:schemeClr val="tx2"/>
                </a:solidFill>
              </a:rPr>
              <a:t> København – Den ny struktur præsenteres, og de frivillige klædes på til deres nye roller og opgaver</a:t>
            </a:r>
          </a:p>
          <a:p>
            <a:pPr marL="285750" indent="-285750" algn="l">
              <a:buFont typeface="Wingdings" panose="05000000000000000000" pitchFamily="2" charset="2"/>
              <a:buChar char="Ø"/>
            </a:pPr>
            <a:endParaRPr lang="da-DK" sz="1300" dirty="0">
              <a:solidFill>
                <a:schemeClr val="tx2"/>
              </a:solidFill>
            </a:endParaRPr>
          </a:p>
          <a:p>
            <a:pPr marL="285750" indent="-285750">
              <a:buFont typeface="Wingdings" panose="05000000000000000000" pitchFamily="2" charset="2"/>
              <a:buChar char="Ø"/>
            </a:pPr>
            <a:r>
              <a:rPr lang="da-DK" sz="1300" b="1" dirty="0">
                <a:solidFill>
                  <a:schemeClr val="tx2"/>
                </a:solidFill>
              </a:rPr>
              <a:t>3. marts</a:t>
            </a:r>
            <a:r>
              <a:rPr lang="da-DK" sz="1300" dirty="0">
                <a:solidFill>
                  <a:schemeClr val="tx2"/>
                </a:solidFill>
              </a:rPr>
              <a:t>: Kick </a:t>
            </a:r>
            <a:r>
              <a:rPr lang="da-DK" sz="1300" dirty="0" err="1">
                <a:solidFill>
                  <a:schemeClr val="tx2"/>
                </a:solidFill>
              </a:rPr>
              <a:t>off</a:t>
            </a:r>
            <a:r>
              <a:rPr lang="da-DK" sz="1300" dirty="0">
                <a:solidFill>
                  <a:schemeClr val="tx2"/>
                </a:solidFill>
              </a:rPr>
              <a:t> Aarhus – Den ny struktur præsenteres, og de frivillige klædes på til deres nye roller og opgaver</a:t>
            </a:r>
          </a:p>
          <a:p>
            <a:pPr marL="285750" indent="-285750" algn="l">
              <a:buFont typeface="Arial" panose="020B0604020202020204" pitchFamily="34" charset="0"/>
              <a:buChar char="•"/>
            </a:pPr>
            <a:endParaRPr lang="da-DK" sz="1300" dirty="0">
              <a:solidFill>
                <a:schemeClr val="tx2"/>
              </a:solidFill>
            </a:endParaRPr>
          </a:p>
          <a:p>
            <a:pPr marL="285750" indent="-285750">
              <a:buFont typeface="Wingdings" panose="05000000000000000000" pitchFamily="2" charset="2"/>
              <a:buChar char="Ø"/>
            </a:pPr>
            <a:r>
              <a:rPr lang="da-DK" sz="1300" b="1" dirty="0">
                <a:solidFill>
                  <a:schemeClr val="tx2"/>
                </a:solidFill>
              </a:rPr>
              <a:t>Marts</a:t>
            </a:r>
            <a:r>
              <a:rPr lang="da-DK" sz="1300" dirty="0">
                <a:solidFill>
                  <a:schemeClr val="tx2"/>
                </a:solidFill>
              </a:rPr>
              <a:t>: Årsmøder i lokalafdelingerne</a:t>
            </a:r>
          </a:p>
          <a:p>
            <a:pPr marL="285750" indent="-285750" algn="l">
              <a:buFont typeface="Wingdings" panose="05000000000000000000" pitchFamily="2" charset="2"/>
              <a:buChar char="Ø"/>
            </a:pPr>
            <a:endParaRPr lang="da-DK" sz="1600" dirty="0">
              <a:solidFill>
                <a:schemeClr val="tx2"/>
              </a:solidFill>
            </a:endParaRPr>
          </a:p>
          <a:p>
            <a:pPr marL="285750" indent="-285750" algn="l">
              <a:buFont typeface="Wingdings" panose="05000000000000000000" pitchFamily="2" charset="2"/>
              <a:buChar char="Ø"/>
            </a:pPr>
            <a:endParaRPr lang="da-DK" sz="1600" dirty="0">
              <a:solidFill>
                <a:schemeClr val="tx2"/>
              </a:solidFill>
            </a:endParaRPr>
          </a:p>
          <a:p>
            <a:endParaRPr lang="da-DK" sz="1600" dirty="0">
              <a:solidFill>
                <a:schemeClr val="tx2"/>
              </a:solidFill>
            </a:endParaRPr>
          </a:p>
          <a:p>
            <a:endParaRPr lang="da-DK" sz="1600" dirty="0">
              <a:solidFill>
                <a:schemeClr val="tx2"/>
              </a:solidFill>
            </a:endParaRPr>
          </a:p>
        </p:txBody>
      </p:sp>
      <p:sp>
        <p:nvSpPr>
          <p:cNvPr id="45" name="Tekstfelt 44">
            <a:extLst>
              <a:ext uri="{FF2B5EF4-FFF2-40B4-BE49-F238E27FC236}">
                <a16:creationId xmlns:a16="http://schemas.microsoft.com/office/drawing/2014/main" id="{869CCFB2-CBDB-08DB-3881-8FE946AF459C}"/>
              </a:ext>
            </a:extLst>
          </p:cNvPr>
          <p:cNvSpPr txBox="1"/>
          <p:nvPr/>
        </p:nvSpPr>
        <p:spPr>
          <a:xfrm>
            <a:off x="3593656" y="2038736"/>
            <a:ext cx="2700006" cy="2573591"/>
          </a:xfrm>
          <a:prstGeom prst="rect">
            <a:avLst/>
          </a:prstGeom>
          <a:noFill/>
        </p:spPr>
        <p:txBody>
          <a:bodyPr wrap="square" lIns="0" tIns="0" rIns="0" bIns="0" rtlCol="0" anchor="t">
            <a:noAutofit/>
          </a:bodyPr>
          <a:lstStyle/>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I forbindelse med deres konstituerende møder udpeger KOU og solitære afdelinger repræsentanter til 17 ÆS ældre- og sundhedsudvalg</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Konstituering af ældre- og sundhedsudvalg</a:t>
            </a:r>
          </a:p>
          <a:p>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Geografisk opdelte orienteringsmøder for medlemmer af de 17 nye ældre- og sundhedsudvalg</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Forberedelse af kompetenceudvikling af medlemmerne af ældre- og sundhedsudvalgene og medlemmerne og PPU</a:t>
            </a:r>
          </a:p>
          <a:p>
            <a:r>
              <a:rPr lang="da-DK" sz="1300">
                <a:solidFill>
                  <a:schemeClr val="tx2"/>
                </a:solidFill>
              </a:rPr>
              <a:t> </a:t>
            </a:r>
          </a:p>
          <a:p>
            <a:pPr algn="l"/>
            <a:endParaRPr lang="da-DK" sz="1300">
              <a:solidFill>
                <a:schemeClr val="tx2"/>
              </a:solidFill>
            </a:endParaRPr>
          </a:p>
        </p:txBody>
      </p:sp>
      <p:sp>
        <p:nvSpPr>
          <p:cNvPr id="46" name="Tekstfelt 45">
            <a:extLst>
              <a:ext uri="{FF2B5EF4-FFF2-40B4-BE49-F238E27FC236}">
                <a16:creationId xmlns:a16="http://schemas.microsoft.com/office/drawing/2014/main" id="{B107A46D-07D6-0DFC-D04D-2C80B86D8606}"/>
              </a:ext>
            </a:extLst>
          </p:cNvPr>
          <p:cNvSpPr txBox="1"/>
          <p:nvPr/>
        </p:nvSpPr>
        <p:spPr>
          <a:xfrm>
            <a:off x="6412040" y="2227827"/>
            <a:ext cx="2709187" cy="2151278"/>
          </a:xfrm>
          <a:prstGeom prst="rect">
            <a:avLst/>
          </a:prstGeom>
          <a:noFill/>
        </p:spPr>
        <p:txBody>
          <a:bodyPr wrap="square" lIns="0" tIns="0" rIns="0" bIns="0" rtlCol="0" anchor="t">
            <a:noAutofit/>
          </a:bodyPr>
          <a:lstStyle/>
          <a:p>
            <a:pPr marL="285750" indent="-285750">
              <a:buFont typeface="Wingdings" panose="05000000000000000000" pitchFamily="2" charset="2"/>
              <a:buChar char="Ø"/>
            </a:pPr>
            <a:r>
              <a:rPr lang="da-DK" sz="1300">
                <a:solidFill>
                  <a:schemeClr val="tx2"/>
                </a:solidFill>
              </a:rPr>
              <a:t>ÆS ældre- og sundhedsudvalg udpeger repræsentanter til 17 PPU og 4 ÆS regionale sundhedsudvalg</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Uddannelse af repræsentanter til 17 ældre og sundhedsudvalg </a:t>
            </a:r>
          </a:p>
          <a:p>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Uddannelse af repræsentanter 17 PPU i samarbejde med Danske Patienter, Danske Handicaporganisationer og Danske Ældreråd</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Etablering af regionale netværk for ældre- og sundhedsudvalgene og de regionale sundhedsudvalg</a:t>
            </a:r>
          </a:p>
          <a:p>
            <a:endParaRPr lang="da-DK" sz="1300">
              <a:solidFill>
                <a:schemeClr val="tx2"/>
              </a:solidFill>
            </a:endParaRPr>
          </a:p>
        </p:txBody>
      </p:sp>
      <p:sp>
        <p:nvSpPr>
          <p:cNvPr id="47" name="Tekstfelt 46">
            <a:extLst>
              <a:ext uri="{FF2B5EF4-FFF2-40B4-BE49-F238E27FC236}">
                <a16:creationId xmlns:a16="http://schemas.microsoft.com/office/drawing/2014/main" id="{C10C9D29-B391-8212-798E-0AFBE517ADCC}"/>
              </a:ext>
            </a:extLst>
          </p:cNvPr>
          <p:cNvSpPr txBox="1"/>
          <p:nvPr/>
        </p:nvSpPr>
        <p:spPr>
          <a:xfrm>
            <a:off x="9297329" y="2220875"/>
            <a:ext cx="2709189" cy="1967663"/>
          </a:xfrm>
          <a:prstGeom prst="rect">
            <a:avLst/>
          </a:prstGeom>
          <a:noFill/>
        </p:spPr>
        <p:txBody>
          <a:bodyPr wrap="square" lIns="0" tIns="0" rIns="0" bIns="0" rtlCol="0" anchor="t">
            <a:noAutofit/>
          </a:bodyPr>
          <a:lstStyle/>
          <a:p>
            <a:pPr marL="285750" indent="-285750">
              <a:buFont typeface="Wingdings" panose="05000000000000000000" pitchFamily="2" charset="2"/>
              <a:buChar char="Ø"/>
            </a:pPr>
            <a:r>
              <a:rPr lang="da-DK" sz="1300">
                <a:solidFill>
                  <a:schemeClr val="tx2"/>
                </a:solidFill>
              </a:rPr>
              <a:t>Afslutning af </a:t>
            </a:r>
            <a:r>
              <a:rPr lang="da-DK" sz="1300" err="1">
                <a:solidFill>
                  <a:schemeClr val="tx2"/>
                </a:solidFill>
              </a:rPr>
              <a:t>uddannelses-forløbene</a:t>
            </a:r>
            <a:r>
              <a:rPr lang="da-DK" sz="1300">
                <a:solidFill>
                  <a:schemeClr val="tx2"/>
                </a:solidFill>
              </a:rPr>
              <a:t> af ældre- og sundhedsudvalgene og PPU</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Understøttelse af ældre- og sundhedsudvalgene i deres politiske indflydelsesarbejde ift. sundhedsrådene</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Udarbejde materialer til ældre- og sundhedsudvalgene, som de kan bruge i dialogen med politikere i sundhedsrådene og embedsværket</a:t>
            </a:r>
          </a:p>
          <a:p>
            <a:pPr marL="285750" indent="-285750">
              <a:buFont typeface="Wingdings" panose="05000000000000000000" pitchFamily="2" charset="2"/>
              <a:buChar char="Ø"/>
            </a:pPr>
            <a:endParaRPr lang="da-DK" sz="1300">
              <a:solidFill>
                <a:schemeClr val="tx2"/>
              </a:solidFill>
            </a:endParaRPr>
          </a:p>
          <a:p>
            <a:pPr marL="285750" indent="-285750">
              <a:buFont typeface="Wingdings" panose="05000000000000000000" pitchFamily="2" charset="2"/>
              <a:buChar char="Ø"/>
            </a:pPr>
            <a:r>
              <a:rPr lang="da-DK" sz="1300">
                <a:solidFill>
                  <a:schemeClr val="tx2"/>
                </a:solidFill>
              </a:rPr>
              <a:t>Forberede ældre- og sundhedsudvalgene, PPU og de regionale sundhedsudvalg på sundhedslovens ikrafttrædelse 1/1-2027</a:t>
            </a:r>
          </a:p>
          <a:p>
            <a:pPr marL="285750" indent="-285750">
              <a:buFont typeface="Wingdings" panose="05000000000000000000" pitchFamily="2" charset="2"/>
              <a:buChar char="Ø"/>
            </a:pPr>
            <a:endParaRPr lang="da-DK" sz="1400">
              <a:solidFill>
                <a:schemeClr val="tx2"/>
              </a:solidFill>
            </a:endParaRPr>
          </a:p>
          <a:p>
            <a:endParaRPr lang="da-DK" sz="1400">
              <a:solidFill>
                <a:schemeClr val="tx2"/>
              </a:solidFill>
            </a:endParaRPr>
          </a:p>
          <a:p>
            <a:endParaRPr lang="da-DK" sz="1400">
              <a:solidFill>
                <a:schemeClr val="tx2"/>
              </a:solidFill>
            </a:endParaRPr>
          </a:p>
          <a:p>
            <a:r>
              <a:rPr lang="da-DK" sz="1400">
                <a:solidFill>
                  <a:schemeClr val="tx2"/>
                </a:solidFill>
              </a:rPr>
              <a:t> </a:t>
            </a:r>
          </a:p>
        </p:txBody>
      </p:sp>
      <p:sp>
        <p:nvSpPr>
          <p:cNvPr id="6" name="Rombe 5">
            <a:extLst>
              <a:ext uri="{FF2B5EF4-FFF2-40B4-BE49-F238E27FC236}">
                <a16:creationId xmlns:a16="http://schemas.microsoft.com/office/drawing/2014/main" id="{7E86CE01-4FCB-1B98-68FB-40C9ED7C94D2}"/>
              </a:ext>
            </a:extLst>
          </p:cNvPr>
          <p:cNvSpPr/>
          <p:nvPr/>
        </p:nvSpPr>
        <p:spPr>
          <a:xfrm>
            <a:off x="602972" y="3319427"/>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7" name="Rombe 6">
            <a:extLst>
              <a:ext uri="{FF2B5EF4-FFF2-40B4-BE49-F238E27FC236}">
                <a16:creationId xmlns:a16="http://schemas.microsoft.com/office/drawing/2014/main" id="{48CE8439-FEA6-39A5-1829-8F41D7A487D3}"/>
              </a:ext>
            </a:extLst>
          </p:cNvPr>
          <p:cNvSpPr/>
          <p:nvPr/>
        </p:nvSpPr>
        <p:spPr>
          <a:xfrm>
            <a:off x="602971" y="4300212"/>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8" name="Rombe 7">
            <a:extLst>
              <a:ext uri="{FF2B5EF4-FFF2-40B4-BE49-F238E27FC236}">
                <a16:creationId xmlns:a16="http://schemas.microsoft.com/office/drawing/2014/main" id="{79DE8CD9-82B8-2CC7-DDD4-1974AEF9889C}"/>
              </a:ext>
            </a:extLst>
          </p:cNvPr>
          <p:cNvSpPr/>
          <p:nvPr/>
        </p:nvSpPr>
        <p:spPr>
          <a:xfrm>
            <a:off x="602970" y="2282686"/>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9" name="Rombe 8">
            <a:extLst>
              <a:ext uri="{FF2B5EF4-FFF2-40B4-BE49-F238E27FC236}">
                <a16:creationId xmlns:a16="http://schemas.microsoft.com/office/drawing/2014/main" id="{9F68E531-6CB2-36DC-FEC0-6FDA5457092C}"/>
              </a:ext>
            </a:extLst>
          </p:cNvPr>
          <p:cNvSpPr/>
          <p:nvPr/>
        </p:nvSpPr>
        <p:spPr>
          <a:xfrm>
            <a:off x="3479079" y="2225536"/>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10" name="Rombe 9">
            <a:extLst>
              <a:ext uri="{FF2B5EF4-FFF2-40B4-BE49-F238E27FC236}">
                <a16:creationId xmlns:a16="http://schemas.microsoft.com/office/drawing/2014/main" id="{62F98A64-A130-A0A8-E0C3-646AA85D4CFB}"/>
              </a:ext>
            </a:extLst>
          </p:cNvPr>
          <p:cNvSpPr/>
          <p:nvPr/>
        </p:nvSpPr>
        <p:spPr>
          <a:xfrm>
            <a:off x="3479078" y="3426013"/>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a:ln w="0"/>
              <a:solidFill>
                <a:schemeClr val="tx1"/>
              </a:solidFill>
              <a:effectLst>
                <a:outerShdw blurRad="38100" dist="19050" dir="2700000" algn="tl" rotWithShape="0">
                  <a:schemeClr val="dk1">
                    <a:alpha val="40000"/>
                  </a:schemeClr>
                </a:outerShdw>
              </a:effectLst>
            </a:endParaRPr>
          </a:p>
        </p:txBody>
      </p:sp>
      <p:sp>
        <p:nvSpPr>
          <p:cNvPr id="17" name="Rombe 16">
            <a:extLst>
              <a:ext uri="{FF2B5EF4-FFF2-40B4-BE49-F238E27FC236}">
                <a16:creationId xmlns:a16="http://schemas.microsoft.com/office/drawing/2014/main" id="{623955E3-C3E7-575E-9CC8-0A9B5F711866}"/>
              </a:ext>
            </a:extLst>
          </p:cNvPr>
          <p:cNvSpPr/>
          <p:nvPr/>
        </p:nvSpPr>
        <p:spPr>
          <a:xfrm>
            <a:off x="3479078" y="4008346"/>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18" name="Rombe 17">
            <a:extLst>
              <a:ext uri="{FF2B5EF4-FFF2-40B4-BE49-F238E27FC236}">
                <a16:creationId xmlns:a16="http://schemas.microsoft.com/office/drawing/2014/main" id="{67A644FF-24B2-2CA6-F4BB-C95C1B3349A5}"/>
              </a:ext>
            </a:extLst>
          </p:cNvPr>
          <p:cNvSpPr/>
          <p:nvPr/>
        </p:nvSpPr>
        <p:spPr>
          <a:xfrm>
            <a:off x="6354886" y="2227827"/>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0" name="Rombe 19">
            <a:extLst>
              <a:ext uri="{FF2B5EF4-FFF2-40B4-BE49-F238E27FC236}">
                <a16:creationId xmlns:a16="http://schemas.microsoft.com/office/drawing/2014/main" id="{A4962F15-F67D-221B-EF7B-A8BED7C597FC}"/>
              </a:ext>
            </a:extLst>
          </p:cNvPr>
          <p:cNvSpPr/>
          <p:nvPr/>
        </p:nvSpPr>
        <p:spPr>
          <a:xfrm>
            <a:off x="6354885" y="3192001"/>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3" name="Rombe 22">
            <a:extLst>
              <a:ext uri="{FF2B5EF4-FFF2-40B4-BE49-F238E27FC236}">
                <a16:creationId xmlns:a16="http://schemas.microsoft.com/office/drawing/2014/main" id="{BEE2FA60-5694-DBEB-3D15-46271D19E5CB}"/>
              </a:ext>
            </a:extLst>
          </p:cNvPr>
          <p:cNvSpPr/>
          <p:nvPr/>
        </p:nvSpPr>
        <p:spPr>
          <a:xfrm>
            <a:off x="6354885" y="3798178"/>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4" name="Rombe 23">
            <a:extLst>
              <a:ext uri="{FF2B5EF4-FFF2-40B4-BE49-F238E27FC236}">
                <a16:creationId xmlns:a16="http://schemas.microsoft.com/office/drawing/2014/main" id="{A6680E93-1911-23A7-8C7C-4E3A8F907AE6}"/>
              </a:ext>
            </a:extLst>
          </p:cNvPr>
          <p:cNvSpPr/>
          <p:nvPr/>
        </p:nvSpPr>
        <p:spPr>
          <a:xfrm>
            <a:off x="6359344" y="4982678"/>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5" name="Rombe 24">
            <a:extLst>
              <a:ext uri="{FF2B5EF4-FFF2-40B4-BE49-F238E27FC236}">
                <a16:creationId xmlns:a16="http://schemas.microsoft.com/office/drawing/2014/main" id="{6C656C2D-AB19-5039-B5DE-906E32E589FF}"/>
              </a:ext>
            </a:extLst>
          </p:cNvPr>
          <p:cNvSpPr/>
          <p:nvPr/>
        </p:nvSpPr>
        <p:spPr>
          <a:xfrm>
            <a:off x="9230995" y="2214742"/>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6" name="Rombe 25">
            <a:extLst>
              <a:ext uri="{FF2B5EF4-FFF2-40B4-BE49-F238E27FC236}">
                <a16:creationId xmlns:a16="http://schemas.microsoft.com/office/drawing/2014/main" id="{0EE687B6-55D9-47C1-1778-357CD52B3124}"/>
              </a:ext>
            </a:extLst>
          </p:cNvPr>
          <p:cNvSpPr/>
          <p:nvPr/>
        </p:nvSpPr>
        <p:spPr>
          <a:xfrm>
            <a:off x="9229420" y="3035365"/>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8" name="Rombe 27">
            <a:extLst>
              <a:ext uri="{FF2B5EF4-FFF2-40B4-BE49-F238E27FC236}">
                <a16:creationId xmlns:a16="http://schemas.microsoft.com/office/drawing/2014/main" id="{D32B5D01-AEB2-121A-63E4-C7B1E924E2AF}"/>
              </a:ext>
            </a:extLst>
          </p:cNvPr>
          <p:cNvSpPr/>
          <p:nvPr/>
        </p:nvSpPr>
        <p:spPr>
          <a:xfrm>
            <a:off x="9232075" y="4002243"/>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29" name="Rombe 28">
            <a:extLst>
              <a:ext uri="{FF2B5EF4-FFF2-40B4-BE49-F238E27FC236}">
                <a16:creationId xmlns:a16="http://schemas.microsoft.com/office/drawing/2014/main" id="{B3DEB4F8-3B43-D643-B727-30F37E4744DA}"/>
              </a:ext>
            </a:extLst>
          </p:cNvPr>
          <p:cNvSpPr/>
          <p:nvPr/>
        </p:nvSpPr>
        <p:spPr>
          <a:xfrm>
            <a:off x="3483248" y="4987226"/>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
        <p:nvSpPr>
          <p:cNvPr id="30" name="Rombe 29">
            <a:extLst>
              <a:ext uri="{FF2B5EF4-FFF2-40B4-BE49-F238E27FC236}">
                <a16:creationId xmlns:a16="http://schemas.microsoft.com/office/drawing/2014/main" id="{BF220A15-7BB4-AB75-6285-DB1AA65A0C12}"/>
              </a:ext>
            </a:extLst>
          </p:cNvPr>
          <p:cNvSpPr/>
          <p:nvPr/>
        </p:nvSpPr>
        <p:spPr>
          <a:xfrm>
            <a:off x="9236990" y="5165603"/>
            <a:ext cx="225353" cy="233786"/>
          </a:xfrm>
          <a:prstGeom prst="diamond">
            <a:avLst/>
          </a:prstGeom>
          <a:solidFill>
            <a:srgbClr val="FFFFFF"/>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sz="1600" err="1">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7314493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f93eb03-c48b-4e98-b996-f825cae73423">
      <Terms xmlns="http://schemas.microsoft.com/office/infopath/2007/PartnerControls"/>
    </lcf76f155ced4ddcb4097134ff3c332f>
    <TaxCatchAll xmlns="8ea558ba-b155-40f5-aeff-ac07dabcbd0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38C596A3F90CA46B6798444F0AA5F9B" ma:contentTypeVersion="14" ma:contentTypeDescription="Create a new document." ma:contentTypeScope="" ma:versionID="a20de5e22de956ebf53fa1c36e3726b5">
  <xsd:schema xmlns:xsd="http://www.w3.org/2001/XMLSchema" xmlns:xs="http://www.w3.org/2001/XMLSchema" xmlns:p="http://schemas.microsoft.com/office/2006/metadata/properties" xmlns:ns2="7f93eb03-c48b-4e98-b996-f825cae73423" xmlns:ns3="8ea558ba-b155-40f5-aeff-ac07dabcbd08" targetNamespace="http://schemas.microsoft.com/office/2006/metadata/properties" ma:root="true" ma:fieldsID="dbf1ef949c6d39ed412bbcb5a10f12d4" ns2:_="" ns3:_="">
    <xsd:import namespace="7f93eb03-c48b-4e98-b996-f825cae73423"/>
    <xsd:import namespace="8ea558ba-b155-40f5-aeff-ac07dabcbd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93eb03-c48b-4e98-b996-f825cae734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991f354-4b5f-47f6-9ac2-88b5116a3f3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a558ba-b155-40f5-aeff-ac07dabcbd0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9f423ee-166b-4f34-b733-396725f5089f}" ma:internalName="TaxCatchAll" ma:showField="CatchAllData" ma:web="8ea558ba-b155-40f5-aeff-ac07dabcbd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B51CE4-1C55-4533-AB27-B5B6B9730CCC}">
  <ds:schemaRefs>
    <ds:schemaRef ds:uri="http://schemas.microsoft.com/office/2006/metadata/properties"/>
    <ds:schemaRef ds:uri="http://schemas.microsoft.com/office/infopath/2007/PartnerControls"/>
    <ds:schemaRef ds:uri="7f93eb03-c48b-4e98-b996-f825cae73423"/>
    <ds:schemaRef ds:uri="8ea558ba-b155-40f5-aeff-ac07dabcbd08"/>
  </ds:schemaRefs>
</ds:datastoreItem>
</file>

<file path=customXml/itemProps2.xml><?xml version="1.0" encoding="utf-8"?>
<ds:datastoreItem xmlns:ds="http://schemas.openxmlformats.org/officeDocument/2006/customXml" ds:itemID="{A3CF0F06-DF7A-4E77-BACA-8C475952D7A1}">
  <ds:schemaRefs>
    <ds:schemaRef ds:uri="http://schemas.microsoft.com/sharepoint/v3/contenttype/forms"/>
  </ds:schemaRefs>
</ds:datastoreItem>
</file>

<file path=customXml/itemProps3.xml><?xml version="1.0" encoding="utf-8"?>
<ds:datastoreItem xmlns:ds="http://schemas.openxmlformats.org/officeDocument/2006/customXml" ds:itemID="{6C3BDE97-ABDA-44FD-AEAB-07D12CB62D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93eb03-c48b-4e98-b996-f825cae73423"/>
    <ds:schemaRef ds:uri="8ea558ba-b155-40f5-aeff-ac07dabcbd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783</Words>
  <Application>Microsoft Office PowerPoint</Application>
  <PresentationFormat>Widescreen</PresentationFormat>
  <Paragraphs>64</Paragraphs>
  <Slides>1</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vt:i4>
      </vt:variant>
    </vt:vector>
  </HeadingPairs>
  <TitlesOfParts>
    <vt:vector size="6" baseType="lpstr">
      <vt:lpstr>Aptos</vt:lpstr>
      <vt:lpstr>Aptos Display</vt:lpstr>
      <vt:lpstr>Arial</vt:lpstr>
      <vt:lpstr>Wingdings</vt:lpstr>
      <vt:lpstr>Office-tema</vt:lpstr>
      <vt:lpstr>Etablering er Ældre Sagens ældre- og sundhedsudvalg: Tidsplan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Linda Ankerstjerne</dc:creator>
  <cp:lastModifiedBy>Michelle Helene Rønne Larsen</cp:lastModifiedBy>
  <cp:revision>1</cp:revision>
  <dcterms:created xsi:type="dcterms:W3CDTF">2026-01-30T10:04:02Z</dcterms:created>
  <dcterms:modified xsi:type="dcterms:W3CDTF">2026-02-05T09:25:50Z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0x010100138C596A3F90CA46B6798444F0AA5F9B</vt:lpwstr>
  </property>
</Properties>
</file>