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2"/>
  </p:notesMasterIdLst>
  <p:handoutMasterIdLst>
    <p:handoutMasterId r:id="rId13"/>
  </p:handoutMasterIdLst>
  <p:sldIdLst>
    <p:sldId id="541" r:id="rId3"/>
    <p:sldId id="266" r:id="rId4"/>
    <p:sldId id="538" r:id="rId5"/>
    <p:sldId id="530" r:id="rId6"/>
    <p:sldId id="531" r:id="rId7"/>
    <p:sldId id="532" r:id="rId8"/>
    <p:sldId id="533" r:id="rId9"/>
    <p:sldId id="534" r:id="rId10"/>
    <p:sldId id="535" r:id="rId11"/>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0000FF"/>
    <a:srgbClr val="0099D2"/>
    <a:srgbClr val="CC9A01"/>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61" autoAdjust="0"/>
    <p:restoredTop sz="72793" autoAdjust="0"/>
  </p:normalViewPr>
  <p:slideViewPr>
    <p:cSldViewPr snapToGrid="0">
      <p:cViewPr varScale="1">
        <p:scale>
          <a:sx n="63" d="100"/>
          <a:sy n="63" d="100"/>
        </p:scale>
        <p:origin x="-1013"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135" cy="496095"/>
          </a:xfrm>
          <a:prstGeom prst="rect">
            <a:avLst/>
          </a:prstGeom>
        </p:spPr>
        <p:txBody>
          <a:bodyPr vert="horz" lIns="91303" tIns="45651" rIns="91303" bIns="45651" rtlCol="0"/>
          <a:lstStyle>
            <a:lvl1pPr algn="l">
              <a:defRPr sz="1200"/>
            </a:lvl1pPr>
          </a:lstStyle>
          <a:p>
            <a:endParaRPr lang="da-DK"/>
          </a:p>
        </p:txBody>
      </p:sp>
      <p:sp>
        <p:nvSpPr>
          <p:cNvPr id="3" name="Pladsholder til dato 2"/>
          <p:cNvSpPr>
            <a:spLocks noGrp="1"/>
          </p:cNvSpPr>
          <p:nvPr>
            <p:ph type="dt" sz="quarter" idx="1"/>
          </p:nvPr>
        </p:nvSpPr>
        <p:spPr>
          <a:xfrm>
            <a:off x="3849955" y="0"/>
            <a:ext cx="2946135" cy="496095"/>
          </a:xfrm>
          <a:prstGeom prst="rect">
            <a:avLst/>
          </a:prstGeom>
        </p:spPr>
        <p:txBody>
          <a:bodyPr vert="horz" lIns="91303" tIns="45651" rIns="91303" bIns="45651" rtlCol="0"/>
          <a:lstStyle>
            <a:lvl1pPr algn="r">
              <a:defRPr sz="1200"/>
            </a:lvl1pPr>
          </a:lstStyle>
          <a:p>
            <a:fld id="{26EC7CAF-A575-4B8B-8BC5-DB22901611C7}" type="datetimeFigureOut">
              <a:rPr lang="da-DK" smtClean="0"/>
              <a:pPr/>
              <a:t>23-08-2019</a:t>
            </a:fld>
            <a:endParaRPr lang="da-DK"/>
          </a:p>
        </p:txBody>
      </p:sp>
      <p:sp>
        <p:nvSpPr>
          <p:cNvPr id="4" name="Pladsholder til sidefod 3"/>
          <p:cNvSpPr>
            <a:spLocks noGrp="1"/>
          </p:cNvSpPr>
          <p:nvPr>
            <p:ph type="ftr" sz="quarter" idx="2"/>
          </p:nvPr>
        </p:nvSpPr>
        <p:spPr>
          <a:xfrm>
            <a:off x="0" y="9430546"/>
            <a:ext cx="2946135" cy="496095"/>
          </a:xfrm>
          <a:prstGeom prst="rect">
            <a:avLst/>
          </a:prstGeom>
        </p:spPr>
        <p:txBody>
          <a:bodyPr vert="horz" lIns="91303" tIns="45651" rIns="91303" bIns="45651" rtlCol="0" anchor="b"/>
          <a:lstStyle>
            <a:lvl1pPr algn="l">
              <a:defRPr sz="1200"/>
            </a:lvl1pPr>
          </a:lstStyle>
          <a:p>
            <a:endParaRPr lang="da-DK"/>
          </a:p>
        </p:txBody>
      </p:sp>
      <p:sp>
        <p:nvSpPr>
          <p:cNvPr id="5" name="Pladsholder til diasnummer 4"/>
          <p:cNvSpPr>
            <a:spLocks noGrp="1"/>
          </p:cNvSpPr>
          <p:nvPr>
            <p:ph type="sldNum" sz="quarter" idx="3"/>
          </p:nvPr>
        </p:nvSpPr>
        <p:spPr>
          <a:xfrm>
            <a:off x="3849955" y="9430546"/>
            <a:ext cx="2946135" cy="496095"/>
          </a:xfrm>
          <a:prstGeom prst="rect">
            <a:avLst/>
          </a:prstGeom>
        </p:spPr>
        <p:txBody>
          <a:bodyPr vert="horz" lIns="91303" tIns="45651" rIns="91303" bIns="45651" rtlCol="0" anchor="b"/>
          <a:lstStyle>
            <a:lvl1pPr algn="r">
              <a:defRPr sz="1200"/>
            </a:lvl1pPr>
          </a:lstStyle>
          <a:p>
            <a:fld id="{FA5CE881-6E1B-4FDB-ACAF-B9137027CB7C}" type="slidenum">
              <a:rPr lang="da-DK" smtClean="0"/>
              <a:pPr/>
              <a:t>‹nr.›</a:t>
            </a:fld>
            <a:endParaRPr lang="da-DK"/>
          </a:p>
        </p:txBody>
      </p:sp>
    </p:spTree>
    <p:extLst>
      <p:ext uri="{BB962C8B-B14F-4D97-AF65-F5344CB8AC3E}">
        <p14:creationId xmlns:p14="http://schemas.microsoft.com/office/powerpoint/2010/main" val="33362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135"/>
          </a:xfrm>
          <a:prstGeom prst="rect">
            <a:avLst/>
          </a:prstGeom>
        </p:spPr>
        <p:txBody>
          <a:bodyPr vert="horz" lIns="91303" tIns="45651" rIns="91303" bIns="45651"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303" tIns="45651" rIns="91303" bIns="45651" rtlCol="0"/>
          <a:lstStyle>
            <a:lvl1pPr algn="r">
              <a:defRPr sz="1200"/>
            </a:lvl1pPr>
          </a:lstStyle>
          <a:p>
            <a:fld id="{8C062806-1435-451F-A1A0-33F32AB28C79}" type="datetimeFigureOut">
              <a:rPr lang="da-DK" smtClean="0"/>
              <a:pPr/>
              <a:t>23-08-2019</a:t>
            </a:fld>
            <a:endParaRPr lang="da-DK"/>
          </a:p>
        </p:txBody>
      </p:sp>
      <p:sp>
        <p:nvSpPr>
          <p:cNvPr id="4" name="Pladsholder til slidebille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03" tIns="45651" rIns="91303" bIns="45651" rtlCol="0" anchor="ctr"/>
          <a:lstStyle/>
          <a:p>
            <a:endParaRPr lang="da-DK"/>
          </a:p>
        </p:txBody>
      </p:sp>
      <p:sp>
        <p:nvSpPr>
          <p:cNvPr id="5" name="Pladsholder til noter 4"/>
          <p:cNvSpPr>
            <a:spLocks noGrp="1"/>
          </p:cNvSpPr>
          <p:nvPr>
            <p:ph type="body" sz="quarter" idx="3"/>
          </p:nvPr>
        </p:nvSpPr>
        <p:spPr>
          <a:xfrm>
            <a:off x="679768" y="4777959"/>
            <a:ext cx="5438140" cy="3909238"/>
          </a:xfrm>
          <a:prstGeom prst="rect">
            <a:avLst/>
          </a:prstGeom>
        </p:spPr>
        <p:txBody>
          <a:bodyPr vert="horz" lIns="91303" tIns="45651" rIns="91303" bIns="45651"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30092"/>
            <a:ext cx="2945659" cy="498134"/>
          </a:xfrm>
          <a:prstGeom prst="rect">
            <a:avLst/>
          </a:prstGeom>
        </p:spPr>
        <p:txBody>
          <a:bodyPr vert="horz" lIns="91303" tIns="45651" rIns="91303" bIns="45651"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2"/>
            <a:ext cx="2945659" cy="498134"/>
          </a:xfrm>
          <a:prstGeom prst="rect">
            <a:avLst/>
          </a:prstGeom>
        </p:spPr>
        <p:txBody>
          <a:bodyPr vert="horz" lIns="91303" tIns="45651" rIns="91303" bIns="45651" rtlCol="0" anchor="b"/>
          <a:lstStyle>
            <a:lvl1pPr algn="r">
              <a:defRPr sz="1200"/>
            </a:lvl1pPr>
          </a:lstStyle>
          <a:p>
            <a:fld id="{E8B23C5F-1057-4D02-8278-9373A9252565}" type="slidenum">
              <a:rPr lang="da-DK" smtClean="0"/>
              <a:pPr/>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a:t>
            </a:r>
            <a:r>
              <a:rPr lang="da-DK" dirty="0" err="1" smtClean="0"/>
              <a:t>adhoc</a:t>
            </a:r>
            <a:r>
              <a:rPr lang="da-DK" dirty="0" smtClean="0"/>
              <a:t> udvalg har</a:t>
            </a:r>
            <a:r>
              <a:rPr lang="da-DK" baseline="0" dirty="0" smtClean="0"/>
              <a:t> i 2018 arbejdet med ideer til, hvordan ÆS lokalafdelinger kan fremme trivsel blandt frivillige.</a:t>
            </a:r>
          </a:p>
          <a:p>
            <a:r>
              <a:rPr lang="da-DK" dirty="0" smtClean="0"/>
              <a:t>I foråret 2019</a:t>
            </a:r>
            <a:r>
              <a:rPr lang="da-DK" baseline="0" dirty="0" smtClean="0"/>
              <a:t> overdrog Landsbestyrelsen så ad-hocudvalgets  anbefalinger- og hermed opgaven til Sekretariatet med at udvikle en trivselsmodel og nogle værktøjer, som nemt og intuitivt kan benyttes lokalt til at sætte trivsel på dagsorden.</a:t>
            </a:r>
          </a:p>
          <a:p>
            <a:endParaRPr lang="da-DK" baseline="0" dirty="0" smtClean="0"/>
          </a:p>
          <a:p>
            <a:r>
              <a:rPr lang="da-DK" dirty="0" smtClean="0"/>
              <a:t>Denne</a:t>
            </a:r>
            <a:r>
              <a:rPr lang="da-DK" baseline="0" dirty="0" smtClean="0"/>
              <a:t> model er inspireret af Center for frivilligt Socialt arbejde og kombineret med et trivselstræ, som velkomstmaterialet indeholder – og fremover kalder vi det </a:t>
            </a:r>
            <a:r>
              <a:rPr lang="da-DK" baseline="0" dirty="0" err="1" smtClean="0"/>
              <a:t>ÆS´s</a:t>
            </a:r>
            <a:r>
              <a:rPr lang="da-DK" baseline="0" dirty="0" smtClean="0"/>
              <a:t> trivselsmodel.</a:t>
            </a:r>
            <a:endParaRPr lang="da-DK" dirty="0" smtClean="0"/>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1</a:t>
            </a:fld>
            <a:endParaRPr lang="da-DK"/>
          </a:p>
        </p:txBody>
      </p:sp>
    </p:spTree>
    <p:extLst>
      <p:ext uri="{BB962C8B-B14F-4D97-AF65-F5344CB8AC3E}">
        <p14:creationId xmlns:p14="http://schemas.microsoft.com/office/powerpoint/2010/main" val="141339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2</a:t>
            </a:fld>
            <a:endParaRPr lang="da-DK"/>
          </a:p>
        </p:txBody>
      </p:sp>
    </p:spTree>
    <p:extLst>
      <p:ext uri="{BB962C8B-B14F-4D97-AF65-F5344CB8AC3E}">
        <p14:creationId xmlns:p14="http://schemas.microsoft.com/office/powerpoint/2010/main" val="48891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baseline="0" dirty="0" smtClean="0"/>
              <a:t>Tydeliggør den forskel, som frivillige gør.</a:t>
            </a:r>
          </a:p>
          <a:p>
            <a:pPr marL="0" indent="0">
              <a:buNone/>
            </a:pPr>
            <a:endParaRPr lang="da-DK" b="1" baseline="0" dirty="0" smtClean="0"/>
          </a:p>
          <a:p>
            <a:r>
              <a:rPr lang="da-DK" dirty="0" smtClean="0"/>
              <a:t>En af jeres vigtigste opgaver er at gøre det tydeligt for den frivillige, at han eller hun gør en forskel. </a:t>
            </a:r>
          </a:p>
          <a:p>
            <a:r>
              <a:rPr lang="da-DK" dirty="0" smtClean="0"/>
              <a:t>Fortæl de gode historier. </a:t>
            </a:r>
          </a:p>
          <a:p>
            <a:endParaRPr lang="da-DK" b="1" dirty="0" smtClean="0">
              <a:solidFill>
                <a:srgbClr val="C00000"/>
              </a:solidFill>
            </a:endParaRPr>
          </a:p>
          <a:p>
            <a:endParaRPr lang="da-DK" b="1" dirty="0" smtClean="0">
              <a:solidFill>
                <a:srgbClr val="C00000"/>
              </a:solidFill>
            </a:endParaRPr>
          </a:p>
          <a:p>
            <a:endParaRPr lang="da-DK" b="1" dirty="0" smtClean="0"/>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4</a:t>
            </a:fld>
            <a:endParaRPr lang="da-DK"/>
          </a:p>
        </p:txBody>
      </p:sp>
    </p:spTree>
    <p:extLst>
      <p:ext uri="{BB962C8B-B14F-4D97-AF65-F5344CB8AC3E}">
        <p14:creationId xmlns:p14="http://schemas.microsoft.com/office/powerpoint/2010/main" val="190331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r>
              <a:rPr lang="da-DK" b="1" dirty="0" smtClean="0"/>
              <a:t>Match den frivillige med den rigtige opgave</a:t>
            </a:r>
            <a:br>
              <a:rPr lang="da-DK" b="1" dirty="0" smtClean="0"/>
            </a:br>
            <a:endParaRPr lang="da-DK" b="1" dirty="0" smtClean="0"/>
          </a:p>
          <a:p>
            <a:r>
              <a:rPr lang="da-DK" dirty="0" smtClean="0"/>
              <a:t>Både ved start og løbende er det en god ide at I drøfter forventningsafstemning med den frivillige. </a:t>
            </a:r>
          </a:p>
          <a:p>
            <a:r>
              <a:rPr lang="da-DK" dirty="0" smtClean="0"/>
              <a:t>Ved start får I viden der kan skabe det bedst mulige match – og ved opfølgning får I en fornemmelse af om den frivillige er ”på rette hylde” så at sige.</a:t>
            </a:r>
          </a:p>
          <a:p>
            <a:r>
              <a:rPr lang="da-DK" dirty="0" smtClean="0"/>
              <a:t>Sørg for at kommer rundt om emner som:</a:t>
            </a:r>
          </a:p>
          <a:p>
            <a:pPr marL="171193" indent="-171193">
              <a:buFont typeface="Wingdings" panose="05000000000000000000" pitchFamily="2" charset="2"/>
              <a:buChar char="§"/>
            </a:pPr>
            <a:r>
              <a:rPr lang="da-DK" dirty="0" smtClean="0"/>
              <a:t>Hvilke kompetencer og ønsker har den frivillige?</a:t>
            </a:r>
          </a:p>
          <a:p>
            <a:pPr marL="171193" indent="-171193">
              <a:buFont typeface="Wingdings" panose="05000000000000000000" pitchFamily="2" charset="2"/>
              <a:buChar char="§"/>
            </a:pPr>
            <a:r>
              <a:rPr lang="da-DK" dirty="0" smtClean="0"/>
              <a:t>Hvordan den frivillige samarbejder med andre, og hvad han eller hun sætter pris på i samarbejde og i teams?</a:t>
            </a:r>
          </a:p>
          <a:p>
            <a:pPr marL="171193" indent="-171193">
              <a:buFont typeface="Wingdings" panose="05000000000000000000" pitchFamily="2" charset="2"/>
              <a:buChar char="§"/>
            </a:pPr>
            <a:r>
              <a:rPr lang="da-DK" dirty="0" smtClean="0"/>
              <a:t>Er den nye frivillige drevet af nogle bestemte anledninger til at være frivillig, som I skal tænke ind i jeres match med den frivilliges opgave?</a:t>
            </a:r>
          </a:p>
          <a:p>
            <a:pPr marL="171193" indent="-171193">
              <a:buFont typeface="Wingdings" panose="05000000000000000000" pitchFamily="2" charset="2"/>
              <a:buChar char="§"/>
            </a:pPr>
            <a:r>
              <a:rPr lang="da-DK" b="0" dirty="0" smtClean="0"/>
              <a:t>Har I udarbejdet præcise beskrivelser af opgaver, organisatorisk sammenhæng, ansvar og rammer for jeres forskellige frivilligopgaver? </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5</a:t>
            </a:fld>
            <a:endParaRPr lang="da-DK"/>
          </a:p>
        </p:txBody>
      </p:sp>
    </p:spTree>
    <p:extLst>
      <p:ext uri="{BB962C8B-B14F-4D97-AF65-F5344CB8AC3E}">
        <p14:creationId xmlns:p14="http://schemas.microsoft.com/office/powerpoint/2010/main" val="299859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r>
              <a:rPr lang="da-DK" b="1" dirty="0" smtClean="0"/>
              <a:t>Vi</a:t>
            </a:r>
            <a:r>
              <a:rPr lang="da-DK" b="1" baseline="0" dirty="0" smtClean="0"/>
              <a:t>s respekt for </a:t>
            </a:r>
            <a:r>
              <a:rPr lang="da-DK" b="1" dirty="0" smtClean="0"/>
              <a:t>den frivilliges tid</a:t>
            </a:r>
          </a:p>
          <a:p>
            <a:pPr defTabSz="913028">
              <a:defRPr/>
            </a:pPr>
            <a:endParaRPr lang="da-DK" b="1" dirty="0" smtClean="0"/>
          </a:p>
          <a:p>
            <a:r>
              <a:rPr lang="da-DK" dirty="0" smtClean="0"/>
              <a:t>Frivillige donerer deres tid i stedet for penge. I skal derfor betragte jeres frivilliges tid, som den største ressource I har:</a:t>
            </a:r>
          </a:p>
          <a:p>
            <a:pPr marL="171193" indent="-171193">
              <a:buFont typeface="Wingdings" panose="05000000000000000000" pitchFamily="2" charset="2"/>
              <a:buChar char="§"/>
            </a:pPr>
            <a:r>
              <a:rPr lang="da-DK" dirty="0" smtClean="0"/>
              <a:t>Sørg for, at der altid er noget at lave. Uanset hvad det handler. Der kan være tilfælde, hvor I har konkrete opgaver klar eller, der kan være tilfælde, hvor I gør det klart for den frivillige, at han eller hun selv kan være med til at definere opgaverne.  </a:t>
            </a:r>
          </a:p>
          <a:p>
            <a:pPr marL="171193" indent="-171193">
              <a:buFont typeface="Wingdings" panose="05000000000000000000" pitchFamily="2" charset="2"/>
              <a:buChar char="§"/>
            </a:pPr>
            <a:r>
              <a:rPr lang="da-DK" dirty="0" smtClean="0"/>
              <a:t>Hav så vidt muligt klare rammer for, hvor megen tid den enkelte frivillige skal lægge hos jer.</a:t>
            </a:r>
          </a:p>
          <a:p>
            <a:pPr marL="171193" indent="-171193">
              <a:buFont typeface="Wingdings" panose="05000000000000000000" pitchFamily="2" charset="2"/>
              <a:buChar char="§"/>
            </a:pPr>
            <a:r>
              <a:rPr lang="da-DK" dirty="0" smtClean="0"/>
              <a:t>Lyt løbende og systematisk til, hvad den enkelte frivillige har at sige til jer. Tag hans eller hendes feedback og frustrationer alvorligt og fortæl, hvad I gør med den viden og de idéer, de kommer med. </a:t>
            </a:r>
          </a:p>
          <a:p>
            <a:pPr marL="171193" indent="-171193">
              <a:buFont typeface="Wingdings" panose="05000000000000000000" pitchFamily="2" charset="2"/>
              <a:buChar char="§"/>
            </a:pPr>
            <a:r>
              <a:rPr lang="da-DK" b="0" dirty="0" smtClean="0"/>
              <a:t>Er I opsøgende – ved I om jeres frivillige trives med deres opgaver? Hvornår drøfter I det? </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6</a:t>
            </a:fld>
            <a:endParaRPr lang="da-DK"/>
          </a:p>
        </p:txBody>
      </p:sp>
    </p:spTree>
    <p:extLst>
      <p:ext uri="{BB962C8B-B14F-4D97-AF65-F5344CB8AC3E}">
        <p14:creationId xmlns:p14="http://schemas.microsoft.com/office/powerpoint/2010/main" val="294130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r>
              <a:rPr lang="da-DK" b="1" dirty="0" smtClean="0"/>
              <a:t>Påskøn den enkelte frivillige</a:t>
            </a:r>
          </a:p>
          <a:p>
            <a:endParaRPr lang="da-DK" b="1" dirty="0" smtClean="0"/>
          </a:p>
          <a:p>
            <a:r>
              <a:rPr lang="da-DK" dirty="0" smtClean="0"/>
              <a:t>Gør det klart for den enkelte frivillige, at netop hans eller hendes arbejde gør, at I som forening, kan arbejde for jeres formål. Vis respekt for den frivilliges tid, indsats og arbejde. Og vær åbne og imødekommende for feedback og nye forslag.</a:t>
            </a:r>
          </a:p>
          <a:p>
            <a:pPr marL="171193" indent="-171193">
              <a:buFont typeface="Wingdings" panose="05000000000000000000" pitchFamily="2" charset="2"/>
              <a:buChar char="§"/>
            </a:pPr>
            <a:r>
              <a:rPr lang="da-DK" dirty="0" smtClean="0"/>
              <a:t>Byd ordentligt velkommen. Afhold generelle introduktionsmøder, men vær også opmærksom på, at introducere den enkelte frivillige grundigt til andre frivillige, brugere og den frivilliges nye rolle og opgave. Match måske den nye frivillige med en mere erfaren frivillig eller en frivilliggruppe – og vær opmærksom på om han eller hun trives i det nye fællesskab.</a:t>
            </a:r>
          </a:p>
          <a:p>
            <a:pPr marL="171193" indent="-171193">
              <a:buFont typeface="Wingdings" panose="05000000000000000000" pitchFamily="2" charset="2"/>
              <a:buChar char="§"/>
            </a:pPr>
            <a:r>
              <a:rPr lang="da-DK" dirty="0" smtClean="0"/>
              <a:t>Giv konkret, regelmæssig og personlig feedback til den enkelte frivillige. Det viser, at I lægger mærke til den enkeltes indsats. Lyt også tydeligt til deres feedback til jer. Vis, at I ved, at der er vigtig viden at hente hos de frivillige, og at I er interesseret i deres kompetencer og forslag.</a:t>
            </a:r>
          </a:p>
          <a:p>
            <a:pPr marL="171193" indent="-171193">
              <a:buFont typeface="Wingdings" panose="05000000000000000000" pitchFamily="2" charset="2"/>
              <a:buChar char="§"/>
            </a:pPr>
            <a:r>
              <a:rPr lang="da-DK" dirty="0" smtClean="0"/>
              <a:t>Vær nysgerrige på den enkelte frivilliges motivation og årsager til at være frivillig hos jer. Og sørg for, at han eller hun oplever, at de årsager bliver forstået og taget hensyn til. </a:t>
            </a:r>
          </a:p>
          <a:p>
            <a:pPr marL="171193" indent="-171193">
              <a:buFont typeface="Wingdings" panose="05000000000000000000" pitchFamily="2" charset="2"/>
              <a:buChar char="§"/>
            </a:pPr>
            <a:r>
              <a:rPr lang="da-DK" b="0" dirty="0" smtClean="0"/>
              <a:t>Har I en plan for hvordan nye frivillige bydes velkommen og introduceres – og har I aftaler om hvordan der løbende er kontakt mellem aktivitetsleder og frivillig? </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7</a:t>
            </a:fld>
            <a:endParaRPr lang="da-DK"/>
          </a:p>
        </p:txBody>
      </p:sp>
    </p:spTree>
    <p:extLst>
      <p:ext uri="{BB962C8B-B14F-4D97-AF65-F5344CB8AC3E}">
        <p14:creationId xmlns:p14="http://schemas.microsoft.com/office/powerpoint/2010/main" val="159794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r>
              <a:rPr lang="da-DK" b="1" dirty="0" smtClean="0"/>
              <a:t>Skab råderum og tilbyd udvikling</a:t>
            </a:r>
            <a:br>
              <a:rPr lang="da-DK" b="1" dirty="0" smtClean="0"/>
            </a:br>
            <a:endParaRPr lang="da-DK" b="1" dirty="0" smtClean="0"/>
          </a:p>
          <a:p>
            <a:r>
              <a:rPr lang="da-DK" dirty="0" smtClean="0"/>
              <a:t>Giv den enkelte frivillige mulighed for at udvikle sig eller at få mere ansvar. Husk, at frivillige er meget forskellige alt efter interesser, energiniveau og kompetencer.</a:t>
            </a:r>
          </a:p>
          <a:p>
            <a:pPr marL="171193" indent="-171193">
              <a:buFont typeface="Wingdings" panose="05000000000000000000" pitchFamily="2" charset="2"/>
              <a:buChar char="§"/>
            </a:pPr>
            <a:r>
              <a:rPr lang="da-DK" dirty="0" smtClean="0"/>
              <a:t>Giv plads til, at de frivillige der ønsker ansvar og selvstændighed, får mulighederne. Det kan være, at I giver ham eller hende et større ansvar for en konkret opgave, mere råderum i relationen til en bruger eller mere indflydelse på et organisatorisk plan. Husk, at ikke alle frivillige ønsker stadig mere ansvar. Nogle ønsker klart definerede opgaver uden yderligere forpligtelser. Vær opmærksom på, at den enkelte frivilliges ønske om ansvar kan ændre sig.</a:t>
            </a:r>
          </a:p>
          <a:p>
            <a:pPr marL="171193" indent="-171193">
              <a:buFont typeface="Wingdings" panose="05000000000000000000" pitchFamily="2" charset="2"/>
              <a:buChar char="§"/>
            </a:pPr>
            <a:r>
              <a:rPr lang="da-DK" dirty="0" smtClean="0"/>
              <a:t>Præsenter muligheden for kurser og kompetenceudvikling for den frivillige. Vær opmærksom på, at den frivillige selv skal have et ønske om og tid til kompetenceudviklingen og samtidig skal kunne se, at den nye viden giver mening hos jer.</a:t>
            </a:r>
          </a:p>
          <a:p>
            <a:pPr marL="171193" indent="-171193">
              <a:buFont typeface="Wingdings" panose="05000000000000000000" pitchFamily="2" charset="2"/>
              <a:buChar char="§"/>
            </a:pPr>
            <a:r>
              <a:rPr lang="da-DK" dirty="0" smtClean="0"/>
              <a:t>Hvis den frivillige deltager i kurser eller kompetenceudviklingsforløb, er det vigtigt, at I viser, at I er interesserede i, hvad han eller hun har lært. Og at I er optagede af, hvordan den nye viden og de nye kompetencer hurtigt kan blive anvendt. </a:t>
            </a:r>
          </a:p>
          <a:p>
            <a:pPr marL="171193" indent="-171193">
              <a:buFont typeface="Wingdings" panose="05000000000000000000" pitchFamily="2" charset="2"/>
              <a:buChar char="§"/>
            </a:pPr>
            <a:r>
              <a:rPr lang="da-DK" dirty="0" smtClean="0"/>
              <a:t>Hvordan får man mere råderum (fx ansvar eller indflydelse)som frivillig hos Jer?  </a:t>
            </a:r>
          </a:p>
          <a:p>
            <a:pPr marL="171193" indent="-171193">
              <a:buFont typeface="Wingdings" panose="05000000000000000000" pitchFamily="2" charset="2"/>
              <a:buChar char="§"/>
            </a:pPr>
            <a:r>
              <a:rPr lang="da-DK" dirty="0" smtClean="0"/>
              <a:t>Hvad gør I for at opfordre frivillige til at udvikle sig?  </a:t>
            </a:r>
          </a:p>
          <a:p>
            <a:pPr marL="171193" indent="-171193">
              <a:buFont typeface="Wingdings" panose="05000000000000000000" pitchFamily="2" charset="2"/>
              <a:buChar char="§"/>
            </a:pPr>
            <a:r>
              <a:rPr lang="da-DK" dirty="0" smtClean="0"/>
              <a:t>Hvordan følger I op, når frivillige har været afsted på kurser/møder og/eller temadage?</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8</a:t>
            </a:fld>
            <a:endParaRPr lang="da-DK"/>
          </a:p>
        </p:txBody>
      </p:sp>
    </p:spTree>
    <p:extLst>
      <p:ext uri="{BB962C8B-B14F-4D97-AF65-F5344CB8AC3E}">
        <p14:creationId xmlns:p14="http://schemas.microsoft.com/office/powerpoint/2010/main" val="7682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r>
              <a:rPr lang="da-DK" b="1" dirty="0" smtClean="0"/>
              <a:t>Dyrk relationerne</a:t>
            </a:r>
          </a:p>
          <a:p>
            <a:pPr defTabSz="913028">
              <a:defRPr/>
            </a:pPr>
            <a:endParaRPr lang="da-DK" b="1" dirty="0" smtClean="0"/>
          </a:p>
          <a:p>
            <a:r>
              <a:rPr lang="da-DK" dirty="0" smtClean="0"/>
              <a:t>Det er ofte opgaven i foreningen, der får frivillige til at engagere sig, mens det er de relationer, frivillige danner, der fastholder dem på langt sigt. Altså fortsætter mange med at lave frivilligt arbejde, fordi de føler et ansvar overfor gruppen og måske har opbygget værdifulde relationer.</a:t>
            </a:r>
          </a:p>
          <a:p>
            <a:r>
              <a:rPr lang="da-DK" dirty="0" smtClean="0"/>
              <a:t>Det kan være relationer til andre frivillige, til brugere eller ansatte i organisationen. Det er en vigtig opgave at skabe de bedste rammer for gode relationer og fællesskab. </a:t>
            </a:r>
          </a:p>
          <a:p>
            <a:pPr marL="171193" indent="-171193">
              <a:buFont typeface="Wingdings" panose="05000000000000000000" pitchFamily="2" charset="2"/>
              <a:buChar char="§"/>
            </a:pPr>
            <a:r>
              <a:rPr lang="da-DK" dirty="0" smtClean="0"/>
              <a:t>Skab de bedste rammer for at jeres frivillige kan få gode relationer til brugerne. Tilbyd kompetenceudvikling, fælles sparring i frivilliggruppen eller eventuelt en form for supervision. Skab rammerne for at brugere og frivillige også selv kan være med til at definere deres relation.</a:t>
            </a:r>
          </a:p>
          <a:p>
            <a:pPr marL="171193" indent="-171193">
              <a:buFont typeface="Wingdings" panose="05000000000000000000" pitchFamily="2" charset="2"/>
              <a:buChar char="§"/>
            </a:pPr>
            <a:r>
              <a:rPr lang="da-DK" dirty="0" smtClean="0"/>
              <a:t>Arbejd med at skabe de bedste rammer for et meningsfuldt fællesskab for jeres frivillige. </a:t>
            </a:r>
          </a:p>
          <a:p>
            <a:pPr marL="171193" indent="-171193">
              <a:buFont typeface="Wingdings" panose="05000000000000000000" pitchFamily="2" charset="2"/>
              <a:buChar char="§"/>
            </a:pPr>
            <a:r>
              <a:rPr lang="da-DK" dirty="0" smtClean="0"/>
              <a:t>Især ældre frivillige vægter fællesskabet højt som motivationsfaktor for at lave frivilligt arbejde. Derfor er det vigtigt, at I har øje for, hvilke konkrete tiltag og arrangementer, der kunne give jeres frivillige følelsen af fællesskab.</a:t>
            </a:r>
          </a:p>
          <a:p>
            <a:pPr marL="171193" indent="-171193">
              <a:buFont typeface="Wingdings" panose="05000000000000000000" pitchFamily="2" charset="2"/>
              <a:buChar char="§"/>
            </a:pPr>
            <a:r>
              <a:rPr lang="da-DK" b="0" dirty="0" smtClean="0"/>
              <a:t>Kender I jeres frivillige – og ved I hvad der motiverer dem. </a:t>
            </a:r>
          </a:p>
          <a:p>
            <a:pPr marL="171193" indent="-171193">
              <a:buFont typeface="Wingdings" panose="05000000000000000000" pitchFamily="2" charset="2"/>
              <a:buChar char="§"/>
            </a:pPr>
            <a:r>
              <a:rPr lang="da-DK" b="0" dirty="0" smtClean="0"/>
              <a:t>Hvilke konkrete tiltag og arrangementer tilbyder I, som kunne give jeres frivillige følelsen af fællesskab?</a:t>
            </a:r>
          </a:p>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pPr/>
              <a:t>9</a:t>
            </a:fld>
            <a:endParaRPr lang="da-DK"/>
          </a:p>
        </p:txBody>
      </p:sp>
    </p:spTree>
    <p:extLst>
      <p:ext uri="{BB962C8B-B14F-4D97-AF65-F5344CB8AC3E}">
        <p14:creationId xmlns:p14="http://schemas.microsoft.com/office/powerpoint/2010/main" val="420573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492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1301D3-04DC-4A4E-90C8-3CB48595D0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4A917068-E6F4-E543-AA2C-B9F0CA129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6C76B172-674E-AD40-A3E3-8193DBEDDD28}"/>
              </a:ext>
            </a:extLst>
          </p:cNvPr>
          <p:cNvSpPr>
            <a:spLocks noGrp="1"/>
          </p:cNvSpPr>
          <p:nvPr>
            <p:ph type="dt" sz="half" idx="10"/>
          </p:nvPr>
        </p:nvSpPr>
        <p:spPr/>
        <p:txBody>
          <a:bodyPr/>
          <a:lstStyle/>
          <a:p>
            <a:fld id="{9146DC6F-2D95-EC40-9F64-678C69858A9F}" type="datetimeFigureOut">
              <a:rPr lang="da-DK" smtClean="0"/>
              <a:pPr/>
              <a:t>23-08-2019</a:t>
            </a:fld>
            <a:endParaRPr lang="da-DK"/>
          </a:p>
        </p:txBody>
      </p:sp>
      <p:sp>
        <p:nvSpPr>
          <p:cNvPr id="5" name="Pladsholder til sidefod 4">
            <a:extLst>
              <a:ext uri="{FF2B5EF4-FFF2-40B4-BE49-F238E27FC236}">
                <a16:creationId xmlns:a16="http://schemas.microsoft.com/office/drawing/2014/main" xmlns="" id="{B1D88D30-41E5-3A40-A544-EEEB29428B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E2F867EC-6B52-0B49-987F-4B3D03A51530}"/>
              </a:ext>
            </a:extLst>
          </p:cNvPr>
          <p:cNvSpPr>
            <a:spLocks noGrp="1"/>
          </p:cNvSpPr>
          <p:nvPr>
            <p:ph type="sldNum" sz="quarter" idx="12"/>
          </p:nvPr>
        </p:nvSpPr>
        <p:spPr/>
        <p:txBody>
          <a:bodyPr/>
          <a:lstStyle/>
          <a:p>
            <a:fld id="{656B6B3A-DF02-B047-8925-DDA2296DC5D6}" type="slidenum">
              <a:rPr lang="da-DK" smtClean="0"/>
              <a:pPr/>
              <a:t>‹nr.›</a:t>
            </a:fld>
            <a:endParaRPr lang="da-DK"/>
          </a:p>
        </p:txBody>
      </p:sp>
    </p:spTree>
    <p:extLst>
      <p:ext uri="{BB962C8B-B14F-4D97-AF65-F5344CB8AC3E}">
        <p14:creationId xmlns:p14="http://schemas.microsoft.com/office/powerpoint/2010/main" val="201858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584200" latinLnBrk="1" hangingPunct="0"/>
            <a:endParaRPr lang="da-DK" sz="3200">
              <a:solidFill>
                <a:srgbClr val="FFFFFF"/>
              </a:solidFill>
              <a:effectLst>
                <a:outerShdw blurRad="25400" dist="33948" dir="2700000" rotWithShape="0">
                  <a:srgbClr val="3B3936"/>
                </a:outerShdw>
              </a:effectLst>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defTabSz="584200" latinLnBrk="1" hangingPunct="0"/>
            <a:endParaRPr lang="da-DK" sz="3200">
              <a:solidFill>
                <a:srgbClr val="FFFFFF"/>
              </a:solidFill>
              <a:effectLst>
                <a:outerShdw blurRad="25400" dist="33948" dir="2700000" rotWithShape="0">
                  <a:srgbClr val="3B3936"/>
                </a:outerShdw>
              </a:effectLst>
              <a:latin typeface="Palatino"/>
              <a:ea typeface="Palatino"/>
              <a:cs typeface="Palatino"/>
              <a:sym typeface="Palatino"/>
            </a:endParaRPr>
          </a:p>
        </p:txBody>
      </p:sp>
    </p:spTree>
    <p:extLst>
      <p:ext uri="{BB962C8B-B14F-4D97-AF65-F5344CB8AC3E}">
        <p14:creationId xmlns:p14="http://schemas.microsoft.com/office/powerpoint/2010/main" val="333526133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pic>
        <p:nvPicPr>
          <p:cNvPr id="14"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194490162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1055108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Tree>
    <p:extLst>
      <p:ext uri="{BB962C8B-B14F-4D97-AF65-F5344CB8AC3E}">
        <p14:creationId xmlns:p14="http://schemas.microsoft.com/office/powerpoint/2010/main" val="42509638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Tree>
    <p:extLst>
      <p:ext uri="{BB962C8B-B14F-4D97-AF65-F5344CB8AC3E}">
        <p14:creationId xmlns:p14="http://schemas.microsoft.com/office/powerpoint/2010/main" val="213626042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ctr">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i master</a:t>
            </a:r>
            <a:endParaRPr lang="da-DK" dirty="0"/>
          </a:p>
        </p:txBody>
      </p:sp>
    </p:spTree>
    <p:extLst>
      <p:ext uri="{BB962C8B-B14F-4D97-AF65-F5344CB8AC3E}">
        <p14:creationId xmlns:p14="http://schemas.microsoft.com/office/powerpoint/2010/main" val="14176175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38307815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Tree>
    <p:extLst>
      <p:ext uri="{BB962C8B-B14F-4D97-AF65-F5344CB8AC3E}">
        <p14:creationId xmlns:p14="http://schemas.microsoft.com/office/powerpoint/2010/main" val="84635235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Tree>
    <p:extLst>
      <p:ext uri="{BB962C8B-B14F-4D97-AF65-F5344CB8AC3E}">
        <p14:creationId xmlns:p14="http://schemas.microsoft.com/office/powerpoint/2010/main" val="38847192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18715060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pic>
        <p:nvPicPr>
          <p:cNvPr id="9"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700274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Tree>
    <p:extLst>
      <p:ext uri="{BB962C8B-B14F-4D97-AF65-F5344CB8AC3E}">
        <p14:creationId xmlns:p14="http://schemas.microsoft.com/office/powerpoint/2010/main" val="303129005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49033476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9808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21301D3-04DC-4A4E-90C8-3CB48595D0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 xmlns:a16="http://schemas.microsoft.com/office/drawing/2014/main" id="{4A917068-E6F4-E543-AA2C-B9F0CA129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 xmlns:a16="http://schemas.microsoft.com/office/drawing/2014/main" id="{6C76B172-674E-AD40-A3E3-8193DBEDDD28}"/>
              </a:ext>
            </a:extLst>
          </p:cNvPr>
          <p:cNvSpPr>
            <a:spLocks noGrp="1"/>
          </p:cNvSpPr>
          <p:nvPr>
            <p:ph type="dt" sz="half" idx="10"/>
          </p:nvPr>
        </p:nvSpPr>
        <p:spPr/>
        <p:txBody>
          <a:bodyPr/>
          <a:lstStyle/>
          <a:p>
            <a:fld id="{9146DC6F-2D95-EC40-9F64-678C69858A9F}" type="datetimeFigureOut">
              <a:rPr lang="da-DK" smtClean="0">
                <a:solidFill>
                  <a:srgbClr val="000000"/>
                </a:solidFill>
              </a:rPr>
              <a:pPr/>
              <a:t>23-08-2019</a:t>
            </a:fld>
            <a:endParaRPr lang="da-DK">
              <a:solidFill>
                <a:srgbClr val="000000"/>
              </a:solidFill>
            </a:endParaRPr>
          </a:p>
        </p:txBody>
      </p:sp>
      <p:sp>
        <p:nvSpPr>
          <p:cNvPr id="5" name="Pladsholder til sidefod 4">
            <a:extLst>
              <a:ext uri="{FF2B5EF4-FFF2-40B4-BE49-F238E27FC236}">
                <a16:creationId xmlns="" xmlns:a16="http://schemas.microsoft.com/office/drawing/2014/main" id="{B1D88D30-41E5-3A40-A544-EEEB29428B0E}"/>
              </a:ext>
            </a:extLst>
          </p:cNvPr>
          <p:cNvSpPr>
            <a:spLocks noGrp="1"/>
          </p:cNvSpPr>
          <p:nvPr>
            <p:ph type="ftr" sz="quarter" idx="11"/>
          </p:nvPr>
        </p:nvSpPr>
        <p:spPr/>
        <p:txBody>
          <a:bodyPr/>
          <a:lstStyle/>
          <a:p>
            <a:endParaRPr lang="da-DK">
              <a:solidFill>
                <a:srgbClr val="000000"/>
              </a:solidFill>
            </a:endParaRPr>
          </a:p>
        </p:txBody>
      </p:sp>
      <p:sp>
        <p:nvSpPr>
          <p:cNvPr id="6" name="Pladsholder til slidenummer 5">
            <a:extLst>
              <a:ext uri="{FF2B5EF4-FFF2-40B4-BE49-F238E27FC236}">
                <a16:creationId xmlns="" xmlns:a16="http://schemas.microsoft.com/office/drawing/2014/main" id="{E2F867EC-6B52-0B49-987F-4B3D03A51530}"/>
              </a:ext>
            </a:extLst>
          </p:cNvPr>
          <p:cNvSpPr>
            <a:spLocks noGrp="1"/>
          </p:cNvSpPr>
          <p:nvPr>
            <p:ph type="sldNum" sz="quarter" idx="12"/>
          </p:nvPr>
        </p:nvSpPr>
        <p:spPr/>
        <p:txBody>
          <a:bodyPr/>
          <a:lstStyle/>
          <a:p>
            <a:fld id="{656B6B3A-DF02-B047-8925-DDA2296DC5D6}" type="slidenum">
              <a:rPr lang="da-DK" smtClean="0">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4199999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C0D482-B51C-9E48-B678-8077C614C2B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 xmlns:a16="http://schemas.microsoft.com/office/drawing/2014/main" id="{A5DDC9F6-1532-7B46-936D-68542719413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16="http://schemas.microsoft.com/office/drawing/2014/main" id="{9A429669-74C3-D64D-BF22-2279779B56EF}"/>
              </a:ext>
            </a:extLst>
          </p:cNvPr>
          <p:cNvSpPr>
            <a:spLocks noGrp="1"/>
          </p:cNvSpPr>
          <p:nvPr>
            <p:ph type="dt" sz="half" idx="10"/>
          </p:nvPr>
        </p:nvSpPr>
        <p:spPr/>
        <p:txBody>
          <a:bodyPr/>
          <a:lstStyle/>
          <a:p>
            <a:fld id="{9146DC6F-2D95-EC40-9F64-678C69858A9F}" type="datetimeFigureOut">
              <a:rPr lang="da-DK" smtClean="0">
                <a:solidFill>
                  <a:srgbClr val="000000"/>
                </a:solidFill>
              </a:rPr>
              <a:pPr/>
              <a:t>23-08-2019</a:t>
            </a:fld>
            <a:endParaRPr lang="da-DK">
              <a:solidFill>
                <a:srgbClr val="000000"/>
              </a:solidFill>
            </a:endParaRPr>
          </a:p>
        </p:txBody>
      </p:sp>
      <p:sp>
        <p:nvSpPr>
          <p:cNvPr id="5" name="Pladsholder til sidefod 4">
            <a:extLst>
              <a:ext uri="{FF2B5EF4-FFF2-40B4-BE49-F238E27FC236}">
                <a16:creationId xmlns="" xmlns:a16="http://schemas.microsoft.com/office/drawing/2014/main" id="{675CD34B-D65E-8247-97E2-5B2076BD337A}"/>
              </a:ext>
            </a:extLst>
          </p:cNvPr>
          <p:cNvSpPr>
            <a:spLocks noGrp="1"/>
          </p:cNvSpPr>
          <p:nvPr>
            <p:ph type="ftr" sz="quarter" idx="11"/>
          </p:nvPr>
        </p:nvSpPr>
        <p:spPr/>
        <p:txBody>
          <a:bodyPr/>
          <a:lstStyle/>
          <a:p>
            <a:endParaRPr lang="da-DK">
              <a:solidFill>
                <a:srgbClr val="000000"/>
              </a:solidFill>
            </a:endParaRPr>
          </a:p>
        </p:txBody>
      </p:sp>
      <p:sp>
        <p:nvSpPr>
          <p:cNvPr id="6" name="Pladsholder til slidenummer 5">
            <a:extLst>
              <a:ext uri="{FF2B5EF4-FFF2-40B4-BE49-F238E27FC236}">
                <a16:creationId xmlns="" xmlns:a16="http://schemas.microsoft.com/office/drawing/2014/main" id="{EE5A70B8-49BA-9A42-8613-D74C2326648B}"/>
              </a:ext>
            </a:extLst>
          </p:cNvPr>
          <p:cNvSpPr>
            <a:spLocks noGrp="1"/>
          </p:cNvSpPr>
          <p:nvPr>
            <p:ph type="sldNum" sz="quarter" idx="12"/>
          </p:nvPr>
        </p:nvSpPr>
        <p:spPr/>
        <p:txBody>
          <a:bodyPr/>
          <a:lstStyle/>
          <a:p>
            <a:fld id="{656B6B3A-DF02-B047-8925-DDA2296DC5D6}" type="slidenum">
              <a:rPr lang="da-DK" smtClean="0">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04536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ctr">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i master</a:t>
            </a:r>
            <a:endParaRPr lang="da-DK" dirty="0"/>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7"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xmlns="">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321457">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8" cstate="screen">
            <a:extLst>
              <a:ext uri="{28A0092B-C50C-407E-A947-70E740481C1C}">
                <a14:useLocalDpi xmlns:a14="http://schemas.microsoft.com/office/drawing/2010/main"/>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317518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 xmlns:p15="http://schemas.microsoft.com/office/powerpoint/2012/main">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550684" y="1516063"/>
            <a:ext cx="763832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a:spLocks noGrp="1"/>
          </p:cNvSpPr>
          <p:nvPr>
            <p:ph type="title"/>
          </p:nvPr>
        </p:nvSpPr>
        <p:spPr/>
        <p:txBody>
          <a:bodyPr/>
          <a:lstStyle/>
          <a:p>
            <a:r>
              <a:rPr lang="da-DK" dirty="0" smtClean="0"/>
              <a:t>Trivselsmodel</a:t>
            </a:r>
            <a:endParaRPr lang="da-DK" dirty="0"/>
          </a:p>
        </p:txBody>
      </p:sp>
    </p:spTree>
    <p:extLst>
      <p:ext uri="{BB962C8B-B14F-4D97-AF65-F5344CB8AC3E}">
        <p14:creationId xmlns:p14="http://schemas.microsoft.com/office/powerpoint/2010/main" val="10209698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t>6 faktorer, der motiverer og fastholder frivillige</a:t>
            </a:r>
          </a:p>
        </p:txBody>
      </p:sp>
      <p:sp>
        <p:nvSpPr>
          <p:cNvPr id="3" name="Pladsholder til indhold 2"/>
          <p:cNvSpPr>
            <a:spLocks noGrp="1"/>
          </p:cNvSpPr>
          <p:nvPr>
            <p:ph sz="quarter" idx="10"/>
          </p:nvPr>
        </p:nvSpPr>
        <p:spPr>
          <a:xfrm>
            <a:off x="116374" y="6135325"/>
            <a:ext cx="2877574" cy="870155"/>
          </a:xfrm>
        </p:spPr>
        <p:txBody>
          <a:bodyPr>
            <a:normAutofit/>
          </a:bodyPr>
          <a:lstStyle/>
          <a:p>
            <a:pPr marL="0" indent="0">
              <a:buNone/>
            </a:pPr>
            <a:r>
              <a:rPr lang="da-DK" sz="1200" dirty="0"/>
              <a:t>Kilde: </a:t>
            </a:r>
            <a:r>
              <a:rPr lang="da-DK" sz="1200" i="1" dirty="0"/>
              <a:t>Center for frivilligt socialt arbejde</a:t>
            </a:r>
          </a:p>
        </p:txBody>
      </p:sp>
      <p:sp>
        <p:nvSpPr>
          <p:cNvPr id="12" name="Tekstboks 11"/>
          <p:cNvSpPr txBox="1"/>
          <p:nvPr/>
        </p:nvSpPr>
        <p:spPr>
          <a:xfrm>
            <a:off x="640080" y="1705352"/>
            <a:ext cx="368046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Tydeliggør den</a:t>
            </a:r>
            <a:r>
              <a:rPr kumimoji="0" lang="da-DK" sz="2400" b="1" i="0" u="none" strike="noStrike" cap="none" spc="0" normalizeH="0" dirty="0" smtClean="0">
                <a:ln>
                  <a:noFill/>
                </a:ln>
                <a:solidFill>
                  <a:srgbClr val="414141"/>
                </a:solidFill>
                <a:effectLst/>
                <a:uFillTx/>
                <a:latin typeface="Comic Sans MS" pitchFamily="66" charset="0"/>
                <a:ea typeface="Palatino"/>
                <a:cs typeface="Palatino"/>
                <a:sym typeface="Palatino"/>
              </a:rPr>
              <a:t> forskel, den frivillige gør</a:t>
            </a:r>
            <a:endPar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endParaRPr>
          </a:p>
        </p:txBody>
      </p:sp>
      <p:sp>
        <p:nvSpPr>
          <p:cNvPr id="13" name="Tekstboks 12"/>
          <p:cNvSpPr txBox="1"/>
          <p:nvPr/>
        </p:nvSpPr>
        <p:spPr>
          <a:xfrm>
            <a:off x="449580" y="3206492"/>
            <a:ext cx="355092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Match den frivillige   med den rigtige opgave</a:t>
            </a:r>
          </a:p>
        </p:txBody>
      </p:sp>
      <p:sp>
        <p:nvSpPr>
          <p:cNvPr id="14" name="Tekstboks 13"/>
          <p:cNvSpPr txBox="1"/>
          <p:nvPr/>
        </p:nvSpPr>
        <p:spPr>
          <a:xfrm>
            <a:off x="693420" y="4616192"/>
            <a:ext cx="355092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Vis respekt for den       frivilliges tid</a:t>
            </a:r>
          </a:p>
        </p:txBody>
      </p:sp>
      <p:pic>
        <p:nvPicPr>
          <p:cNvPr id="15" name="Billede 14" descr="Trivselstræ.png"/>
          <p:cNvPicPr>
            <a:picLocks noChangeAspect="1"/>
          </p:cNvPicPr>
          <p:nvPr/>
        </p:nvPicPr>
        <p:blipFill>
          <a:blip r:embed="rId3" cstate="screen">
            <a:clrChange>
              <a:clrFrom>
                <a:srgbClr val="FEFFFE"/>
              </a:clrFrom>
              <a:clrTo>
                <a:srgbClr val="FEFFFE">
                  <a:alpha val="0"/>
                </a:srgbClr>
              </a:clrTo>
            </a:clrChange>
          </a:blip>
          <a:stretch>
            <a:fillRect/>
          </a:stretch>
        </p:blipFill>
        <p:spPr>
          <a:xfrm>
            <a:off x="3707978" y="1656981"/>
            <a:ext cx="5123055" cy="3760839"/>
          </a:xfrm>
          <a:prstGeom prst="rect">
            <a:avLst/>
          </a:prstGeom>
        </p:spPr>
      </p:pic>
      <p:sp>
        <p:nvSpPr>
          <p:cNvPr id="16" name="Tekstboks 15"/>
          <p:cNvSpPr txBox="1"/>
          <p:nvPr/>
        </p:nvSpPr>
        <p:spPr>
          <a:xfrm>
            <a:off x="8252460" y="1636772"/>
            <a:ext cx="355092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Påskøn </a:t>
            </a:r>
            <a:r>
              <a:rPr kumimoji="0" lang="da-DK" sz="2400" b="1" i="0" u="none" strike="noStrike" cap="none" spc="0" normalizeH="0" baseline="0" smtClean="0">
                <a:ln>
                  <a:noFill/>
                </a:ln>
                <a:solidFill>
                  <a:srgbClr val="414141"/>
                </a:solidFill>
                <a:effectLst/>
                <a:uFillTx/>
                <a:latin typeface="Comic Sans MS" pitchFamily="66" charset="0"/>
                <a:ea typeface="Palatino"/>
                <a:cs typeface="Palatino"/>
                <a:sym typeface="Palatino"/>
              </a:rPr>
              <a:t>den enkelte     frivillige</a:t>
            </a:r>
            <a:endPar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endParaRPr>
          </a:p>
        </p:txBody>
      </p:sp>
      <p:sp>
        <p:nvSpPr>
          <p:cNvPr id="17" name="Tekstboks 16"/>
          <p:cNvSpPr txBox="1"/>
          <p:nvPr/>
        </p:nvSpPr>
        <p:spPr>
          <a:xfrm>
            <a:off x="9006840" y="3305552"/>
            <a:ext cx="318516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Skab råderum og    tilbyd</a:t>
            </a:r>
            <a:r>
              <a:rPr kumimoji="0" lang="da-DK" sz="2400" b="1" i="0" u="none" strike="noStrike" cap="none" spc="0" normalizeH="0" dirty="0" smtClean="0">
                <a:ln>
                  <a:noFill/>
                </a:ln>
                <a:solidFill>
                  <a:srgbClr val="414141"/>
                </a:solidFill>
                <a:effectLst/>
                <a:uFillTx/>
                <a:latin typeface="Comic Sans MS" pitchFamily="66" charset="0"/>
                <a:ea typeface="Palatino"/>
                <a:cs typeface="Palatino"/>
                <a:sym typeface="Palatino"/>
              </a:rPr>
              <a:t> udvikling</a:t>
            </a:r>
            <a:endPar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endParaRPr>
          </a:p>
        </p:txBody>
      </p:sp>
      <p:sp>
        <p:nvSpPr>
          <p:cNvPr id="18" name="Tekstboks 17"/>
          <p:cNvSpPr txBox="1"/>
          <p:nvPr/>
        </p:nvSpPr>
        <p:spPr>
          <a:xfrm>
            <a:off x="8313420" y="4991358"/>
            <a:ext cx="3185160"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da-DK" sz="2400" b="1" i="0" u="none" strike="noStrike" cap="none" spc="0" normalizeH="0" baseline="0" dirty="0" smtClean="0">
                <a:ln>
                  <a:noFill/>
                </a:ln>
                <a:solidFill>
                  <a:srgbClr val="414141"/>
                </a:solidFill>
                <a:effectLst/>
                <a:uFillTx/>
                <a:latin typeface="Comic Sans MS" pitchFamily="66" charset="0"/>
                <a:ea typeface="Palatino"/>
                <a:cs typeface="Palatino"/>
                <a:sym typeface="Palatino"/>
              </a:rPr>
              <a:t>Dyrk relationerne</a:t>
            </a:r>
          </a:p>
        </p:txBody>
      </p:sp>
    </p:spTree>
    <p:extLst>
      <p:ext uri="{BB962C8B-B14F-4D97-AF65-F5344CB8AC3E}">
        <p14:creationId xmlns:p14="http://schemas.microsoft.com/office/powerpoint/2010/main" val="2576113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Danskernes motivation for frivillighed</a:t>
            </a:r>
            <a:endParaRPr lang="da-DK" dirty="0"/>
          </a:p>
        </p:txBody>
      </p:sp>
      <p:sp>
        <p:nvSpPr>
          <p:cNvPr id="3" name="Pladsholder til indhold 2"/>
          <p:cNvSpPr>
            <a:spLocks noGrp="1"/>
          </p:cNvSpPr>
          <p:nvPr>
            <p:ph sz="quarter" idx="10"/>
          </p:nvPr>
        </p:nvSpPr>
        <p:spPr>
          <a:xfrm>
            <a:off x="1016000" y="1516530"/>
            <a:ext cx="10707843" cy="4929990"/>
          </a:xfrm>
        </p:spPr>
        <p:txBody>
          <a:bodyPr>
            <a:normAutofit lnSpcReduction="10000"/>
          </a:bodyPr>
          <a:lstStyle/>
          <a:p>
            <a:r>
              <a:rPr lang="da-DK" sz="2800" dirty="0" smtClean="0"/>
              <a:t>For 75 % har det, at de er med til </a:t>
            </a:r>
            <a:r>
              <a:rPr lang="da-DK" sz="2800" b="1" dirty="0" smtClean="0"/>
              <a:t>hjælpe andre og gøre en forskel, </a:t>
            </a:r>
            <a:r>
              <a:rPr lang="da-DK" sz="2800" dirty="0" smtClean="0"/>
              <a:t>størst betydning, når de udfører frivilligt arbejde</a:t>
            </a:r>
          </a:p>
          <a:p>
            <a:r>
              <a:rPr lang="da-DK" sz="2800" dirty="0" smtClean="0"/>
              <a:t>60 % svarer, at </a:t>
            </a:r>
            <a:r>
              <a:rPr lang="da-DK" sz="2800" b="1" dirty="0" smtClean="0"/>
              <a:t>fællesskab og socialt samvær </a:t>
            </a:r>
            <a:r>
              <a:rPr lang="da-DK" sz="2800" dirty="0" smtClean="0"/>
              <a:t>også er et vigtigt motiv til at fortsætte med frivilligt arbejde (særligt ældre frivillige vægter fællesskabet højt)</a:t>
            </a:r>
          </a:p>
          <a:p>
            <a:r>
              <a:rPr lang="da-DK" sz="2800" dirty="0" smtClean="0"/>
              <a:t>For 40 % er </a:t>
            </a:r>
            <a:r>
              <a:rPr lang="da-DK" sz="2800" b="1" dirty="0" smtClean="0"/>
              <a:t>personlig udvikling</a:t>
            </a:r>
            <a:r>
              <a:rPr lang="da-DK" sz="2800" dirty="0" smtClean="0"/>
              <a:t> afgørende for deres motivation for frivilligt arbejde</a:t>
            </a:r>
          </a:p>
          <a:p>
            <a:r>
              <a:rPr lang="da-DK" sz="2800" dirty="0" smtClean="0"/>
              <a:t>Ca. 10 % ønsker at </a:t>
            </a:r>
            <a:r>
              <a:rPr lang="da-DK" sz="2800" b="1" dirty="0" smtClean="0"/>
              <a:t>styrke deres CV eller jobmuligheder</a:t>
            </a:r>
            <a:r>
              <a:rPr lang="da-DK" sz="2800" dirty="0" smtClean="0"/>
              <a:t>, dog er dette tal højere blandt unge (42 %)</a:t>
            </a:r>
          </a:p>
          <a:p>
            <a:pPr marL="0" indent="0">
              <a:buNone/>
            </a:pPr>
            <a:r>
              <a:rPr lang="da-DK" sz="2000" i="1" dirty="0" smtClean="0"/>
              <a:t>Kilde: Den frivillige sociale indsats, Frivilligrapporten 2014, Center for Frivilligt Socialt Arbejde, 2015</a:t>
            </a:r>
            <a:endParaRPr lang="da-DK" sz="2000" i="1" dirty="0"/>
          </a:p>
        </p:txBody>
      </p:sp>
    </p:spTree>
    <p:extLst>
      <p:ext uri="{BB962C8B-B14F-4D97-AF65-F5344CB8AC3E}">
        <p14:creationId xmlns:p14="http://schemas.microsoft.com/office/powerpoint/2010/main" val="231802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r>
            <a:br>
              <a:rPr lang="da-DK" dirty="0"/>
            </a:br>
            <a:r>
              <a:rPr lang="da-DK" dirty="0"/>
              <a:t>Tydeliggør den forskel, den frivillige gør</a:t>
            </a:r>
            <a:br>
              <a:rPr lang="da-DK" dirty="0"/>
            </a:br>
            <a:endParaRPr lang="da-DK" dirty="0"/>
          </a:p>
        </p:txBody>
      </p:sp>
      <p:sp>
        <p:nvSpPr>
          <p:cNvPr id="3" name="Pladsholder til indhold 2"/>
          <p:cNvSpPr>
            <a:spLocks noGrp="1"/>
          </p:cNvSpPr>
          <p:nvPr>
            <p:ph sz="quarter" idx="10"/>
          </p:nvPr>
        </p:nvSpPr>
        <p:spPr>
          <a:xfrm>
            <a:off x="1016001" y="1516530"/>
            <a:ext cx="5060334" cy="4706471"/>
          </a:xfrm>
        </p:spPr>
        <p:txBody>
          <a:bodyPr>
            <a:normAutofit/>
          </a:bodyPr>
          <a:lstStyle/>
          <a:p>
            <a:pPr marL="0" indent="0">
              <a:buNone/>
            </a:pPr>
            <a:r>
              <a:rPr lang="da-DK" sz="2800" dirty="0"/>
              <a:t>Hvornår fortæller I jeres frivillige, at deres indsats gør en tydelig forskel?</a:t>
            </a:r>
          </a:p>
          <a:p>
            <a:pPr marL="0" indent="0">
              <a:buNone/>
            </a:pPr>
            <a:endParaRPr lang="da-DK" sz="2800" dirty="0"/>
          </a:p>
        </p:txBody>
      </p:sp>
      <p:pic>
        <p:nvPicPr>
          <p:cNvPr id="4" name="Billede 3" descr="1. Tydeliggør forskellen.png"/>
          <p:cNvPicPr>
            <a:picLocks noChangeAspect="1"/>
          </p:cNvPicPr>
          <p:nvPr/>
        </p:nvPicPr>
        <p:blipFill>
          <a:blip r:embed="rId3" cstate="screen"/>
          <a:stretch>
            <a:fillRect/>
          </a:stretch>
        </p:blipFill>
        <p:spPr>
          <a:xfrm>
            <a:off x="6956609" y="1362328"/>
            <a:ext cx="4912658" cy="5005956"/>
          </a:xfrm>
          <a:prstGeom prst="rect">
            <a:avLst/>
          </a:prstGeom>
        </p:spPr>
      </p:pic>
    </p:spTree>
    <p:extLst>
      <p:ext uri="{BB962C8B-B14F-4D97-AF65-F5344CB8AC3E}">
        <p14:creationId xmlns:p14="http://schemas.microsoft.com/office/powerpoint/2010/main" val="12997253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2. Match den frivillige.png"/>
          <p:cNvPicPr>
            <a:picLocks noChangeAspect="1"/>
          </p:cNvPicPr>
          <p:nvPr/>
        </p:nvPicPr>
        <p:blipFill>
          <a:blip r:embed="rId3" cstate="screen"/>
          <a:srcRect r="3061"/>
          <a:stretch>
            <a:fillRect/>
          </a:stretch>
        </p:blipFill>
        <p:spPr>
          <a:xfrm>
            <a:off x="6048413" y="1371600"/>
            <a:ext cx="6143587" cy="5047129"/>
          </a:xfrm>
          <a:prstGeom prst="rect">
            <a:avLst/>
          </a:prstGeom>
        </p:spPr>
      </p:pic>
      <p:sp>
        <p:nvSpPr>
          <p:cNvPr id="2" name="Titel 1"/>
          <p:cNvSpPr>
            <a:spLocks noGrp="1"/>
          </p:cNvSpPr>
          <p:nvPr>
            <p:ph type="title"/>
          </p:nvPr>
        </p:nvSpPr>
        <p:spPr/>
        <p:txBody>
          <a:bodyPr>
            <a:normAutofit fontScale="90000"/>
          </a:bodyPr>
          <a:lstStyle/>
          <a:p>
            <a:r>
              <a:rPr lang="da-DK" dirty="0"/>
              <a:t/>
            </a:r>
            <a:br>
              <a:rPr lang="da-DK" dirty="0"/>
            </a:br>
            <a:r>
              <a:rPr lang="da-DK" dirty="0"/>
              <a:t>Match den frivillige med den rigtige opgave</a:t>
            </a:r>
            <a:br>
              <a:rPr lang="da-DK" dirty="0"/>
            </a:br>
            <a:endParaRPr lang="da-DK" dirty="0"/>
          </a:p>
        </p:txBody>
      </p:sp>
      <p:sp>
        <p:nvSpPr>
          <p:cNvPr id="3" name="Pladsholder til indhold 2"/>
          <p:cNvSpPr>
            <a:spLocks noGrp="1"/>
          </p:cNvSpPr>
          <p:nvPr>
            <p:ph sz="quarter" idx="10"/>
          </p:nvPr>
        </p:nvSpPr>
        <p:spPr>
          <a:xfrm>
            <a:off x="683492" y="1609164"/>
            <a:ext cx="5648728" cy="4706471"/>
          </a:xfrm>
        </p:spPr>
        <p:txBody>
          <a:bodyPr/>
          <a:lstStyle/>
          <a:p>
            <a:pPr marL="0" indent="0">
              <a:buNone/>
            </a:pPr>
            <a:r>
              <a:rPr lang="da-DK" sz="2800" dirty="0"/>
              <a:t>Har I en klar fornemmelse af, at jeres frivillige har ”de rigtige opgaver” – at match mellem opgaver og frivillig er optimal?</a:t>
            </a:r>
          </a:p>
          <a:p>
            <a:pPr marL="0" indent="0">
              <a:buNone/>
            </a:pPr>
            <a:endParaRPr lang="da-DK" sz="2800" dirty="0"/>
          </a:p>
          <a:p>
            <a:pPr marL="0" indent="0">
              <a:buNone/>
            </a:pPr>
            <a:endParaRPr lang="da-DK" dirty="0"/>
          </a:p>
        </p:txBody>
      </p:sp>
    </p:spTree>
    <p:extLst>
      <p:ext uri="{BB962C8B-B14F-4D97-AF65-F5344CB8AC3E}">
        <p14:creationId xmlns:p14="http://schemas.microsoft.com/office/powerpoint/2010/main" val="1714758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r>
            <a:br>
              <a:rPr lang="da-DK" dirty="0"/>
            </a:br>
            <a:r>
              <a:rPr lang="da-DK" dirty="0" smtClean="0"/>
              <a:t>Vis respekt </a:t>
            </a:r>
            <a:r>
              <a:rPr lang="da-DK" dirty="0"/>
              <a:t>for den frivilliges tid</a:t>
            </a:r>
            <a:br>
              <a:rPr lang="da-DK" dirty="0"/>
            </a:br>
            <a:endParaRPr lang="da-DK" dirty="0"/>
          </a:p>
        </p:txBody>
      </p:sp>
      <p:sp>
        <p:nvSpPr>
          <p:cNvPr id="3" name="Pladsholder til indhold 2"/>
          <p:cNvSpPr>
            <a:spLocks noGrp="1"/>
          </p:cNvSpPr>
          <p:nvPr>
            <p:ph sz="quarter" idx="10"/>
          </p:nvPr>
        </p:nvSpPr>
        <p:spPr>
          <a:xfrm>
            <a:off x="1016001" y="1745130"/>
            <a:ext cx="5370052" cy="4706471"/>
          </a:xfrm>
        </p:spPr>
        <p:txBody>
          <a:bodyPr>
            <a:normAutofit/>
          </a:bodyPr>
          <a:lstStyle/>
          <a:p>
            <a:pPr>
              <a:buFont typeface="Wingdings" panose="05000000000000000000" pitchFamily="2" charset="2"/>
              <a:buChar char="§"/>
            </a:pPr>
            <a:r>
              <a:rPr lang="da-DK" sz="2800" dirty="0"/>
              <a:t>Er I opmærksomme på at respektere  frivilliges tid?</a:t>
            </a:r>
          </a:p>
          <a:p>
            <a:pPr>
              <a:buFont typeface="Wingdings" panose="05000000000000000000" pitchFamily="2" charset="2"/>
              <a:buChar char="§"/>
            </a:pPr>
            <a:r>
              <a:rPr lang="da-DK" sz="2800" dirty="0"/>
              <a:t>Hvordan ”sparer” I frivillige for at spilde tiden med ”ligegyldige ting” </a:t>
            </a:r>
            <a:r>
              <a:rPr lang="da-DK" sz="2800" dirty="0" err="1"/>
              <a:t>ifht</a:t>
            </a:r>
            <a:r>
              <a:rPr lang="da-DK" sz="2800" dirty="0"/>
              <a:t> til deres primære indsats”? </a:t>
            </a:r>
          </a:p>
          <a:p>
            <a:pPr marL="0" indent="0">
              <a:buNone/>
            </a:pPr>
            <a:endParaRPr lang="da-DK" sz="2800" dirty="0"/>
          </a:p>
          <a:p>
            <a:pPr marL="0" indent="0">
              <a:buNone/>
            </a:pPr>
            <a:endParaRPr lang="da-DK" dirty="0"/>
          </a:p>
        </p:txBody>
      </p:sp>
      <p:pic>
        <p:nvPicPr>
          <p:cNvPr id="5" name="Billede 4" descr="3. Spild ikke den frivilliges tid.png"/>
          <p:cNvPicPr>
            <a:picLocks noChangeAspect="1"/>
          </p:cNvPicPr>
          <p:nvPr/>
        </p:nvPicPr>
        <p:blipFill>
          <a:blip r:embed="rId3" cstate="screen"/>
          <a:stretch>
            <a:fillRect/>
          </a:stretch>
        </p:blipFill>
        <p:spPr>
          <a:xfrm>
            <a:off x="7492181" y="1384969"/>
            <a:ext cx="3834580" cy="4963782"/>
          </a:xfrm>
          <a:prstGeom prst="rect">
            <a:avLst/>
          </a:prstGeom>
        </p:spPr>
      </p:pic>
    </p:spTree>
    <p:extLst>
      <p:ext uri="{BB962C8B-B14F-4D97-AF65-F5344CB8AC3E}">
        <p14:creationId xmlns:p14="http://schemas.microsoft.com/office/powerpoint/2010/main" val="1912593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4. Påskøn den enkelte frivillige.png"/>
          <p:cNvPicPr>
            <a:picLocks noChangeAspect="1"/>
          </p:cNvPicPr>
          <p:nvPr/>
        </p:nvPicPr>
        <p:blipFill>
          <a:blip r:embed="rId3" cstate="screen"/>
          <a:stretch>
            <a:fillRect/>
          </a:stretch>
        </p:blipFill>
        <p:spPr>
          <a:xfrm>
            <a:off x="7816644" y="1504335"/>
            <a:ext cx="4011561" cy="4856582"/>
          </a:xfrm>
          <a:prstGeom prst="rect">
            <a:avLst/>
          </a:prstGeom>
        </p:spPr>
      </p:pic>
      <p:sp>
        <p:nvSpPr>
          <p:cNvPr id="2" name="Titel 1"/>
          <p:cNvSpPr>
            <a:spLocks noGrp="1"/>
          </p:cNvSpPr>
          <p:nvPr>
            <p:ph type="title"/>
          </p:nvPr>
        </p:nvSpPr>
        <p:spPr/>
        <p:txBody>
          <a:bodyPr/>
          <a:lstStyle/>
          <a:p>
            <a:pPr marL="457200" indent="-457200"/>
            <a:r>
              <a:rPr lang="da-DK" dirty="0"/>
              <a:t>Påskøn den enkelte frivillige</a:t>
            </a:r>
          </a:p>
        </p:txBody>
      </p:sp>
      <p:sp>
        <p:nvSpPr>
          <p:cNvPr id="3" name="Pladsholder til indhold 2"/>
          <p:cNvSpPr>
            <a:spLocks noGrp="1"/>
          </p:cNvSpPr>
          <p:nvPr>
            <p:ph sz="quarter" idx="10"/>
          </p:nvPr>
        </p:nvSpPr>
        <p:spPr>
          <a:xfrm>
            <a:off x="1016000" y="1722270"/>
            <a:ext cx="5681980" cy="4706471"/>
          </a:xfrm>
        </p:spPr>
        <p:txBody>
          <a:bodyPr>
            <a:noAutofit/>
          </a:bodyPr>
          <a:lstStyle/>
          <a:p>
            <a:pPr>
              <a:buFont typeface="Wingdings" panose="05000000000000000000" pitchFamily="2" charset="2"/>
              <a:buChar char="§"/>
            </a:pPr>
            <a:r>
              <a:rPr lang="da-DK" sz="2800" dirty="0"/>
              <a:t>Hvad gør I lokalt for at påskønne frivilliges indsats?</a:t>
            </a:r>
          </a:p>
          <a:p>
            <a:pPr>
              <a:buFont typeface="Wingdings" panose="05000000000000000000" pitchFamily="2" charset="2"/>
              <a:buChar char="§"/>
            </a:pPr>
            <a:r>
              <a:rPr lang="da-DK" sz="2800" dirty="0"/>
              <a:t>Har I en tydelig aftale om påskønnelse, som er kendt - og følges af alle aktivitetsledere</a:t>
            </a:r>
            <a:r>
              <a:rPr lang="da-DK" sz="2800" dirty="0" smtClean="0"/>
              <a:t>/ kontaktpersoner</a:t>
            </a:r>
            <a:r>
              <a:rPr lang="da-DK" sz="2800" dirty="0"/>
              <a:t>?</a:t>
            </a:r>
          </a:p>
          <a:p>
            <a:pPr marL="0" indent="0">
              <a:buNone/>
            </a:pPr>
            <a:endParaRPr lang="da-DK" sz="2800" i="1" dirty="0" smtClean="0"/>
          </a:p>
          <a:p>
            <a:pPr marL="0" indent="0">
              <a:buNone/>
            </a:pPr>
            <a:r>
              <a:rPr lang="da-DK" sz="2800" i="1" dirty="0" smtClean="0"/>
              <a:t>.</a:t>
            </a:r>
          </a:p>
          <a:p>
            <a:pPr marL="0" indent="0">
              <a:buNone/>
            </a:pPr>
            <a:endParaRPr lang="da-DK" sz="2800" dirty="0"/>
          </a:p>
        </p:txBody>
      </p:sp>
    </p:spTree>
    <p:extLst>
      <p:ext uri="{BB962C8B-B14F-4D97-AF65-F5344CB8AC3E}">
        <p14:creationId xmlns:p14="http://schemas.microsoft.com/office/powerpoint/2010/main" val="2578645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r>
            <a:br>
              <a:rPr lang="da-DK" dirty="0"/>
            </a:br>
            <a:r>
              <a:rPr lang="da-DK" dirty="0"/>
              <a:t>Skab råderum og tilbyd udvikling</a:t>
            </a:r>
            <a:br>
              <a:rPr lang="da-DK" dirty="0"/>
            </a:br>
            <a:endParaRPr lang="da-DK" dirty="0"/>
          </a:p>
        </p:txBody>
      </p:sp>
      <p:sp>
        <p:nvSpPr>
          <p:cNvPr id="3" name="Pladsholder til indhold 2"/>
          <p:cNvSpPr>
            <a:spLocks noGrp="1"/>
          </p:cNvSpPr>
          <p:nvPr>
            <p:ph sz="quarter" idx="10"/>
          </p:nvPr>
        </p:nvSpPr>
        <p:spPr>
          <a:xfrm>
            <a:off x="993140" y="1630830"/>
            <a:ext cx="5355303" cy="4706471"/>
          </a:xfrm>
        </p:spPr>
        <p:txBody>
          <a:bodyPr>
            <a:normAutofit fontScale="92500"/>
          </a:bodyPr>
          <a:lstStyle/>
          <a:p>
            <a:pPr>
              <a:buFont typeface="Wingdings" panose="05000000000000000000" pitchFamily="2" charset="2"/>
              <a:buChar char="§"/>
            </a:pPr>
            <a:r>
              <a:rPr lang="da-DK" sz="2800" dirty="0"/>
              <a:t>Hvordan får man mere råderum (fx ansvar eller indflydelse)som frivillig hos Jer?  </a:t>
            </a:r>
          </a:p>
          <a:p>
            <a:pPr>
              <a:buFont typeface="Wingdings" panose="05000000000000000000" pitchFamily="2" charset="2"/>
              <a:buChar char="§"/>
            </a:pPr>
            <a:r>
              <a:rPr lang="da-DK" sz="2800" dirty="0"/>
              <a:t>Hvad gør I for at opfordre frivillige til at udvikle sig?  </a:t>
            </a:r>
          </a:p>
          <a:p>
            <a:pPr>
              <a:buFont typeface="Wingdings" panose="05000000000000000000" pitchFamily="2" charset="2"/>
              <a:buChar char="§"/>
            </a:pPr>
            <a:r>
              <a:rPr lang="da-DK" sz="2800" dirty="0"/>
              <a:t>Hvordan følger I op, når frivillige har været afsted på kurser/møder og/eller temadage?</a:t>
            </a:r>
          </a:p>
          <a:p>
            <a:pPr marL="0" indent="0">
              <a:buNone/>
            </a:pPr>
            <a:endParaRPr lang="da-DK" sz="2800" dirty="0"/>
          </a:p>
          <a:p>
            <a:pPr marL="0" indent="0">
              <a:buNone/>
            </a:pPr>
            <a:r>
              <a:rPr lang="da-DK" sz="2800" i="1" dirty="0" smtClean="0"/>
              <a:t>.</a:t>
            </a:r>
          </a:p>
          <a:p>
            <a:pPr marL="0" indent="0">
              <a:buNone/>
            </a:pPr>
            <a:endParaRPr lang="da-DK" dirty="0"/>
          </a:p>
        </p:txBody>
      </p:sp>
      <p:pic>
        <p:nvPicPr>
          <p:cNvPr id="5" name="Billede 4" descr="5. Skab råderum og tilbyd udvikling.png"/>
          <p:cNvPicPr>
            <a:picLocks noChangeAspect="1"/>
          </p:cNvPicPr>
          <p:nvPr/>
        </p:nvPicPr>
        <p:blipFill>
          <a:blip r:embed="rId3" cstate="screen"/>
          <a:stretch>
            <a:fillRect/>
          </a:stretch>
        </p:blipFill>
        <p:spPr>
          <a:xfrm>
            <a:off x="6409642" y="1681316"/>
            <a:ext cx="5737636" cy="4517577"/>
          </a:xfrm>
          <a:prstGeom prst="rect">
            <a:avLst/>
          </a:prstGeom>
        </p:spPr>
      </p:pic>
    </p:spTree>
    <p:extLst>
      <p:ext uri="{BB962C8B-B14F-4D97-AF65-F5344CB8AC3E}">
        <p14:creationId xmlns:p14="http://schemas.microsoft.com/office/powerpoint/2010/main" val="3232639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17444" t="7077" r="23182"/>
          <a:stretch/>
        </p:blipFill>
        <p:spPr>
          <a:xfrm>
            <a:off x="7226001" y="1393881"/>
            <a:ext cx="4155014" cy="4874728"/>
          </a:xfrm>
          <a:prstGeom prst="rect">
            <a:avLst/>
          </a:prstGeom>
        </p:spPr>
      </p:pic>
      <p:sp>
        <p:nvSpPr>
          <p:cNvPr id="2" name="Titel 1"/>
          <p:cNvSpPr>
            <a:spLocks noGrp="1"/>
          </p:cNvSpPr>
          <p:nvPr>
            <p:ph type="title"/>
          </p:nvPr>
        </p:nvSpPr>
        <p:spPr/>
        <p:txBody>
          <a:bodyPr>
            <a:normAutofit fontScale="90000"/>
          </a:bodyPr>
          <a:lstStyle/>
          <a:p>
            <a:r>
              <a:rPr lang="da-DK" dirty="0"/>
              <a:t/>
            </a:r>
            <a:br>
              <a:rPr lang="da-DK" dirty="0"/>
            </a:br>
            <a:r>
              <a:rPr lang="da-DK" dirty="0"/>
              <a:t>Dyrk relationerne</a:t>
            </a:r>
            <a:br>
              <a:rPr lang="da-DK" dirty="0"/>
            </a:br>
            <a:endParaRPr lang="da-DK" dirty="0"/>
          </a:p>
        </p:txBody>
      </p:sp>
      <p:sp>
        <p:nvSpPr>
          <p:cNvPr id="3" name="Pladsholder til indhold 2"/>
          <p:cNvSpPr>
            <a:spLocks noGrp="1"/>
          </p:cNvSpPr>
          <p:nvPr>
            <p:ph sz="quarter" idx="10"/>
          </p:nvPr>
        </p:nvSpPr>
        <p:spPr>
          <a:xfrm>
            <a:off x="1016001" y="1516530"/>
            <a:ext cx="5325806" cy="4706471"/>
          </a:xfrm>
        </p:spPr>
        <p:txBody>
          <a:bodyPr/>
          <a:lstStyle/>
          <a:p>
            <a:pPr>
              <a:buFont typeface="Wingdings" panose="05000000000000000000" pitchFamily="2" charset="2"/>
              <a:buChar char="§"/>
            </a:pPr>
            <a:r>
              <a:rPr lang="da-DK" sz="2800" dirty="0"/>
              <a:t>Hvilke konkrete tiltag og arrangementer, tilbyder I, hvor formålet er at dyrke/styrke fællesskab og relationer blandt frivillige?</a:t>
            </a:r>
          </a:p>
          <a:p>
            <a:pPr marL="0" indent="0">
              <a:buNone/>
            </a:pPr>
            <a:endParaRPr lang="da-DK" sz="2800" dirty="0"/>
          </a:p>
          <a:p>
            <a:pPr marL="0" indent="0">
              <a:buNone/>
            </a:pPr>
            <a:endParaRPr lang="da-DK" dirty="0"/>
          </a:p>
        </p:txBody>
      </p:sp>
    </p:spTree>
    <p:extLst>
      <p:ext uri="{BB962C8B-B14F-4D97-AF65-F5344CB8AC3E}">
        <p14:creationId xmlns:p14="http://schemas.microsoft.com/office/powerpoint/2010/main" val="10269534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_Ældre Sagen PowerPoint 16-9_2017">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Ældre Sagen 2016-16_9.potx" id="{FA62C7F8-41E3-4CF3-B1AF-0560228E0AF8}" vid="{84D6CD33-1C15-46A3-8315-F2B29DD7BD60}"/>
    </a:ext>
  </a:extLst>
</a:theme>
</file>

<file path=ppt/theme/theme2.xml><?xml version="1.0" encoding="utf-8"?>
<a:theme xmlns:a="http://schemas.openxmlformats.org/drawingml/2006/main" name="1_a_Ældre Sagen PowerPoint 16-9_2017">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Ældre Sagen 2016-16_9.potx" id="{FA62C7F8-41E3-4CF3-B1AF-0560228E0AF8}" vid="{84D6CD33-1C15-46A3-8315-F2B29DD7BD60}"/>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a_Ældre Sagen PowerPoint 16-9_2017</Template>
  <TotalTime>2625</TotalTime>
  <Words>1007</Words>
  <Application>Microsoft Office PowerPoint</Application>
  <PresentationFormat>Brugerdefineret</PresentationFormat>
  <Paragraphs>92</Paragraphs>
  <Slides>9</Slides>
  <Notes>8</Notes>
  <HiddenSlides>0</HiddenSlides>
  <MMClips>0</MMClips>
  <ScaleCrop>false</ScaleCrop>
  <HeadingPairs>
    <vt:vector size="4" baseType="variant">
      <vt:variant>
        <vt:lpstr>Tema</vt:lpstr>
      </vt:variant>
      <vt:variant>
        <vt:i4>2</vt:i4>
      </vt:variant>
      <vt:variant>
        <vt:lpstr>Diastitler</vt:lpstr>
      </vt:variant>
      <vt:variant>
        <vt:i4>9</vt:i4>
      </vt:variant>
    </vt:vector>
  </HeadingPairs>
  <TitlesOfParts>
    <vt:vector size="11" baseType="lpstr">
      <vt:lpstr>a_Ældre Sagen PowerPoint 16-9_2017</vt:lpstr>
      <vt:lpstr>1_a_Ældre Sagen PowerPoint 16-9_2017</vt:lpstr>
      <vt:lpstr>Trivselsmodel</vt:lpstr>
      <vt:lpstr>6 faktorer, der motiverer og fastholder frivillige</vt:lpstr>
      <vt:lpstr>Danskernes motivation for frivillighed</vt:lpstr>
      <vt:lpstr> Tydeliggør den forskel, den frivillige gør </vt:lpstr>
      <vt:lpstr> Match den frivillige med den rigtige opgave </vt:lpstr>
      <vt:lpstr> Vis respekt for den frivilliges tid </vt:lpstr>
      <vt:lpstr>Påskøn den enkelte frivillige</vt:lpstr>
      <vt:lpstr> Skab råderum og tilbyd udvikling </vt:lpstr>
      <vt:lpstr> Dyrk relationerne </vt:lpstr>
    </vt:vector>
  </TitlesOfParts>
  <Company>Ældre Sagen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Inspirationsmodellen for distrikterne Betegnelsen: Aktivitetsledere er koordinatorer</dc:title>
  <dc:creator>Kirsten Thustrup</dc:creator>
  <cp:lastModifiedBy>Per Jacobi</cp:lastModifiedBy>
  <cp:revision>83</cp:revision>
  <cp:lastPrinted>2019-08-21T23:07:05Z</cp:lastPrinted>
  <dcterms:created xsi:type="dcterms:W3CDTF">2017-10-30T15:12:58Z</dcterms:created>
  <dcterms:modified xsi:type="dcterms:W3CDTF">2019-08-23T05:49:43Z</dcterms:modified>
</cp:coreProperties>
</file>