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7" r:id="rId1"/>
  </p:sldMasterIdLst>
  <p:notesMasterIdLst>
    <p:notesMasterId r:id="rId12"/>
  </p:notesMasterIdLst>
  <p:sldIdLst>
    <p:sldId id="300" r:id="rId2"/>
    <p:sldId id="314" r:id="rId3"/>
    <p:sldId id="322" r:id="rId4"/>
    <p:sldId id="315" r:id="rId5"/>
    <p:sldId id="320" r:id="rId6"/>
    <p:sldId id="316" r:id="rId7"/>
    <p:sldId id="327" r:id="rId8"/>
    <p:sldId id="318" r:id="rId9"/>
    <p:sldId id="323" r:id="rId10"/>
    <p:sldId id="324" r:id="rId11"/>
  </p:sldIdLst>
  <p:sldSz cx="12192000" cy="6858000"/>
  <p:notesSz cx="6797675" cy="9928225"/>
  <p:defaultTextStyle>
    <a:defPPr>
      <a:defRPr lang="da-DK"/>
    </a:defPPr>
    <a:lvl1pPr marL="0" algn="l" defTabSz="4570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11" algn="l" defTabSz="4570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024" algn="l" defTabSz="4570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040" algn="l" defTabSz="4570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052" algn="l" defTabSz="4570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064" algn="l" defTabSz="4570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079" algn="l" defTabSz="4570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088" algn="l" defTabSz="4570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104" algn="l" defTabSz="4570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220" userDrawn="1">
          <p15:clr>
            <a:srgbClr val="A4A3A4"/>
          </p15:clr>
        </p15:guide>
        <p15:guide id="3" orient="horz" pos="3918" userDrawn="1">
          <p15:clr>
            <a:srgbClr val="A4A3A4"/>
          </p15:clr>
        </p15:guide>
        <p15:guide id="4" pos="3840" userDrawn="1">
          <p15:clr>
            <a:srgbClr val="A4A3A4"/>
          </p15:clr>
        </p15:guide>
        <p15:guide id="5" pos="317" userDrawn="1">
          <p15:clr>
            <a:srgbClr val="A4A3A4"/>
          </p15:clr>
        </p15:guide>
        <p15:guide id="6" pos="739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ristina Krause Schütz" initials="CS" lastIdx="2" clrIdx="0"/>
  <p:cmAuthor id="1" name="Ida Magdalene Hotvedt" initials="IMH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8979"/>
    <a:srgbClr val="CAC8BC"/>
    <a:srgbClr val="5E2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llemlayout 2 - markeringsfarv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llemlayout 2 - markeringsfarv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ABFCF23-3B69-468F-B69F-88F6DE6A72F2}" styleName="Mellemlayout 1 - markeringsfarv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2DE63D5-997A-4646-A377-4702673A728D}" styleName="Lyst layout 2 - markeringsfarv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Lyst layout 2 - markeringsfarv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llemlayout 2 - markeringsfarv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emlayout 2 - markeringsfarv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llemlayout 2 - markeringsfarv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llemlayout 2 - markeringsfarv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40" autoAdjust="0"/>
    <p:restoredTop sz="83875" autoAdjust="0"/>
  </p:normalViewPr>
  <p:slideViewPr>
    <p:cSldViewPr snapToGrid="0">
      <p:cViewPr varScale="1">
        <p:scale>
          <a:sx n="95" d="100"/>
          <a:sy n="95" d="100"/>
        </p:scale>
        <p:origin x="1488" y="96"/>
      </p:cViewPr>
      <p:guideLst>
        <p:guide orient="horz" pos="2160"/>
        <p:guide orient="horz" pos="220"/>
        <p:guide orient="horz" pos="3918"/>
        <p:guide pos="3840"/>
        <p:guide pos="317"/>
        <p:guide pos="739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5"/>
          </a:xfrm>
          <a:prstGeom prst="rect">
            <a:avLst/>
          </a:prstGeom>
        </p:spPr>
        <p:txBody>
          <a:bodyPr vert="horz" lIns="91723" tIns="45861" rIns="91723" bIns="45861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1723" tIns="45861" rIns="91723" bIns="45861" rtlCol="0"/>
          <a:lstStyle>
            <a:lvl1pPr algn="r">
              <a:defRPr sz="1200"/>
            </a:lvl1pPr>
          </a:lstStyle>
          <a:p>
            <a:fld id="{D4521614-06D8-4BA4-8980-CEEAA72D722D}" type="datetimeFigureOut">
              <a:rPr lang="da-DK" smtClean="0"/>
              <a:t>10-10-2023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23" tIns="45861" rIns="91723" bIns="45861" rtlCol="0" anchor="ctr"/>
          <a:lstStyle/>
          <a:p>
            <a:endParaRPr lang="da-DK" dirty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960"/>
            <a:ext cx="5438140" cy="3909238"/>
          </a:xfrm>
          <a:prstGeom prst="rect">
            <a:avLst/>
          </a:prstGeom>
        </p:spPr>
        <p:txBody>
          <a:bodyPr vert="horz" lIns="91723" tIns="45861" rIns="91723" bIns="45861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91723" tIns="45861" rIns="91723" bIns="45861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723" tIns="45861" rIns="91723" bIns="45861" rtlCol="0" anchor="b"/>
          <a:lstStyle>
            <a:lvl1pPr algn="r">
              <a:defRPr sz="1200"/>
            </a:lvl1pPr>
          </a:lstStyle>
          <a:p>
            <a:fld id="{354C4475-3E94-479C-AEFB-C09AA5491272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77558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092443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10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05928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Og hvis i skal have hjælp til at vedhæfte filer. Så giv os et ring.</a:t>
            </a:r>
          </a:p>
          <a:p>
            <a:r>
              <a:rPr lang="da-DK" dirty="0"/>
              <a:t>Jo færre mail adresser jo færre </a:t>
            </a:r>
            <a:r>
              <a:rPr lang="da-DK" dirty="0" err="1"/>
              <a:t>phising</a:t>
            </a:r>
            <a:r>
              <a:rPr lang="da-DK" dirty="0"/>
              <a:t> forsøg virus ets.</a:t>
            </a:r>
          </a:p>
          <a:p>
            <a:r>
              <a:rPr lang="da-DK" dirty="0"/>
              <a:t>Vi har også overvågning af KS mailen. Måske i har set mails fra</a:t>
            </a:r>
          </a:p>
          <a:p>
            <a:r>
              <a:rPr lang="fr-FR" dirty="0"/>
              <a:t>Centera Email Defence - Quarantine Digest Email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68430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3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03502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Dette reddede en lokalafdeling. De fik alle pengene retur, fordi banken måtte indse at de ikke have deres på plads.</a:t>
            </a:r>
          </a:p>
          <a:p>
            <a:r>
              <a:rPr lang="da-DK" dirty="0"/>
              <a:t>Så sørg for at have jeres prokura forhold på plads. Og at de også er dokumenteret, samt vi i sekretariatet har fået tilsendt kopier.</a:t>
            </a:r>
          </a:p>
          <a:p>
            <a:r>
              <a:rPr lang="da-DK" dirty="0"/>
              <a:t>I omegnen af 50.000,-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66365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https://www.aeldresagen.dk/viden-og-raadgivning/hverdagsliv/sikkerhed-paa-nettet#9c5e824b7b0d</a:t>
            </a:r>
          </a:p>
          <a:p>
            <a:r>
              <a:rPr lang="da-DK" dirty="0"/>
              <a:t>Det med opfordring til køb af gavekort er også sket i 2023. Så køb ikke noget uden at du har fået det bekræftet. Ikke bare via mail.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14210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Sakset fra BDO - https://www.bdo.dk/getattachment/Faglig-info/Business-Services-Outsourcing/Publikation-om-den-nye-bogfoeringslov/2022-11-14-Endelig-udgave-BDO_Bogf%C3%B8ringsloven.pdf.aspx?lang=da-DK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1974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Hvor omsætningen overstiger 300.000,-</a:t>
            </a:r>
          </a:p>
          <a:p>
            <a:r>
              <a:rPr lang="da-DK" dirty="0"/>
              <a:t>Kreditor/to </a:t>
            </a:r>
            <a:r>
              <a:rPr lang="da-DK" dirty="0" err="1"/>
              <a:t>godkendere</a:t>
            </a:r>
            <a:r>
              <a:rPr lang="da-DK" dirty="0"/>
              <a:t>/attestation </a:t>
            </a:r>
            <a:r>
              <a:rPr lang="da-DK" dirty="0" err="1"/>
              <a:t>etc</a:t>
            </a:r>
            <a:endParaRPr lang="da-DK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7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592392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Et af de tekniske udfordringer.</a:t>
            </a:r>
          </a:p>
          <a:p>
            <a:r>
              <a:rPr lang="da-DK" dirty="0"/>
              <a:t>Kassereren bliver superbruger.</a:t>
            </a:r>
          </a:p>
          <a:p>
            <a:r>
              <a:rPr lang="da-DK" dirty="0"/>
              <a:t>Fortæl skitseret om processen.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8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457950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err="1"/>
              <a:t>MitID</a:t>
            </a:r>
            <a:r>
              <a:rPr lang="da-DK" dirty="0"/>
              <a:t> digital post – Bettina – Nordea Fonden. </a:t>
            </a:r>
            <a:r>
              <a:rPr lang="da-DK" dirty="0" err="1"/>
              <a:t>Kommunenerne</a:t>
            </a:r>
            <a:r>
              <a:rPr lang="da-DK" dirty="0"/>
              <a:t>. </a:t>
            </a:r>
            <a:r>
              <a:rPr lang="da-DK" dirty="0" err="1"/>
              <a:t>ErhversMitID</a:t>
            </a:r>
            <a:r>
              <a:rPr lang="da-DK" dirty="0"/>
              <a:t> oprettes herinde. I ringer. </a:t>
            </a:r>
            <a:r>
              <a:rPr lang="da-DK" dirty="0" err="1"/>
              <a:t>Need</a:t>
            </a:r>
            <a:r>
              <a:rPr lang="da-DK" dirty="0"/>
              <a:t> to have ikke </a:t>
            </a:r>
            <a:r>
              <a:rPr lang="da-DK" dirty="0" err="1"/>
              <a:t>nice</a:t>
            </a:r>
            <a:r>
              <a:rPr lang="da-DK" dirty="0"/>
              <a:t> to have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/>
              <a:t>9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38642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Åbningsdias - centrere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ktangel 21"/>
          <p:cNvSpPr/>
          <p:nvPr userDrawn="1"/>
        </p:nvSpPr>
        <p:spPr>
          <a:xfrm>
            <a:off x="-543" y="928033"/>
            <a:ext cx="12192001" cy="595035"/>
          </a:xfrm>
          <a:prstGeom prst="rect">
            <a:avLst/>
          </a:prstGeom>
          <a:solidFill>
            <a:schemeClr val="bg2"/>
          </a:solidFill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58420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LnTx/>
              <a:uFillTx/>
              <a:ea typeface="Arial"/>
              <a:cs typeface="Arial"/>
              <a:sym typeface="Palatino"/>
            </a:endParaRPr>
          </a:p>
        </p:txBody>
      </p:sp>
      <p:sp>
        <p:nvSpPr>
          <p:cNvPr id="27" name="Rektangel 26"/>
          <p:cNvSpPr/>
          <p:nvPr userDrawn="1"/>
        </p:nvSpPr>
        <p:spPr>
          <a:xfrm>
            <a:off x="1" y="5339227"/>
            <a:ext cx="12192001" cy="595035"/>
          </a:xfrm>
          <a:prstGeom prst="rect">
            <a:avLst/>
          </a:prstGeom>
          <a:solidFill>
            <a:schemeClr val="bg2"/>
          </a:solidFill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58420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LnTx/>
              <a:uFillTx/>
              <a:ea typeface="Arial"/>
              <a:cs typeface="Arial"/>
              <a:sym typeface="Palatino"/>
            </a:endParaRPr>
          </a:p>
        </p:txBody>
      </p:sp>
      <p:pic>
        <p:nvPicPr>
          <p:cNvPr id="30" name="ÆS_logo_POS_CMYK.pdf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7512" y="3005188"/>
            <a:ext cx="6655888" cy="851668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7"/>
          <p:cNvSpPr/>
          <p:nvPr userDrawn="1"/>
        </p:nvSpPr>
        <p:spPr>
          <a:xfrm>
            <a:off x="0" y="4410945"/>
            <a:ext cx="12192000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 dirty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9" name="Shape 8"/>
          <p:cNvSpPr/>
          <p:nvPr userDrawn="1"/>
        </p:nvSpPr>
        <p:spPr>
          <a:xfrm flipV="1">
            <a:off x="-574" y="2396853"/>
            <a:ext cx="12192575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 dirty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0563284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19070"/>
            <a:ext cx="11229673" cy="97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282960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ÆS_logo_POS_CMYK.pdf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152" y="6426142"/>
            <a:ext cx="1809125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787925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8313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el &amp; undertitel i bånd centre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30586" y="2212910"/>
            <a:ext cx="11183692" cy="261610"/>
          </a:xfrm>
        </p:spPr>
        <p:txBody>
          <a:bodyPr vert="horz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 baseline="0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9" name="Shape 9"/>
          <p:cNvSpPr/>
          <p:nvPr/>
        </p:nvSpPr>
        <p:spPr>
          <a:xfrm rot="16200000">
            <a:off x="6917128" y="3441526"/>
            <a:ext cx="115506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dirty="0"/>
          </a:p>
        </p:txBody>
      </p:sp>
      <p:sp>
        <p:nvSpPr>
          <p:cNvPr id="10" name="Shape 10"/>
          <p:cNvSpPr>
            <a:spLocks noGrp="1"/>
          </p:cNvSpPr>
          <p:nvPr>
            <p:ph type="title" hasCustomPrompt="1"/>
          </p:nvPr>
        </p:nvSpPr>
        <p:spPr>
          <a:xfrm>
            <a:off x="476250" y="2560596"/>
            <a:ext cx="6750844" cy="171122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Klik for at tilføje 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11" name="Shape 11"/>
          <p:cNvSpPr>
            <a:spLocks noGrp="1"/>
          </p:cNvSpPr>
          <p:nvPr>
            <p:ph type="body" idx="1" hasCustomPrompt="1"/>
          </p:nvPr>
        </p:nvSpPr>
        <p:spPr>
          <a:xfrm>
            <a:off x="7762875" y="2592549"/>
            <a:ext cx="3976688" cy="169664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39"/>
              </a:lnSpc>
              <a:spcBef>
                <a:spcPts val="0"/>
              </a:spcBef>
              <a:buSzTx/>
              <a:buNone/>
              <a:defRPr sz="17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160729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0" indent="321457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0" indent="482186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Klik for at tilføje tekst</a:t>
            </a:r>
          </a:p>
        </p:txBody>
      </p:sp>
      <p:pic>
        <p:nvPicPr>
          <p:cNvPr id="13" name="ÆS_logo_POS_CMYK.pdf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152" y="6426142"/>
            <a:ext cx="1809125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Shape 7"/>
          <p:cNvSpPr/>
          <p:nvPr/>
        </p:nvSpPr>
        <p:spPr>
          <a:xfrm>
            <a:off x="476251" y="4315973"/>
            <a:ext cx="1124948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dirty="0"/>
          </a:p>
        </p:txBody>
      </p:sp>
      <p:sp>
        <p:nvSpPr>
          <p:cNvPr id="17" name="Shape 8"/>
          <p:cNvSpPr/>
          <p:nvPr/>
        </p:nvSpPr>
        <p:spPr>
          <a:xfrm>
            <a:off x="476252" y="2556825"/>
            <a:ext cx="1125001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4044087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25933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10" hasCustomPrompt="1"/>
          </p:nvPr>
        </p:nvSpPr>
        <p:spPr>
          <a:xfrm>
            <a:off x="1016000" y="1516530"/>
            <a:ext cx="10707843" cy="4706471"/>
          </a:xfrm>
        </p:spPr>
        <p:txBody>
          <a:bodyPr vert="horz"/>
          <a:lstStyle>
            <a:lvl1pPr>
              <a:defRPr baseline="0"/>
            </a:lvl1pPr>
          </a:lstStyle>
          <a:p>
            <a:pPr lvl="0"/>
            <a:r>
              <a:rPr lang="da-DK" dirty="0"/>
              <a:t>Klik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985485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>
            <a:normAutofit/>
          </a:bodyPr>
          <a:lstStyle>
            <a:lvl1pPr marL="0" marR="0" indent="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None/>
              <a:tabLst/>
              <a:defRPr lang="da-DK" sz="1800" b="0" i="0">
                <a:solidFill>
                  <a:srgbClr val="000000"/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spcBef>
                <a:spcPts val="1266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marL="241200" marR="0" lvl="0" indent="-24120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Char char="•"/>
              <a:tabLst/>
              <a:defRPr sz="1800">
                <a:solidFill>
                  <a:srgbClr val="000000"/>
                </a:solidFill>
              </a:defRPr>
            </a:pPr>
            <a:r>
              <a:rPr lang="da-DK" sz="2400" dirty="0"/>
              <a:t>Klik for at tilføje tekst</a:t>
            </a:r>
            <a:endParaRPr lang="da-DK" sz="2200" dirty="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>
            <a:normAutofit/>
          </a:bodyPr>
          <a:lstStyle>
            <a:lvl1pPr marL="24120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241200" indent="-241200">
              <a:lnSpc>
                <a:spcPct val="100000"/>
              </a:lnSpc>
              <a:spcBef>
                <a:spcPts val="1000"/>
              </a:spcBef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3600" indent="-24046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0460"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34619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149683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2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>
            <a:normAutofit/>
          </a:bodyPr>
          <a:lstStyle>
            <a:lvl1pPr marL="2412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8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 anchor="ctr">
            <a:normAutofit/>
          </a:bodyPr>
          <a:lstStyle>
            <a:lvl1pPr marL="24046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0920" indent="-241200" algn="l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57" indent="0" algn="l">
              <a:lnSpc>
                <a:spcPct val="100000"/>
              </a:lnSpc>
              <a:spcBef>
                <a:spcPts val="100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1381" indent="-24120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1200" algn="l">
              <a:spcBef>
                <a:spcPts val="1000"/>
              </a:spcBef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7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354990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indholdselement - lod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476251" y="3429000"/>
            <a:ext cx="53216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dirty="0"/>
          </a:p>
        </p:txBody>
      </p:sp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dirty="0"/>
          </a:p>
        </p:txBody>
      </p:sp>
      <p:sp>
        <p:nvSpPr>
          <p:cNvPr id="25" name="Shape 25"/>
          <p:cNvSpPr>
            <a:spLocks noGrp="1"/>
          </p:cNvSpPr>
          <p:nvPr>
            <p:ph type="title" hasCustomPrompt="1"/>
          </p:nvPr>
        </p:nvSpPr>
        <p:spPr>
          <a:xfrm>
            <a:off x="476251" y="1949623"/>
            <a:ext cx="5322093" cy="142789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4200"/>
            </a:lvl1pPr>
          </a:lstStyle>
          <a:p>
            <a:pPr lvl="0"/>
            <a:r>
              <a:rPr lang="da-DK" sz="4000" dirty="0"/>
              <a:t>Klik for at tilføje tekst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3536156"/>
            <a:ext cx="5322093" cy="2669688"/>
          </a:xfrm>
          <a:prstGeom prst="rect">
            <a:avLst/>
          </a:prstGeom>
        </p:spPr>
        <p:txBody>
          <a:bodyPr anchor="t"/>
          <a:lstStyle>
            <a:lvl1pPr marL="241200" indent="-241200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1"/>
                </a:solidFill>
              </a:defRPr>
            </a:lvl1pPr>
            <a:lvl2pPr marL="480920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721381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Andet niveau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Tredje niveau</a:t>
            </a:r>
          </a:p>
        </p:txBody>
      </p:sp>
      <p:pic>
        <p:nvPicPr>
          <p:cNvPr id="6" name="ÆS_logo_POS_CMYK.pdf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152" y="6426142"/>
            <a:ext cx="1809125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Pladsholder til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507861" y="1646702"/>
            <a:ext cx="5289936" cy="200055"/>
          </a:xfrm>
        </p:spPr>
        <p:txBody>
          <a:bodyPr vert="horz" wrap="square" anchor="b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300" b="1" i="0" cap="all">
                <a:solidFill>
                  <a:srgbClr val="90897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3" hasCustomPrompt="1"/>
          </p:nvPr>
        </p:nvSpPr>
        <p:spPr>
          <a:xfrm>
            <a:off x="6096001" y="333375"/>
            <a:ext cx="5617633" cy="5881688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30118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</p:spTree>
    <p:extLst>
      <p:ext uri="{BB962C8B-B14F-4D97-AF65-F5344CB8AC3E}">
        <p14:creationId xmlns:p14="http://schemas.microsoft.com/office/powerpoint/2010/main" val="103377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128609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dirty="0"/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1988840"/>
            <a:ext cx="5322093" cy="42170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SzTx/>
              <a:buNone/>
              <a:defRPr sz="22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39827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480288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pic>
        <p:nvPicPr>
          <p:cNvPr id="6" name="ÆS_logo_POS_CMYK.pdf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152" y="6426142"/>
            <a:ext cx="1809125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Pladsholder til indhold 6"/>
          <p:cNvSpPr>
            <a:spLocks noGrp="1"/>
          </p:cNvSpPr>
          <p:nvPr>
            <p:ph sz="quarter" idx="15" hasCustomPrompt="1"/>
          </p:nvPr>
        </p:nvSpPr>
        <p:spPr>
          <a:xfrm>
            <a:off x="6040968" y="327026"/>
            <a:ext cx="5719233" cy="5910263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2" y="329514"/>
            <a:ext cx="5442456" cy="1321486"/>
          </a:xfrm>
        </p:spPr>
        <p:txBody>
          <a:bodyPr/>
          <a:lstStyle>
            <a:lvl1pPr algn="l">
              <a:spcBef>
                <a:spcPts val="0"/>
              </a:spcBef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2958494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09613" y="5784273"/>
            <a:ext cx="11223112" cy="407870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sz="quarter" idx="11"/>
          </p:nvPr>
        </p:nvSpPr>
        <p:spPr>
          <a:xfrm>
            <a:off x="503767" y="349251"/>
            <a:ext cx="11228917" cy="4211205"/>
          </a:xfrm>
        </p:spPr>
        <p:txBody>
          <a:bodyPr/>
          <a:lstStyle/>
          <a:p>
            <a:r>
              <a:rPr lang="da-DK" dirty="0"/>
              <a:t>Klik på ikonet for at tilføje et billede</a:t>
            </a:r>
          </a:p>
        </p:txBody>
      </p:sp>
      <p:pic>
        <p:nvPicPr>
          <p:cNvPr id="7" name="ÆS_logo_POS_CMYK.pdf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152" y="6426142"/>
            <a:ext cx="1809125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8001" y="4647515"/>
            <a:ext cx="11215711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6" name="Shape 2"/>
          <p:cNvSpPr/>
          <p:nvPr userDrawn="1"/>
        </p:nvSpPr>
        <p:spPr>
          <a:xfrm>
            <a:off x="476250" y="5692993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dirty="0"/>
          </a:p>
        </p:txBody>
      </p:sp>
      <p:sp>
        <p:nvSpPr>
          <p:cNvPr id="8" name="Shape 3"/>
          <p:cNvSpPr/>
          <p:nvPr userDrawn="1"/>
        </p:nvSpPr>
        <p:spPr>
          <a:xfrm>
            <a:off x="476250" y="4647135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3475280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76250" y="1305719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dirty="0"/>
          </a:p>
        </p:txBody>
      </p:sp>
      <p:sp>
        <p:nvSpPr>
          <p:cNvPr id="3" name="Shape 3"/>
          <p:cNvSpPr/>
          <p:nvPr/>
        </p:nvSpPr>
        <p:spPr>
          <a:xfrm>
            <a:off x="476250" y="225226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dirty="0"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84211" y="233406"/>
            <a:ext cx="11239500" cy="9651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Titeltekst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032573" y="1493490"/>
            <a:ext cx="10683177" cy="4712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fem</a:t>
            </a:r>
          </a:p>
        </p:txBody>
      </p:sp>
      <p:pic>
        <p:nvPicPr>
          <p:cNvPr id="6" name="ÆS_logo_POS_CMYK.pdf"/>
          <p:cNvPicPr/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152" y="6426142"/>
            <a:ext cx="1809125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379244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6" r:id="rId2"/>
    <p:sldLayoutId id="2147483749" r:id="rId3"/>
    <p:sldLayoutId id="2147483755" r:id="rId4"/>
    <p:sldLayoutId id="2147483722" r:id="rId5"/>
    <p:sldLayoutId id="2147483727" r:id="rId6"/>
    <p:sldLayoutId id="2147483757" r:id="rId7"/>
    <p:sldLayoutId id="2147483724" r:id="rId8"/>
    <p:sldLayoutId id="2147483754" r:id="rId9"/>
    <p:sldLayoutId id="2147483751" r:id="rId10"/>
    <p:sldLayoutId id="2147483752" r:id="rId11"/>
    <p:sldLayoutId id="2147483756" r:id="rId12"/>
    <p:sldLayoutId id="2147483758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410751" eaLnBrk="1" hangingPunct="1">
        <a:lnSpc>
          <a:spcPct val="100000"/>
        </a:lnSpc>
        <a:spcBef>
          <a:spcPts val="1125"/>
        </a:spcBef>
        <a:defRPr sz="4000" baseline="0">
          <a:solidFill>
            <a:schemeClr val="tx2"/>
          </a:solidFill>
          <a:latin typeface="Arial"/>
          <a:ea typeface="Arial"/>
          <a:cs typeface="Arial"/>
          <a:sym typeface="Arial"/>
        </a:defRPr>
      </a:lvl1pPr>
      <a:lvl2pPr indent="1607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2pPr>
      <a:lvl3pPr indent="321457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3pPr>
      <a:lvl4pPr indent="482186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4pPr>
      <a:lvl5pPr indent="642915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5pPr>
      <a:lvl6pPr indent="803643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6pPr>
      <a:lvl7pPr indent="964372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7pPr>
      <a:lvl8pPr indent="1125101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8pPr>
      <a:lvl9pPr indent="12858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9pPr>
    </p:titleStyle>
    <p:bodyStyle>
      <a:lvl1pPr marL="240460" indent="-240460" algn="l" defTabSz="410751" eaLnBrk="1" hangingPunct="1">
        <a:lnSpc>
          <a:spcPct val="100000"/>
        </a:lnSpc>
        <a:spcBef>
          <a:spcPts val="1000"/>
        </a:spcBef>
        <a:buSzPct val="75000"/>
        <a:buFont typeface="Arial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1pPr>
      <a:lvl2pPr marL="480920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2pPr>
      <a:lvl3pPr marL="721381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3pPr>
      <a:lvl4pPr marL="96184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4pPr>
      <a:lvl5pPr marL="120230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5pPr>
      <a:lvl6pPr marL="194561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6pPr>
      <a:lvl7pPr marL="2275997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7pPr>
      <a:lvl8pPr marL="2606383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8pPr>
      <a:lvl9pPr marL="293677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9pPr>
    </p:bodyStyle>
    <p:otherStyle>
      <a:lvl1pPr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1pPr>
      <a:lvl2pPr indent="1607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2pPr>
      <a:lvl3pPr indent="321457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3pPr>
      <a:lvl4pPr indent="482186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4pPr>
      <a:lvl5pPr indent="642915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5pPr>
      <a:lvl6pPr indent="803643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6pPr>
      <a:lvl7pPr indent="964372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7pPr>
      <a:lvl8pPr indent="1125101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8pPr>
      <a:lvl9pPr indent="12858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63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890" userDrawn="1">
          <p15:clr>
            <a:srgbClr val="F26B43"/>
          </p15:clr>
        </p15:guide>
        <p15:guide id="4" pos="640" userDrawn="1">
          <p15:clr>
            <a:srgbClr val="F26B43"/>
          </p15:clr>
        </p15:guide>
        <p15:guide id="5" pos="7379" userDrawn="1">
          <p15:clr>
            <a:srgbClr val="F26B43"/>
          </p15:clr>
        </p15:guide>
        <p15:guide id="6" orient="horz" pos="3915" userDrawn="1">
          <p15:clr>
            <a:srgbClr val="F26B43"/>
          </p15:clr>
        </p15:guide>
        <p15:guide id="7" orient="horz" pos="210" userDrawn="1">
          <p15:clr>
            <a:srgbClr val="F26B43"/>
          </p15:clr>
        </p15:guide>
        <p15:guide id="8" orient="horz" pos="1185" userDrawn="1">
          <p15:clr>
            <a:srgbClr val="F26B43"/>
          </p15:clr>
        </p15:guide>
        <p15:guide id="9" orient="horz" pos="1040" userDrawn="1">
          <p15:clr>
            <a:srgbClr val="F26B43"/>
          </p15:clr>
        </p15:guide>
        <p15:guide id="10" pos="301" userDrawn="1">
          <p15:clr>
            <a:srgbClr val="F26B43"/>
          </p15:clr>
        </p15:guide>
        <p15:guide id="11" orient="horz" pos="935" userDrawn="1">
          <p15:clr>
            <a:srgbClr val="F26B43"/>
          </p15:clr>
        </p15:guide>
        <p15:guide id="1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4" Type="http://schemas.openxmlformats.org/officeDocument/2006/relationships/hyperlink" Target="https://www.aeldresagen.dk/viden-og-raadgivning/hverdagsliv/sikkerhed-paa-nettet#9c5e824b7b0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961574" y="2954216"/>
            <a:ext cx="6929438" cy="1729585"/>
          </a:xfrm>
        </p:spPr>
        <p:txBody>
          <a:bodyPr/>
          <a:lstStyle/>
          <a:p>
            <a:r>
              <a:rPr lang="da-DK" dirty="0"/>
              <a:t>Inspirationsdag 2023</a:t>
            </a:r>
            <a:br>
              <a:rPr lang="da-DK" dirty="0"/>
            </a:br>
            <a:r>
              <a:rPr lang="da-DK" dirty="0"/>
              <a:t>Serviceinformation</a:t>
            </a:r>
          </a:p>
        </p:txBody>
      </p:sp>
    </p:spTree>
    <p:extLst>
      <p:ext uri="{BB962C8B-B14F-4D97-AF65-F5344CB8AC3E}">
        <p14:creationId xmlns:p14="http://schemas.microsoft.com/office/powerpoint/2010/main" val="3288575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1901825" y="542925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1901825" y="101600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1901825" y="86301"/>
            <a:ext cx="842168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584200" latinLnBrk="1" hangingPunct="0"/>
            <a:r>
              <a:rPr lang="da-DK" sz="2400" dirty="0">
                <a:solidFill>
                  <a:schemeClr val="tx2"/>
                </a:solidFill>
                <a:latin typeface="+mj-lt"/>
                <a:ea typeface="Palatino"/>
                <a:cs typeface="Palatino"/>
                <a:sym typeface="Palatino"/>
              </a:rPr>
              <a:t>Inspirationsdag 2023 - Serviceinformation </a:t>
            </a:r>
          </a:p>
        </p:txBody>
      </p:sp>
      <p:sp>
        <p:nvSpPr>
          <p:cNvPr id="2" name="Rektangel 1"/>
          <p:cNvSpPr/>
          <p:nvPr/>
        </p:nvSpPr>
        <p:spPr>
          <a:xfrm>
            <a:off x="2958609" y="1177661"/>
            <a:ext cx="6793992" cy="3682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2400" b="1" dirty="0">
                <a:solidFill>
                  <a:srgbClr val="414141"/>
                </a:solidFill>
              </a:rPr>
            </a:br>
            <a:endParaRPr lang="da-DK" sz="16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1600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AD872448-0FAC-1703-9758-B4E0A02353B8}"/>
              </a:ext>
            </a:extLst>
          </p:cNvPr>
          <p:cNvSpPr txBox="1"/>
          <p:nvPr/>
        </p:nvSpPr>
        <p:spPr>
          <a:xfrm>
            <a:off x="1880560" y="3404412"/>
            <a:ext cx="842168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Spørgsmål?</a:t>
            </a:r>
          </a:p>
        </p:txBody>
      </p:sp>
    </p:spTree>
    <p:extLst>
      <p:ext uri="{BB962C8B-B14F-4D97-AF65-F5344CB8AC3E}">
        <p14:creationId xmlns:p14="http://schemas.microsoft.com/office/powerpoint/2010/main" val="3401303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1901825" y="542925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1901825" y="101600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1901825" y="86301"/>
            <a:ext cx="842168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584200" latinLnBrk="1" hangingPunct="0"/>
            <a:r>
              <a:rPr lang="da-DK" sz="2400" dirty="0">
                <a:solidFill>
                  <a:schemeClr val="tx2"/>
                </a:solidFill>
                <a:latin typeface="+mj-lt"/>
                <a:ea typeface="Palatino"/>
                <a:cs typeface="Palatino"/>
                <a:sym typeface="Palatino"/>
              </a:rPr>
              <a:t>Inspirationsdag 2023 - Serviceinformation </a:t>
            </a:r>
          </a:p>
        </p:txBody>
      </p:sp>
      <p:sp>
        <p:nvSpPr>
          <p:cNvPr id="2" name="Rektangel 1"/>
          <p:cNvSpPr/>
          <p:nvPr/>
        </p:nvSpPr>
        <p:spPr>
          <a:xfrm>
            <a:off x="2958609" y="1177661"/>
            <a:ext cx="6793992" cy="3682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2400" b="1" dirty="0">
                <a:solidFill>
                  <a:srgbClr val="414141"/>
                </a:solidFill>
              </a:rPr>
            </a:br>
            <a:endParaRPr lang="da-DK" sz="16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1600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4C74B6C8-E52E-6134-59F4-AB094F8FACE9}"/>
              </a:ext>
            </a:extLst>
          </p:cNvPr>
          <p:cNvSpPr txBox="1"/>
          <p:nvPr/>
        </p:nvSpPr>
        <p:spPr>
          <a:xfrm>
            <a:off x="1781166" y="1177661"/>
            <a:ext cx="8494870" cy="490390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Mails – hvorfor sende fra sin KS mail?</a:t>
            </a: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Det er den vi konsekvent bruger. Den er også koblet til </a:t>
            </a: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regnskabet (NAV)</a:t>
            </a: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Kan se at der senest er sendt regnskaber ind fra private mails 14 gange.</a:t>
            </a: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marL="342900" indent="-342900" defTabSz="584200" latinLnBrk="1" hangingPunct="0">
              <a:buFont typeface="Arial" panose="020B0604020202020204" pitchFamily="34" charset="0"/>
              <a:buChar char="•"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Overholdelse af GDPR</a:t>
            </a:r>
          </a:p>
          <a:p>
            <a:pPr marL="342900" indent="-342900" defTabSz="584200" latinLnBrk="1" hangingPunct="0">
              <a:buFont typeface="Arial" panose="020B0604020202020204" pitchFamily="34" charset="0"/>
              <a:buChar char="•"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Ingen </a:t>
            </a:r>
            <a:r>
              <a:rPr lang="da-DK" sz="2400" dirty="0" err="1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sammenblandning</a:t>
            </a: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 med jeres private mails</a:t>
            </a:r>
          </a:p>
          <a:p>
            <a:pPr marL="342900" indent="-342900" defTabSz="584200" latinLnBrk="1" hangingPunct="0">
              <a:buFont typeface="Arial" panose="020B0604020202020204" pitchFamily="34" charset="0"/>
              <a:buChar char="•"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Via mail adressen altid tjek på hvem vi har med at gøre</a:t>
            </a:r>
          </a:p>
          <a:p>
            <a:pPr marL="342900" indent="-342900" defTabSz="584200" latinLnBrk="1" hangingPunct="0">
              <a:buFont typeface="Arial" panose="020B0604020202020204" pitchFamily="34" charset="0"/>
              <a:buChar char="•"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Vi sender ALTID til KS-mailen</a:t>
            </a:r>
          </a:p>
          <a:p>
            <a:pPr marL="342900" indent="-342900" defTabSz="584200" latinLnBrk="1" hangingPunct="0">
              <a:buFont typeface="Arial" panose="020B0604020202020204" pitchFamily="34" charset="0"/>
              <a:buChar char="•"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Hurtigere ekspedition</a:t>
            </a:r>
          </a:p>
        </p:txBody>
      </p:sp>
    </p:spTree>
    <p:extLst>
      <p:ext uri="{BB962C8B-B14F-4D97-AF65-F5344CB8AC3E}">
        <p14:creationId xmlns:p14="http://schemas.microsoft.com/office/powerpoint/2010/main" val="548782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1901825" y="542925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1901825" y="101600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1901825" y="86301"/>
            <a:ext cx="842168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584200" latinLnBrk="1" hangingPunct="0"/>
            <a:r>
              <a:rPr lang="da-DK" sz="2400" dirty="0">
                <a:solidFill>
                  <a:schemeClr val="tx2"/>
                </a:solidFill>
                <a:latin typeface="+mj-lt"/>
                <a:ea typeface="Palatino"/>
                <a:cs typeface="Palatino"/>
                <a:sym typeface="Palatino"/>
              </a:rPr>
              <a:t>Inspirationsdag 2023 - Serviceinformation </a:t>
            </a:r>
          </a:p>
        </p:txBody>
      </p:sp>
      <p:sp>
        <p:nvSpPr>
          <p:cNvPr id="2" name="Rektangel 1"/>
          <p:cNvSpPr/>
          <p:nvPr/>
        </p:nvSpPr>
        <p:spPr>
          <a:xfrm>
            <a:off x="2958609" y="1177661"/>
            <a:ext cx="6793992" cy="3682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2400" b="1" dirty="0">
                <a:solidFill>
                  <a:srgbClr val="414141"/>
                </a:solidFill>
              </a:rPr>
            </a:br>
            <a:endParaRPr lang="da-DK" sz="16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1600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AD872448-0FAC-1703-9758-B4E0A02353B8}"/>
              </a:ext>
            </a:extLst>
          </p:cNvPr>
          <p:cNvSpPr txBox="1"/>
          <p:nvPr/>
        </p:nvSpPr>
        <p:spPr>
          <a:xfrm>
            <a:off x="1880560" y="3035080"/>
            <a:ext cx="8421688" cy="121058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endParaRPr lang="da-DK" sz="2400" dirty="0" err="1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302D8BA-0754-CFA0-C26C-D80A067BA1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20" y="2347573"/>
            <a:ext cx="10935956" cy="3049792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0CE71EBA-D773-B663-1D8B-80C549C45400}"/>
              </a:ext>
            </a:extLst>
          </p:cNvPr>
          <p:cNvSpPr txBox="1"/>
          <p:nvPr/>
        </p:nvSpPr>
        <p:spPr>
          <a:xfrm>
            <a:off x="1880561" y="979030"/>
            <a:ext cx="8576425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Man kan altid se i NAV om der ligger post, da Outlook er </a:t>
            </a: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Sammenkoblet.</a:t>
            </a:r>
          </a:p>
        </p:txBody>
      </p:sp>
    </p:spTree>
    <p:extLst>
      <p:ext uri="{BB962C8B-B14F-4D97-AF65-F5344CB8AC3E}">
        <p14:creationId xmlns:p14="http://schemas.microsoft.com/office/powerpoint/2010/main" val="355255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1901825" y="542925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1901825" y="101600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1901825" y="86301"/>
            <a:ext cx="842168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584200" latinLnBrk="1" hangingPunct="0"/>
            <a:r>
              <a:rPr lang="da-DK" sz="2400" dirty="0">
                <a:solidFill>
                  <a:schemeClr val="tx2"/>
                </a:solidFill>
                <a:latin typeface="+mj-lt"/>
                <a:ea typeface="Palatino"/>
                <a:cs typeface="Palatino"/>
                <a:sym typeface="Palatino"/>
              </a:rPr>
              <a:t>Inspirationsdag 2023 - Serviceinformation </a:t>
            </a:r>
          </a:p>
        </p:txBody>
      </p:sp>
      <p:sp>
        <p:nvSpPr>
          <p:cNvPr id="2" name="Rektangel 1"/>
          <p:cNvSpPr/>
          <p:nvPr/>
        </p:nvSpPr>
        <p:spPr>
          <a:xfrm>
            <a:off x="2958609" y="1177661"/>
            <a:ext cx="6793992" cy="3682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2400" b="1" dirty="0">
                <a:solidFill>
                  <a:srgbClr val="414141"/>
                </a:solidFill>
              </a:rPr>
            </a:br>
            <a:endParaRPr lang="da-DK" sz="16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1600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31BDA2B3-38AB-0378-B6DA-0D44F21E8AD7}"/>
              </a:ext>
            </a:extLst>
          </p:cNvPr>
          <p:cNvSpPr txBox="1"/>
          <p:nvPr/>
        </p:nvSpPr>
        <p:spPr>
          <a:xfrm>
            <a:off x="1901826" y="1047312"/>
            <a:ext cx="3902773" cy="564257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IT svindel</a:t>
            </a: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Godt at have styr på, eller i hvert fald, </a:t>
            </a: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have dokumentation for </a:t>
            </a: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prokuraen.</a:t>
            </a: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Men i det hele taget. </a:t>
            </a: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Prokuraen SKAL være på </a:t>
            </a: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plads. </a:t>
            </a: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Og vi SKAL have </a:t>
            </a: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Dokumentationen.</a:t>
            </a: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endParaRPr lang="da-DK" sz="2400" dirty="0" err="1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CD694205-7201-07AD-0102-28C2A2F0DF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5033" y="821454"/>
            <a:ext cx="4428480" cy="5215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408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1901825" y="542925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1901825" y="101600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1901825" y="86301"/>
            <a:ext cx="842168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584200" latinLnBrk="1" hangingPunct="0"/>
            <a:r>
              <a:rPr lang="da-DK" sz="2400" dirty="0">
                <a:solidFill>
                  <a:schemeClr val="tx2"/>
                </a:solidFill>
                <a:latin typeface="+mj-lt"/>
                <a:ea typeface="Palatino"/>
                <a:cs typeface="Palatino"/>
                <a:sym typeface="Palatino"/>
              </a:rPr>
              <a:t>Inspirationsdag 2023 - Serviceinformation </a:t>
            </a:r>
          </a:p>
        </p:txBody>
      </p:sp>
      <p:sp>
        <p:nvSpPr>
          <p:cNvPr id="2" name="Rektangel 1"/>
          <p:cNvSpPr/>
          <p:nvPr/>
        </p:nvSpPr>
        <p:spPr>
          <a:xfrm>
            <a:off x="2958609" y="1177661"/>
            <a:ext cx="6793992" cy="3682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2400" b="1" dirty="0">
                <a:solidFill>
                  <a:srgbClr val="414141"/>
                </a:solidFill>
              </a:rPr>
            </a:br>
            <a:endParaRPr lang="da-DK" sz="16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1600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AD872448-0FAC-1703-9758-B4E0A02353B8}"/>
              </a:ext>
            </a:extLst>
          </p:cNvPr>
          <p:cNvSpPr txBox="1"/>
          <p:nvPr/>
        </p:nvSpPr>
        <p:spPr>
          <a:xfrm>
            <a:off x="1880560" y="3035080"/>
            <a:ext cx="8421688" cy="121058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endParaRPr lang="da-DK" sz="2400" dirty="0" err="1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B2848CB8-A3FF-124D-7FF1-898F166EA5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3830" y="1558579"/>
            <a:ext cx="2528419" cy="3740842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4E59C098-7A79-9D7B-864A-BFBA500F0BB0}"/>
              </a:ext>
            </a:extLst>
          </p:cNvPr>
          <p:cNvSpPr txBox="1"/>
          <p:nvPr/>
        </p:nvSpPr>
        <p:spPr>
          <a:xfrm>
            <a:off x="1765161" y="1125248"/>
            <a:ext cx="6008669" cy="4909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da-DK" b="1" dirty="0">
                <a:latin typeface="Politi"/>
                <a:ea typeface="Times New Roman" panose="02020603050405020304" pitchFamily="18" charset="0"/>
                <a:cs typeface="Arial" panose="020B0604020202020204" pitchFamily="34" charset="0"/>
              </a:rPr>
              <a:t>Gode råd til at undgå foreningssvindel</a:t>
            </a:r>
            <a:endParaRPr lang="da-DK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Politi"/>
                <a:ea typeface="Times New Roman" panose="02020603050405020304" pitchFamily="18" charset="0"/>
                <a:cs typeface="Arial" panose="020B0604020202020204" pitchFamily="34" charset="0"/>
              </a:rPr>
              <a:t>Tjek om der er noget i mailen, der afviger fra den normale kommunikation, du har med din formand. Det kan være sprogbrug, anmodninger om overførsler til udlandet eller andre usædvanlige henvendelser. </a:t>
            </a:r>
            <a:endParaRPr lang="da-DK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Politi"/>
                <a:ea typeface="Times New Roman" panose="02020603050405020304" pitchFamily="18" charset="0"/>
                <a:cs typeface="Arial" panose="020B0604020202020204" pitchFamily="34" charset="0"/>
              </a:rPr>
              <a:t>Kontakt din formand fysisk eller på et allerede aftalt telefonnummer for at afklare, om henvendelsen er reel. Undlad at besvare e-mailen, da det kan være en kriminel, du kommunikerer med.</a:t>
            </a:r>
            <a:endParaRPr lang="da-DK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Politi"/>
                <a:ea typeface="Times New Roman" panose="02020603050405020304" pitchFamily="18" charset="0"/>
                <a:cs typeface="Arial" panose="020B0604020202020204" pitchFamily="34" charset="0"/>
              </a:rPr>
              <a:t>Overhold de evt. foreskrevne sikkerhedsprocedurer for overførsler og betalinger i foreningen. Spring ikke godkendelsesled over og giv ikke efter for pres.</a:t>
            </a:r>
            <a:endParaRPr lang="da-DK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Politi"/>
                <a:ea typeface="Times New Roman" panose="02020603050405020304" pitchFamily="18" charset="0"/>
                <a:cs typeface="Arial" panose="020B0604020202020204" pitchFamily="34" charset="0"/>
              </a:rPr>
              <a:t>Oplys medlemmer, medarbejdere og andre foreninger om svindel for at sikre, at alle er opmærksomme på, at de kan blive udsat for bedrageri.</a:t>
            </a:r>
          </a:p>
          <a:p>
            <a:pPr marL="342900" indent="-34290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a-DK" dirty="0">
                <a:latin typeface="Politi"/>
                <a:cs typeface="Arial" panose="020B0604020202020204" pitchFamily="34" charset="0"/>
                <a:hlinkClick r:id="rId4"/>
              </a:rPr>
              <a:t>Læs mere her</a:t>
            </a:r>
            <a:endParaRPr lang="da-DK" dirty="0">
              <a:latin typeface="Polit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223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1901825" y="542925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1901825" y="101600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1901825" y="86301"/>
            <a:ext cx="842168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584200" latinLnBrk="1" hangingPunct="0"/>
            <a:r>
              <a:rPr lang="da-DK" sz="2400" dirty="0">
                <a:solidFill>
                  <a:schemeClr val="tx2"/>
                </a:solidFill>
                <a:latin typeface="+mj-lt"/>
                <a:ea typeface="Palatino"/>
                <a:cs typeface="Palatino"/>
                <a:sym typeface="Palatino"/>
              </a:rPr>
              <a:t>Inspirationsdag 2023 - Serviceinformation </a:t>
            </a:r>
          </a:p>
        </p:txBody>
      </p:sp>
      <p:sp>
        <p:nvSpPr>
          <p:cNvPr id="2" name="Rektangel 1"/>
          <p:cNvSpPr/>
          <p:nvPr/>
        </p:nvSpPr>
        <p:spPr>
          <a:xfrm>
            <a:off x="2958609" y="1177661"/>
            <a:ext cx="6793992" cy="3682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2400" b="1" dirty="0">
                <a:solidFill>
                  <a:srgbClr val="414141"/>
                </a:solidFill>
              </a:rPr>
            </a:br>
            <a:endParaRPr lang="da-DK" sz="16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1600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D2E60586-1E06-C4BB-C4D8-19C5E92EDD4E}"/>
              </a:ext>
            </a:extLst>
          </p:cNvPr>
          <p:cNvSpPr txBox="1"/>
          <p:nvPr/>
        </p:nvSpPr>
        <p:spPr>
          <a:xfrm>
            <a:off x="1901825" y="818076"/>
            <a:ext cx="8421688" cy="404213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Digital opbevaring af bilag</a:t>
            </a: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Vi arbejder på en løsninger der passer til Ældre Sagen.</a:t>
            </a: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Dette er udfordret af attestationsregler og ønsket om smidig </a:t>
            </a: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Arbejdsgang.</a:t>
            </a: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Vi afventer stadig en udmøntning af kravet. Altså hvem bliver omfattet - 2025</a:t>
            </a:r>
          </a:p>
          <a:p>
            <a:pPr defTabSz="584200" latinLnBrk="1" hangingPunct="0"/>
            <a:endParaRPr lang="da-DK" sz="1600" dirty="0"/>
          </a:p>
          <a:p>
            <a:pPr defTabSz="584200" latinLnBrk="1" hangingPunct="0"/>
            <a:endParaRPr lang="da-DK" sz="2400" dirty="0" err="1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71EFDEC1-4B76-CC2F-6A67-6A0A4A7A84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8696" y="4302847"/>
            <a:ext cx="8061479" cy="1833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628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1901825" y="542925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1901825" y="101600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1901825" y="86301"/>
            <a:ext cx="842168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584200" latinLnBrk="1" hangingPunct="0"/>
            <a:r>
              <a:rPr lang="da-DK" sz="2400" dirty="0">
                <a:solidFill>
                  <a:schemeClr val="tx2"/>
                </a:solidFill>
                <a:latin typeface="+mj-lt"/>
                <a:ea typeface="Palatino"/>
                <a:cs typeface="Palatino"/>
                <a:sym typeface="Palatino"/>
              </a:rPr>
              <a:t>Inspirationsdag 2023 - Serviceinformation </a:t>
            </a:r>
          </a:p>
        </p:txBody>
      </p:sp>
      <p:sp>
        <p:nvSpPr>
          <p:cNvPr id="2" name="Rektangel 1"/>
          <p:cNvSpPr/>
          <p:nvPr/>
        </p:nvSpPr>
        <p:spPr>
          <a:xfrm>
            <a:off x="2958609" y="1177661"/>
            <a:ext cx="6793992" cy="3682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2400" b="1" dirty="0">
                <a:solidFill>
                  <a:srgbClr val="414141"/>
                </a:solidFill>
              </a:rPr>
            </a:br>
            <a:endParaRPr lang="da-DK" sz="16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1600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D2E60586-1E06-C4BB-C4D8-19C5E92EDD4E}"/>
              </a:ext>
            </a:extLst>
          </p:cNvPr>
          <p:cNvSpPr txBox="1"/>
          <p:nvPr/>
        </p:nvSpPr>
        <p:spPr>
          <a:xfrm>
            <a:off x="1901825" y="2432996"/>
            <a:ext cx="8421688" cy="231858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Digital opbevaring af bilag</a:t>
            </a: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Vi har systemer der køre i Sekretariatet. </a:t>
            </a: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Men dette er kompliceret og passer ikke til lokalafdelingerne.</a:t>
            </a: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869064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1901825" y="542925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1901825" y="101600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1901825" y="86301"/>
            <a:ext cx="842168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584200" latinLnBrk="1" hangingPunct="0"/>
            <a:r>
              <a:rPr lang="da-DK" sz="2400" dirty="0">
                <a:solidFill>
                  <a:schemeClr val="tx2"/>
                </a:solidFill>
                <a:latin typeface="+mj-lt"/>
                <a:ea typeface="Palatino"/>
                <a:cs typeface="Palatino"/>
                <a:sym typeface="Palatino"/>
              </a:rPr>
              <a:t>Inspirationsdag 2023 - Serviceinformation </a:t>
            </a:r>
          </a:p>
        </p:txBody>
      </p:sp>
      <p:sp>
        <p:nvSpPr>
          <p:cNvPr id="2" name="Rektangel 1"/>
          <p:cNvSpPr/>
          <p:nvPr/>
        </p:nvSpPr>
        <p:spPr>
          <a:xfrm>
            <a:off x="2958609" y="1177661"/>
            <a:ext cx="6793992" cy="3682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2400" b="1" dirty="0">
                <a:solidFill>
                  <a:srgbClr val="414141"/>
                </a:solidFill>
              </a:rPr>
            </a:br>
            <a:endParaRPr lang="da-DK" sz="16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1600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AD872448-0FAC-1703-9758-B4E0A02353B8}"/>
              </a:ext>
            </a:extLst>
          </p:cNvPr>
          <p:cNvSpPr txBox="1"/>
          <p:nvPr/>
        </p:nvSpPr>
        <p:spPr>
          <a:xfrm>
            <a:off x="1901825" y="1188422"/>
            <a:ext cx="8421688" cy="490390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MobilePay-</a:t>
            </a:r>
            <a:r>
              <a:rPr lang="da-DK" sz="2400" dirty="0" err="1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MyShop</a:t>
            </a: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(MP)</a:t>
            </a: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Nu kommer der adgang til en PC udgave af MP.</a:t>
            </a: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Træk rapporter. Tilbagebetal. Tilføj nye.</a:t>
            </a: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Det er slut med gratis, men koster fremad 0,49%</a:t>
            </a: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Prisen gælder pr. 1/10-2023</a:t>
            </a: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I vil løbende blive inviteret.</a:t>
            </a:r>
          </a:p>
          <a:p>
            <a:pPr defTabSz="584200" latinLnBrk="1" hangingPunct="0"/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Men systemet er ikke endeligt på plads – </a:t>
            </a:r>
          </a:p>
          <a:p>
            <a:pPr defTabSz="584200" latinLnBrk="1" hangingPunct="0"/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vi er i gang med tests.</a:t>
            </a:r>
          </a:p>
          <a:p>
            <a:pPr defTabSz="584200" latinLnBrk="1" hangingPunct="0"/>
            <a:endParaRPr lang="da-DK" sz="2400" dirty="0" err="1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C17472B8-BA7A-D043-A396-8E93ED1369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3469" y="1671638"/>
            <a:ext cx="2095500" cy="351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690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/>
          <p:cNvCxnSpPr/>
          <p:nvPr/>
        </p:nvCxnSpPr>
        <p:spPr>
          <a:xfrm>
            <a:off x="1901825" y="542925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Lige forbindelse 6"/>
          <p:cNvCxnSpPr/>
          <p:nvPr/>
        </p:nvCxnSpPr>
        <p:spPr>
          <a:xfrm>
            <a:off x="1901825" y="101600"/>
            <a:ext cx="8421688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boks 9"/>
          <p:cNvSpPr txBox="1"/>
          <p:nvPr/>
        </p:nvSpPr>
        <p:spPr>
          <a:xfrm>
            <a:off x="1901825" y="86301"/>
            <a:ext cx="8421688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584200" latinLnBrk="1" hangingPunct="0"/>
            <a:r>
              <a:rPr lang="da-DK" sz="2400" dirty="0">
                <a:solidFill>
                  <a:schemeClr val="tx2"/>
                </a:solidFill>
                <a:latin typeface="+mj-lt"/>
                <a:ea typeface="Palatino"/>
                <a:cs typeface="Palatino"/>
                <a:sym typeface="Palatino"/>
              </a:rPr>
              <a:t>Inspirationsdag 2023 - Serviceinformation </a:t>
            </a:r>
          </a:p>
        </p:txBody>
      </p:sp>
      <p:sp>
        <p:nvSpPr>
          <p:cNvPr id="2" name="Rektangel 1"/>
          <p:cNvSpPr/>
          <p:nvPr/>
        </p:nvSpPr>
        <p:spPr>
          <a:xfrm>
            <a:off x="2958609" y="1177661"/>
            <a:ext cx="6793992" cy="3682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2400" b="1" dirty="0">
              <a:solidFill>
                <a:srgbClr val="41414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da-DK" sz="2400" b="1" dirty="0">
                <a:solidFill>
                  <a:srgbClr val="414141"/>
                </a:solidFill>
              </a:rPr>
            </a:br>
            <a:endParaRPr lang="da-DK" sz="16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da-DK" sz="1600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01641ABF-E0B4-652C-F84F-4662D1D33F66}"/>
              </a:ext>
            </a:extLst>
          </p:cNvPr>
          <p:cNvSpPr txBox="1"/>
          <p:nvPr/>
        </p:nvSpPr>
        <p:spPr>
          <a:xfrm>
            <a:off x="1040130" y="855086"/>
            <a:ext cx="10395966" cy="527323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Digital Post og </a:t>
            </a:r>
            <a:r>
              <a:rPr kumimoji="0" lang="da-DK" sz="2400" b="0" i="0" u="none" strike="noStrike" cap="none" spc="0" normalizeH="0" baseline="0" dirty="0" err="1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MitID</a:t>
            </a: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rgbClr val="414141"/>
              </a:solidFill>
              <a:effectLst/>
              <a:uFillTx/>
              <a:latin typeface="+mn-lt"/>
              <a:ea typeface="Palatino"/>
              <a:cs typeface="Palatino"/>
              <a:sym typeface="Palatino"/>
            </a:endParaRP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Digital Post – Kommer automatisk i jeres KS-Mail </a:t>
            </a: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rgbClr val="414141"/>
              </a:solidFill>
              <a:effectLst/>
              <a:uFillTx/>
              <a:latin typeface="+mn-lt"/>
              <a:ea typeface="Palatino"/>
              <a:cs typeface="Palatino"/>
              <a:sym typeface="Palatino"/>
            </a:endParaRP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 err="1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MitID</a:t>
            </a: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 – </a:t>
            </a: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Her skelnes mellem det i bruger for at komme på banken i lokalafdelingen.</a:t>
            </a: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rgbClr val="414141"/>
              </a:solidFill>
              <a:effectLst/>
              <a:uFillTx/>
              <a:latin typeface="+mn-lt"/>
              <a:ea typeface="Palatino"/>
              <a:cs typeface="Palatino"/>
              <a:sym typeface="Palatino"/>
            </a:endParaRP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Og </a:t>
            </a:r>
            <a:r>
              <a:rPr kumimoji="0" lang="da-DK" sz="2400" b="0" i="0" u="none" strike="noStrike" cap="none" spc="0" normalizeH="0" baseline="0" dirty="0" err="1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ErhversMitID</a:t>
            </a: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 (bruges op imod </a:t>
            </a:r>
            <a:r>
              <a:rPr kumimoji="0" lang="da-DK" sz="2400" b="0" i="0" u="none" strike="noStrike" cap="none" spc="0" normalizeH="0" baseline="0" dirty="0" err="1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Nordeafonden</a:t>
            </a:r>
            <a:r>
              <a:rPr kumimoji="0" lang="da-DK" sz="2400" b="0" i="0" u="none" strike="noStrike" cap="none" spc="0" normalizeH="0" baseline="0" dirty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 og kommunerne bl</a:t>
            </a:r>
            <a:r>
              <a:rPr lang="da-DK" sz="2400" dirty="0">
                <a:solidFill>
                  <a:srgbClr val="414141"/>
                </a:solidFill>
                <a:ea typeface="Palatino"/>
                <a:cs typeface="Palatino"/>
                <a:sym typeface="Palatino"/>
              </a:rPr>
              <a:t>.a.)</a:t>
            </a: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rgbClr val="414141"/>
              </a:solidFill>
              <a:effectLst/>
              <a:uFillTx/>
              <a:latin typeface="+mn-lt"/>
              <a:ea typeface="Palatino"/>
              <a:cs typeface="Palatino"/>
              <a:sym typeface="Palatino"/>
            </a:endParaRP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spc="0" normalizeH="0" baseline="0">
                <a:ln>
                  <a:noFill/>
                </a:ln>
                <a:solidFill>
                  <a:srgbClr val="414141"/>
                </a:solidFill>
                <a:effectLst/>
                <a:uFillTx/>
                <a:latin typeface="+mn-lt"/>
                <a:ea typeface="Palatino"/>
                <a:cs typeface="Palatino"/>
                <a:sym typeface="Palatino"/>
              </a:rPr>
              <a:t>som oprettes herinde.</a:t>
            </a:r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rgbClr val="414141"/>
              </a:solidFill>
              <a:effectLst/>
              <a:uFillTx/>
              <a:latin typeface="+mn-lt"/>
              <a:ea typeface="Palatino"/>
              <a:cs typeface="Palatino"/>
              <a:sym typeface="Palatino"/>
            </a:endParaRP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a-DK" sz="2400" dirty="0">
              <a:solidFill>
                <a:srgbClr val="414141"/>
              </a:solidFill>
              <a:ea typeface="Palatino"/>
              <a:cs typeface="Palatino"/>
              <a:sym typeface="Palatino"/>
            </a:endParaRP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spc="0" normalizeH="0" baseline="0" dirty="0">
              <a:ln>
                <a:noFill/>
              </a:ln>
              <a:solidFill>
                <a:srgbClr val="414141"/>
              </a:solidFill>
              <a:effectLst/>
              <a:uFillTx/>
              <a:latin typeface="+mn-lt"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3420849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Ældre Sagen Powerpoint 2016">
  <a:themeElements>
    <a:clrScheme name="Ældresagen2016">
      <a:dk1>
        <a:srgbClr val="000000"/>
      </a:dk1>
      <a:lt1>
        <a:srgbClr val="FFFFFF"/>
      </a:lt1>
      <a:dk2>
        <a:srgbClr val="A91D1E"/>
      </a:dk2>
      <a:lt2>
        <a:srgbClr val="908979"/>
      </a:lt2>
      <a:accent1>
        <a:srgbClr val="C15F9C"/>
      </a:accent1>
      <a:accent2>
        <a:srgbClr val="9D1E65"/>
      </a:accent2>
      <a:accent3>
        <a:srgbClr val="6EA7AF"/>
      </a:accent3>
      <a:accent4>
        <a:srgbClr val="15494F"/>
      </a:accent4>
      <a:accent5>
        <a:srgbClr val="7281A4"/>
      </a:accent5>
      <a:accent6>
        <a:srgbClr val="111535"/>
      </a:accent6>
      <a:hlink>
        <a:srgbClr val="314C83"/>
      </a:hlink>
      <a:folHlink>
        <a:srgbClr val="5E22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_Templat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solidFill>
            <a:schemeClr val="accent1">
              <a:lumMod val="50000"/>
            </a:schemeClr>
          </a:solidFill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<a:prstTxWarp prst="textNoShape">
          <a:avLst/>
        </a:prstTxWarp>
        <a:spAutoFit/>
      </a:bodyPr>
      <a:lstStyle>
        <a:defPPr defTabSz="584200" latinLnBrk="1" hangingPunct="0">
          <a:defRPr sz="3200" dirty="0" smtClean="0"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14141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 dirty="0" err="1" smtClean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Ældre sagen 2016.potx" id="{F3E023E6-3C04-44FD-A804-D3B1BB0A449F}" vid="{10D01434-3692-46DD-87DE-F5FB86AA1C2D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4523</TotalTime>
  <Words>724</Words>
  <Application>Microsoft Office PowerPoint</Application>
  <PresentationFormat>Widescreen</PresentationFormat>
  <Paragraphs>153</Paragraphs>
  <Slides>10</Slides>
  <Notes>10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8" baseType="lpstr">
      <vt:lpstr>Arial</vt:lpstr>
      <vt:lpstr>Calibri</vt:lpstr>
      <vt:lpstr>Georgia</vt:lpstr>
      <vt:lpstr>Helvetica</vt:lpstr>
      <vt:lpstr>Politi</vt:lpstr>
      <vt:lpstr>Symbol</vt:lpstr>
      <vt:lpstr>Times New Roman</vt:lpstr>
      <vt:lpstr>Ældre Sagen Powerpoint 2016</vt:lpstr>
      <vt:lpstr>Inspirationsdag 2023 Serviceinformation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Ældre Sagen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Ældre Sagens strategiske barometer</dc:title>
  <dc:creator>Anne Køhn</dc:creator>
  <cp:lastModifiedBy>Christian Agersund</cp:lastModifiedBy>
  <cp:revision>383</cp:revision>
  <cp:lastPrinted>2020-09-29T10:52:10Z</cp:lastPrinted>
  <dcterms:created xsi:type="dcterms:W3CDTF">2016-10-05T07:38:33Z</dcterms:created>
  <dcterms:modified xsi:type="dcterms:W3CDTF">2023-10-10T06:19:19Z</dcterms:modified>
</cp:coreProperties>
</file>