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2" r:id="rId3"/>
    <p:sldId id="278"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80" autoAdjust="0"/>
    <p:restoredTop sz="82952" autoAdjust="0"/>
  </p:normalViewPr>
  <p:slideViewPr>
    <p:cSldViewPr snapToGrid="0">
      <p:cViewPr varScale="1">
        <p:scale>
          <a:sx n="73" d="100"/>
          <a:sy n="73" d="100"/>
        </p:scale>
        <p:origin x="-61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62806-1435-451F-A1A0-33F32AB28C79}" type="datetimeFigureOut">
              <a:rPr lang="da-DK" smtClean="0"/>
              <a:t>26-03-2019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23C5F-1057-4D02-8278-9373A9252565}" type="slidenum">
              <a:rPr lang="da-DK" smtClean="0"/>
              <a:t>‹nr.›</a:t>
            </a:fld>
            <a:endParaRPr lang="da-DK"/>
          </a:p>
        </p:txBody>
      </p:sp>
    </p:spTree>
    <p:extLst>
      <p:ext uri="{BB962C8B-B14F-4D97-AF65-F5344CB8AC3E}">
        <p14:creationId xmlns:p14="http://schemas.microsoft.com/office/powerpoint/2010/main" val="20404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Som</a:t>
            </a:r>
            <a:r>
              <a:rPr lang="da-DK" baseline="0" dirty="0" smtClean="0"/>
              <a:t> en del af forberedelsen til et møde overvejes </a:t>
            </a:r>
          </a:p>
          <a:p>
            <a:endParaRPr lang="da-DK" baseline="0" dirty="0" smtClean="0"/>
          </a:p>
          <a:p>
            <a:r>
              <a:rPr lang="da-DK" baseline="0" dirty="0" smtClean="0"/>
              <a:t>Formål</a:t>
            </a:r>
          </a:p>
          <a:p>
            <a:r>
              <a:rPr lang="da-DK" baseline="0" dirty="0" smtClean="0"/>
              <a:t>Type af møde</a:t>
            </a:r>
          </a:p>
          <a:p>
            <a:r>
              <a:rPr lang="da-DK" baseline="0" dirty="0" smtClean="0"/>
              <a:t>Hvem skal deltage</a:t>
            </a:r>
            <a:endParaRPr lang="da-DK" dirty="0"/>
          </a:p>
        </p:txBody>
      </p:sp>
      <p:sp>
        <p:nvSpPr>
          <p:cNvPr id="4" name="Pladsholder til diasnummer 3"/>
          <p:cNvSpPr>
            <a:spLocks noGrp="1"/>
          </p:cNvSpPr>
          <p:nvPr>
            <p:ph type="sldNum" sz="quarter" idx="10"/>
          </p:nvPr>
        </p:nvSpPr>
        <p:spPr/>
        <p:txBody>
          <a:bodyPr/>
          <a:lstStyle/>
          <a:p>
            <a:fld id="{3B6E9984-B626-408D-B48F-27832C242B98}" type="slidenum">
              <a:rPr lang="da-DK" smtClean="0"/>
              <a:t>2</a:t>
            </a:fld>
            <a:endParaRPr lang="da-DK"/>
          </a:p>
        </p:txBody>
      </p:sp>
    </p:spTree>
    <p:extLst>
      <p:ext uri="{BB962C8B-B14F-4D97-AF65-F5344CB8AC3E}">
        <p14:creationId xmlns:p14="http://schemas.microsoft.com/office/powerpoint/2010/main" val="409837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latin typeface="Verdana"/>
                <a:ea typeface="Calibri"/>
                <a:cs typeface="Times New Roman"/>
              </a:rPr>
              <a:t>Der er forskellige typer mødedeltagere, og som mødeleder er der forskellige små tips og tricks man kan benytte så alle oplever sig hørt og involveret. </a:t>
            </a:r>
          </a:p>
          <a:p>
            <a:endParaRPr lang="da-DK" sz="1100" dirty="0">
              <a:latin typeface="Verdana"/>
              <a:ea typeface="Calibri"/>
              <a:cs typeface="Times New Roman"/>
            </a:endParaRPr>
          </a:p>
          <a:p>
            <a:r>
              <a:rPr lang="da-DK" sz="1100" dirty="0">
                <a:latin typeface="Verdana"/>
                <a:ea typeface="Calibri"/>
                <a:cs typeface="Times New Roman"/>
              </a:rPr>
              <a:t>Ud over de nævnte her kan der udføres </a:t>
            </a:r>
            <a:r>
              <a:rPr lang="da-DK" sz="1100" dirty="0" err="1">
                <a:latin typeface="Verdana"/>
                <a:ea typeface="Calibri"/>
                <a:cs typeface="Times New Roman"/>
              </a:rPr>
              <a:t>refraising</a:t>
            </a:r>
            <a:r>
              <a:rPr lang="da-DK" sz="1100" dirty="0">
                <a:latin typeface="Verdana"/>
                <a:ea typeface="Calibri"/>
                <a:cs typeface="Times New Roman"/>
              </a:rPr>
              <a:t> (gentag i kort og præcis form hvad en stille mødedeltager sagde, det  giver personen en fornemmelse af at være hørt og forstået, og forbedrer hukommelsen hos alle) </a:t>
            </a:r>
          </a:p>
          <a:p>
            <a:endParaRPr lang="da-DK" sz="1100" dirty="0">
              <a:latin typeface="Verdana"/>
              <a:ea typeface="Calibri"/>
              <a:cs typeface="Times New Roman"/>
            </a:endParaRPr>
          </a:p>
          <a:p>
            <a:r>
              <a:rPr lang="da-DK" sz="1100" dirty="0">
                <a:latin typeface="Verdana"/>
                <a:ea typeface="Calibri"/>
                <a:cs typeface="Times New Roman"/>
              </a:rPr>
              <a:t>Spejling – kopiere den talendes kropssprog</a:t>
            </a:r>
            <a:endParaRPr lang="da-DK" dirty="0"/>
          </a:p>
        </p:txBody>
      </p:sp>
      <p:sp>
        <p:nvSpPr>
          <p:cNvPr id="4" name="Pladsholder til diasnummer 3"/>
          <p:cNvSpPr>
            <a:spLocks noGrp="1"/>
          </p:cNvSpPr>
          <p:nvPr>
            <p:ph type="sldNum" sz="quarter" idx="10"/>
          </p:nvPr>
        </p:nvSpPr>
        <p:spPr/>
        <p:txBody>
          <a:bodyPr/>
          <a:lstStyle/>
          <a:p>
            <a:fld id="{3B6E9984-B626-408D-B48F-27832C242B98}" type="slidenum">
              <a:rPr lang="da-DK" smtClean="0"/>
              <a:t>14</a:t>
            </a:fld>
            <a:endParaRPr lang="da-DK"/>
          </a:p>
        </p:txBody>
      </p:sp>
    </p:spTree>
    <p:extLst>
      <p:ext uri="{BB962C8B-B14F-4D97-AF65-F5344CB8AC3E}">
        <p14:creationId xmlns:p14="http://schemas.microsoft.com/office/powerpoint/2010/main" val="186451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t>15</a:t>
            </a:fld>
            <a:endParaRPr lang="da-DK"/>
          </a:p>
        </p:txBody>
      </p:sp>
    </p:spTree>
    <p:extLst>
      <p:ext uri="{BB962C8B-B14F-4D97-AF65-F5344CB8AC3E}">
        <p14:creationId xmlns:p14="http://schemas.microsoft.com/office/powerpoint/2010/main" val="163630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smtClean="0">
                <a:latin typeface="Verdana"/>
                <a:cs typeface="Times New Roman"/>
              </a:rPr>
              <a:t>Bed</a:t>
            </a:r>
            <a:r>
              <a:rPr lang="da-DK" sz="1100" baseline="0" dirty="0" smtClean="0">
                <a:latin typeface="Verdana"/>
                <a:cs typeface="Times New Roman"/>
              </a:rPr>
              <a:t> deltagerne score sig selv – hvor mange point ud af 10 vil de give sig selv (1 point for hvert spørgsmål)</a:t>
            </a:r>
            <a:endParaRPr lang="da-DK" dirty="0"/>
          </a:p>
        </p:txBody>
      </p:sp>
      <p:sp>
        <p:nvSpPr>
          <p:cNvPr id="4" name="Pladsholder til diasnummer 3"/>
          <p:cNvSpPr>
            <a:spLocks noGrp="1"/>
          </p:cNvSpPr>
          <p:nvPr>
            <p:ph type="sldNum" sz="quarter" idx="10"/>
          </p:nvPr>
        </p:nvSpPr>
        <p:spPr/>
        <p:txBody>
          <a:bodyPr/>
          <a:lstStyle/>
          <a:p>
            <a:fld id="{3B6E9984-B626-408D-B48F-27832C242B98}" type="slidenum">
              <a:rPr lang="da-DK" smtClean="0"/>
              <a:t>17</a:t>
            </a:fld>
            <a:endParaRPr lang="da-DK"/>
          </a:p>
        </p:txBody>
      </p:sp>
    </p:spTree>
    <p:extLst>
      <p:ext uri="{BB962C8B-B14F-4D97-AF65-F5344CB8AC3E}">
        <p14:creationId xmlns:p14="http://schemas.microsoft.com/office/powerpoint/2010/main" val="212765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Møder kan have forskellige formål</a:t>
            </a:r>
            <a:r>
              <a:rPr lang="da-DK" baseline="0" dirty="0" smtClean="0"/>
              <a:t> og formålet er medbestemmende  for programmet og dagsordenen</a:t>
            </a:r>
          </a:p>
          <a:p>
            <a:endParaRPr lang="da-DK" dirty="0" smtClean="0"/>
          </a:p>
          <a:p>
            <a:r>
              <a:rPr lang="da-DK" sz="1100" dirty="0">
                <a:latin typeface="Verdana"/>
                <a:ea typeface="Calibri"/>
                <a:cs typeface="Times New Roman"/>
              </a:rPr>
              <a:t>Det er her meget indflydelse lægger. Hvis det bestemmes at punktets formål er at drøfte, beslutte eller orientere, er der allerede taget stilling til om mødedeltagerne har mulighed for indflydelse. </a:t>
            </a:r>
            <a:endParaRPr lang="da-DK" dirty="0" smtClean="0"/>
          </a:p>
          <a:p>
            <a:endParaRPr lang="da-DK" dirty="0"/>
          </a:p>
        </p:txBody>
      </p:sp>
      <p:sp>
        <p:nvSpPr>
          <p:cNvPr id="4" name="Pladsholder til diasnummer 3"/>
          <p:cNvSpPr>
            <a:spLocks noGrp="1"/>
          </p:cNvSpPr>
          <p:nvPr>
            <p:ph type="sldNum" sz="quarter" idx="10"/>
          </p:nvPr>
        </p:nvSpPr>
        <p:spPr/>
        <p:txBody>
          <a:bodyPr/>
          <a:lstStyle/>
          <a:p>
            <a:fld id="{3B6E9984-B626-408D-B48F-27832C242B98}" type="slidenum">
              <a:rPr lang="da-DK" smtClean="0"/>
              <a:t>4</a:t>
            </a:fld>
            <a:endParaRPr lang="da-DK"/>
          </a:p>
        </p:txBody>
      </p:sp>
    </p:spTree>
    <p:extLst>
      <p:ext uri="{BB962C8B-B14F-4D97-AF65-F5344CB8AC3E}">
        <p14:creationId xmlns:p14="http://schemas.microsoft.com/office/powerpoint/2010/main" val="221629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her er et eksempel på en dagsorden, hvor emne, formål,, tid og forventninger til deltagerne er indeholdt i punkterne.</a:t>
            </a:r>
          </a:p>
          <a:p>
            <a:endParaRPr lang="da-DK" dirty="0" smtClean="0"/>
          </a:p>
          <a:p>
            <a:r>
              <a:rPr lang="da-DK" dirty="0" smtClean="0"/>
              <a:t>Vigtigt at mødedeltagerne ved,</a:t>
            </a:r>
            <a:r>
              <a:rPr lang="da-DK" baseline="0" dirty="0" smtClean="0"/>
              <a:t> hvad der forventes af dem</a:t>
            </a:r>
            <a:endParaRPr lang="da-DK" dirty="0"/>
          </a:p>
        </p:txBody>
      </p:sp>
      <p:sp>
        <p:nvSpPr>
          <p:cNvPr id="4" name="Pladsholder til diasnummer 3"/>
          <p:cNvSpPr>
            <a:spLocks noGrp="1"/>
          </p:cNvSpPr>
          <p:nvPr>
            <p:ph type="sldNum" sz="quarter" idx="10"/>
          </p:nvPr>
        </p:nvSpPr>
        <p:spPr/>
        <p:txBody>
          <a:bodyPr/>
          <a:lstStyle/>
          <a:p>
            <a:fld id="{3B6E9984-B626-408D-B48F-27832C242B98}" type="slidenum">
              <a:rPr lang="da-DK" smtClean="0"/>
              <a:t>7</a:t>
            </a:fld>
            <a:endParaRPr lang="da-DK"/>
          </a:p>
        </p:txBody>
      </p:sp>
    </p:spTree>
    <p:extLst>
      <p:ext uri="{BB962C8B-B14F-4D97-AF65-F5344CB8AC3E}">
        <p14:creationId xmlns:p14="http://schemas.microsoft.com/office/powerpoint/2010/main" val="147053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latin typeface="Verdana"/>
                <a:ea typeface="Calibri"/>
                <a:cs typeface="Times New Roman"/>
              </a:rPr>
              <a:t>Indledning:</a:t>
            </a:r>
          </a:p>
          <a:p>
            <a:r>
              <a:rPr lang="da-DK" sz="1100" dirty="0">
                <a:latin typeface="Verdana"/>
                <a:ea typeface="Calibri"/>
                <a:cs typeface="Times New Roman"/>
              </a:rPr>
              <a:t>Denne del af opfølgningen foregår på selve mødet, </a:t>
            </a:r>
            <a:r>
              <a:rPr lang="da-DK" sz="1100" dirty="0" smtClean="0">
                <a:latin typeface="Verdana"/>
                <a:ea typeface="Calibri"/>
                <a:cs typeface="Times New Roman"/>
              </a:rPr>
              <a:t>gør </a:t>
            </a:r>
            <a:r>
              <a:rPr lang="da-DK" sz="1100" dirty="0">
                <a:latin typeface="Verdana"/>
                <a:ea typeface="Calibri"/>
                <a:cs typeface="Times New Roman"/>
              </a:rPr>
              <a:t>det til fast procedure at gennemgå referatet fra sidst med henblik på </a:t>
            </a:r>
            <a:r>
              <a:rPr lang="da-DK" sz="1100" dirty="0" smtClean="0">
                <a:latin typeface="Verdana"/>
                <a:ea typeface="Calibri"/>
                <a:cs typeface="Times New Roman"/>
              </a:rPr>
              <a:t>opfølgning</a:t>
            </a:r>
            <a:endParaRPr lang="da-DK" sz="1100" dirty="0">
              <a:latin typeface="Verdana"/>
              <a:ea typeface="Calibri"/>
              <a:cs typeface="Times New Roman"/>
            </a:endParaRPr>
          </a:p>
        </p:txBody>
      </p:sp>
      <p:sp>
        <p:nvSpPr>
          <p:cNvPr id="4" name="Pladsholder til diasnummer 3"/>
          <p:cNvSpPr>
            <a:spLocks noGrp="1"/>
          </p:cNvSpPr>
          <p:nvPr>
            <p:ph type="sldNum" sz="quarter" idx="10"/>
          </p:nvPr>
        </p:nvSpPr>
        <p:spPr/>
        <p:txBody>
          <a:bodyPr/>
          <a:lstStyle/>
          <a:p>
            <a:fld id="{3B6E9984-B626-408D-B48F-27832C242B98}" type="slidenum">
              <a:rPr lang="da-DK" smtClean="0"/>
              <a:t>8</a:t>
            </a:fld>
            <a:endParaRPr lang="da-DK"/>
          </a:p>
        </p:txBody>
      </p:sp>
    </p:spTree>
    <p:extLst>
      <p:ext uri="{BB962C8B-B14F-4D97-AF65-F5344CB8AC3E}">
        <p14:creationId xmlns:p14="http://schemas.microsoft.com/office/powerpoint/2010/main" val="62636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66760">
              <a:defRPr/>
            </a:pPr>
            <a:r>
              <a:rPr lang="da-DK" sz="1100" dirty="0">
                <a:latin typeface="Verdana"/>
                <a:ea typeface="Calibri"/>
                <a:cs typeface="Times New Roman"/>
              </a:rPr>
              <a:t>Vigtigt at dokumentere, hvad der er besluttet, hvem der skal gøre hvad og hvornår. Lav aftaler om hvornår referatet skal være klar.</a:t>
            </a:r>
          </a:p>
          <a:p>
            <a:endParaRPr lang="da-DK" dirty="0" smtClean="0"/>
          </a:p>
          <a:p>
            <a:r>
              <a:rPr lang="da-DK" dirty="0" smtClean="0"/>
              <a:t>Husk at ofte er vi mennesker på vej til noget andet, mange har mange møder.</a:t>
            </a:r>
            <a:r>
              <a:rPr lang="da-DK" baseline="0" dirty="0" smtClean="0"/>
              <a:t> Dokumentation er vigtig også, hvis der opstår tvist om et emne.</a:t>
            </a:r>
            <a:endParaRPr lang="da-DK" dirty="0"/>
          </a:p>
        </p:txBody>
      </p:sp>
      <p:sp>
        <p:nvSpPr>
          <p:cNvPr id="4" name="Pladsholder til diasnummer 3"/>
          <p:cNvSpPr>
            <a:spLocks noGrp="1"/>
          </p:cNvSpPr>
          <p:nvPr>
            <p:ph type="sldNum" sz="quarter" idx="10"/>
          </p:nvPr>
        </p:nvSpPr>
        <p:spPr/>
        <p:txBody>
          <a:bodyPr/>
          <a:lstStyle/>
          <a:p>
            <a:fld id="{3B6E9984-B626-408D-B48F-27832C242B98}" type="slidenum">
              <a:rPr lang="da-DK" smtClean="0"/>
              <a:t>9</a:t>
            </a:fld>
            <a:endParaRPr lang="da-DK"/>
          </a:p>
        </p:txBody>
      </p:sp>
    </p:spTree>
    <p:extLst>
      <p:ext uri="{BB962C8B-B14F-4D97-AF65-F5344CB8AC3E}">
        <p14:creationId xmlns:p14="http://schemas.microsoft.com/office/powerpoint/2010/main" val="85805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er det</a:t>
            </a:r>
            <a:r>
              <a:rPr lang="da-DK" baseline="0" dirty="0" smtClean="0"/>
              <a:t> forslag til dagsorden som vi så tidligere på modulet, nu med referat.</a:t>
            </a:r>
          </a:p>
          <a:p>
            <a:endParaRPr lang="da-DK" baseline="0" dirty="0" smtClean="0"/>
          </a:p>
          <a:p>
            <a:r>
              <a:rPr lang="da-DK" baseline="0" dirty="0" smtClean="0"/>
              <a:t>Spørg ud i lokalet.</a:t>
            </a:r>
          </a:p>
          <a:p>
            <a:endParaRPr lang="da-DK" baseline="0" dirty="0" smtClean="0"/>
          </a:p>
          <a:p>
            <a:r>
              <a:rPr lang="da-DK" baseline="0" dirty="0" smtClean="0"/>
              <a:t>Er det vigtigste med – andre forslag?</a:t>
            </a:r>
            <a:endParaRPr lang="da-DK" dirty="0"/>
          </a:p>
        </p:txBody>
      </p:sp>
      <p:sp>
        <p:nvSpPr>
          <p:cNvPr id="4" name="Pladsholder til diasnummer 3"/>
          <p:cNvSpPr>
            <a:spLocks noGrp="1"/>
          </p:cNvSpPr>
          <p:nvPr>
            <p:ph type="sldNum" sz="quarter" idx="10"/>
          </p:nvPr>
        </p:nvSpPr>
        <p:spPr/>
        <p:txBody>
          <a:bodyPr/>
          <a:lstStyle/>
          <a:p>
            <a:fld id="{3B6E9984-B626-408D-B48F-27832C242B98}" type="slidenum">
              <a:rPr lang="da-DK" smtClean="0"/>
              <a:t>10</a:t>
            </a:fld>
            <a:endParaRPr lang="da-DK"/>
          </a:p>
        </p:txBody>
      </p:sp>
    </p:spTree>
    <p:extLst>
      <p:ext uri="{BB962C8B-B14F-4D97-AF65-F5344CB8AC3E}">
        <p14:creationId xmlns:p14="http://schemas.microsoft.com/office/powerpoint/2010/main" val="29615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66760">
              <a:defRPr/>
            </a:pPr>
            <a:r>
              <a:rPr lang="da-DK" sz="1200" dirty="0" smtClean="0">
                <a:latin typeface="Verdana"/>
                <a:ea typeface="Calibri"/>
                <a:cs typeface="Times New Roman"/>
              </a:rPr>
              <a:t>Indledning: </a:t>
            </a:r>
          </a:p>
          <a:p>
            <a:pPr marL="0" marR="0" indent="0" algn="l" defTabSz="866760" rtl="0" eaLnBrk="1" fontAlgn="auto" latinLnBrk="0" hangingPunct="1">
              <a:lnSpc>
                <a:spcPct val="100000"/>
              </a:lnSpc>
              <a:spcBef>
                <a:spcPts val="0"/>
              </a:spcBef>
              <a:spcAft>
                <a:spcPts val="0"/>
              </a:spcAft>
              <a:buClrTx/>
              <a:buSzTx/>
              <a:buFontTx/>
              <a:buNone/>
              <a:tabLst/>
              <a:defRPr/>
            </a:pPr>
            <a:r>
              <a:rPr lang="da-DK" sz="1200" dirty="0" smtClean="0">
                <a:latin typeface="Verdana"/>
                <a:ea typeface="Calibri"/>
                <a:cs typeface="Times New Roman"/>
              </a:rPr>
              <a:t>Er formanden/koordinator  født mødeleder, eller lader I det gå på skift. Hvis der er en mødeleder, så har formanden mulighed for at koncentrere sig om de enkelte punkter- hvad er jeres erfaring?</a:t>
            </a:r>
          </a:p>
          <a:p>
            <a:pPr defTabSz="866760">
              <a:defRPr/>
            </a:pPr>
            <a:endParaRPr lang="da-DK" sz="1200" dirty="0" smtClean="0">
              <a:latin typeface="Verdana"/>
              <a:ea typeface="Calibri"/>
              <a:cs typeface="Times New Roman"/>
            </a:endParaRPr>
          </a:p>
          <a:p>
            <a:pPr defTabSz="866760">
              <a:defRPr/>
            </a:pPr>
            <a:r>
              <a:rPr lang="da-DK" sz="1200" dirty="0" smtClean="0">
                <a:latin typeface="Verdana"/>
                <a:ea typeface="Calibri"/>
                <a:cs typeface="Times New Roman"/>
              </a:rPr>
              <a:t>Spørg ud i rummet og få et par bemærkninger på det. Er der fordele ved at det er formanden eller en anden? Skal det gå på skift blandt deltagerne?</a:t>
            </a:r>
          </a:p>
          <a:p>
            <a:pPr defTabSz="866760">
              <a:defRPr/>
            </a:pPr>
            <a:r>
              <a:rPr lang="da-DK" sz="1200" dirty="0" smtClean="0">
                <a:latin typeface="Verdana"/>
                <a:ea typeface="Calibri"/>
                <a:cs typeface="Times New Roman"/>
              </a:rPr>
              <a:t>Lav en lille brainstorm ud i lokalet.</a:t>
            </a:r>
          </a:p>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t>11</a:t>
            </a:fld>
            <a:endParaRPr lang="da-DK"/>
          </a:p>
        </p:txBody>
      </p:sp>
    </p:spTree>
    <p:extLst>
      <p:ext uri="{BB962C8B-B14F-4D97-AF65-F5344CB8AC3E}">
        <p14:creationId xmlns:p14="http://schemas.microsoft.com/office/powerpoint/2010/main" val="295862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66760">
              <a:defRPr/>
            </a:pPr>
            <a:endParaRPr lang="da-DK" sz="1100" dirty="0">
              <a:latin typeface="Verdana"/>
              <a:ea typeface="Calibri"/>
              <a:cs typeface="Times New Roman"/>
            </a:endParaRPr>
          </a:p>
          <a:p>
            <a:pPr defTabSz="866760">
              <a:defRPr/>
            </a:pPr>
            <a:endParaRPr lang="da-DK" sz="1100" dirty="0">
              <a:latin typeface="Verdana"/>
              <a:ea typeface="Calibri"/>
              <a:cs typeface="Times New Roman"/>
            </a:endParaRPr>
          </a:p>
          <a:p>
            <a:endParaRPr lang="da-DK" dirty="0"/>
          </a:p>
        </p:txBody>
      </p:sp>
      <p:sp>
        <p:nvSpPr>
          <p:cNvPr id="4" name="Pladsholder til diasnummer 3"/>
          <p:cNvSpPr>
            <a:spLocks noGrp="1"/>
          </p:cNvSpPr>
          <p:nvPr>
            <p:ph type="sldNum" sz="quarter" idx="10"/>
          </p:nvPr>
        </p:nvSpPr>
        <p:spPr/>
        <p:txBody>
          <a:bodyPr/>
          <a:lstStyle/>
          <a:p>
            <a:fld id="{3B6E9984-B626-408D-B48F-27832C242B98}" type="slidenum">
              <a:rPr lang="da-DK" smtClean="0"/>
              <a:t>12</a:t>
            </a:fld>
            <a:endParaRPr lang="da-DK"/>
          </a:p>
        </p:txBody>
      </p:sp>
    </p:spTree>
    <p:extLst>
      <p:ext uri="{BB962C8B-B14F-4D97-AF65-F5344CB8AC3E}">
        <p14:creationId xmlns:p14="http://schemas.microsoft.com/office/powerpoint/2010/main" val="26218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Ang.: bryde ind – er det acceptabelt eller hvad?</a:t>
            </a:r>
            <a:r>
              <a:rPr lang="da-DK" baseline="0" dirty="0" smtClean="0"/>
              <a:t> Måske er mange møder præget af høflighed</a:t>
            </a:r>
          </a:p>
          <a:p>
            <a:endParaRPr lang="da-DK" baseline="0" dirty="0" smtClean="0"/>
          </a:p>
          <a:p>
            <a:r>
              <a:rPr lang="da-DK" baseline="0" dirty="0" smtClean="0"/>
              <a:t>Skabe konsensus: Her forstås det som at skabe enighed og samhørighed blandt deltagerne, ikke sådan at deltagerne bankes på plads, men accepterer og respekterer beslutningen om at det er sådan det bliver.</a:t>
            </a:r>
            <a:endParaRPr lang="da-DK" dirty="0"/>
          </a:p>
        </p:txBody>
      </p:sp>
      <p:sp>
        <p:nvSpPr>
          <p:cNvPr id="4" name="Pladsholder til diasnummer 3"/>
          <p:cNvSpPr>
            <a:spLocks noGrp="1"/>
          </p:cNvSpPr>
          <p:nvPr>
            <p:ph type="sldNum" sz="quarter" idx="10"/>
          </p:nvPr>
        </p:nvSpPr>
        <p:spPr/>
        <p:txBody>
          <a:bodyPr/>
          <a:lstStyle/>
          <a:p>
            <a:fld id="{3B6E9984-B626-408D-B48F-27832C242B98}" type="slidenum">
              <a:rPr lang="da-DK" smtClean="0"/>
              <a:t>13</a:t>
            </a:fld>
            <a:endParaRPr lang="da-DK"/>
          </a:p>
        </p:txBody>
      </p:sp>
    </p:spTree>
    <p:extLst>
      <p:ext uri="{BB962C8B-B14F-4D97-AF65-F5344CB8AC3E}">
        <p14:creationId xmlns:p14="http://schemas.microsoft.com/office/powerpoint/2010/main" val="1430042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Åbningsdias - centreret">
    <p:bg>
      <p:bgRef idx="1001">
        <a:schemeClr val="bg1"/>
      </p:bgRef>
    </p:bg>
    <p:spTree>
      <p:nvGrpSpPr>
        <p:cNvPr id="1" name=""/>
        <p:cNvGrpSpPr/>
        <p:nvPr/>
      </p:nvGrpSpPr>
      <p:grpSpPr>
        <a:xfrm>
          <a:off x="0" y="0"/>
          <a:ext cx="0" cy="0"/>
          <a:chOff x="0" y="0"/>
          <a:chExt cx="0" cy="0"/>
        </a:xfrm>
      </p:grpSpPr>
      <p:sp>
        <p:nvSpPr>
          <p:cNvPr id="24" name="Shape 7"/>
          <p:cNvSpPr/>
          <p:nvPr userDrawn="1"/>
        </p:nvSpPr>
        <p:spPr>
          <a:xfrm>
            <a:off x="0" y="4410945"/>
            <a:ext cx="12192000"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
        <p:nvSpPr>
          <p:cNvPr id="29" name="Shape 8"/>
          <p:cNvSpPr/>
          <p:nvPr userDrawn="1"/>
        </p:nvSpPr>
        <p:spPr>
          <a:xfrm flipV="1">
            <a:off x="-574" y="2396853"/>
            <a:ext cx="12192575"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pic>
        <p:nvPicPr>
          <p:cNvPr id="7" name="ÆS_logo_POS_CMYK.pdf"/>
          <p:cNvPicPr/>
          <p:nvPr userDrawn="1"/>
        </p:nvPicPr>
        <p:blipFill>
          <a:blip r:embed="rId2" cstate="email">
            <a:extLst>
              <a:ext uri="{28A0092B-C50C-407E-A947-70E740481C1C}">
                <a14:useLocalDpi xmlns:a14="http://schemas.microsoft.com/office/drawing/2010/main" val="0"/>
              </a:ext>
            </a:extLst>
          </a:blip>
          <a:stretch>
            <a:fillRect/>
          </a:stretch>
        </p:blipFill>
        <p:spPr>
          <a:xfrm>
            <a:off x="3599499" y="3005188"/>
            <a:ext cx="4991916" cy="851668"/>
          </a:xfrm>
          <a:prstGeom prst="rect">
            <a:avLst/>
          </a:prstGeom>
          <a:ln w="12700">
            <a:miter lim="400000"/>
          </a:ln>
        </p:spPr>
      </p:pic>
      <p:sp>
        <p:nvSpPr>
          <p:cNvPr id="3" name="Rektangel 2"/>
          <p:cNvSpPr/>
          <p:nvPr userDrawn="1"/>
        </p:nvSpPr>
        <p:spPr>
          <a:xfrm>
            <a:off x="0" y="0"/>
            <a:ext cx="12192000" cy="2442572"/>
          </a:xfrm>
          <a:prstGeom prst="rect">
            <a:avLst/>
          </a:prstGeom>
          <a:solidFill>
            <a:schemeClr val="bg2"/>
          </a:solidFill>
          <a:ln w="12700" cap="flat">
            <a:solidFill>
              <a:schemeClr val="accent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0" name="Rektangel 9"/>
          <p:cNvSpPr/>
          <p:nvPr userDrawn="1"/>
        </p:nvSpPr>
        <p:spPr>
          <a:xfrm>
            <a:off x="0" y="4410945"/>
            <a:ext cx="12192000" cy="2442572"/>
          </a:xfrm>
          <a:prstGeom prst="rect">
            <a:avLst/>
          </a:prstGeom>
          <a:solidFill>
            <a:schemeClr val="bg2"/>
          </a:solidFill>
          <a:ln w="12700" cap="flat">
            <a:solidFill>
              <a:schemeClr val="accent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78063040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6" name="Shape 26"/>
          <p:cNvSpPr>
            <a:spLocks noGrp="1"/>
          </p:cNvSpPr>
          <p:nvPr>
            <p:ph type="body" idx="1" hasCustomPrompt="1"/>
          </p:nvPr>
        </p:nvSpPr>
        <p:spPr>
          <a:xfrm>
            <a:off x="476251" y="1988840"/>
            <a:ext cx="5322093" cy="4217004"/>
          </a:xfrm>
          <a:prstGeom prst="rect">
            <a:avLst/>
          </a:prstGeom>
        </p:spPr>
        <p:txBody>
          <a:bodyPr anchor="t">
            <a:normAutofit/>
          </a:bodyPr>
          <a:lstStyle>
            <a:lvl1pPr marL="0" indent="0">
              <a:lnSpc>
                <a:spcPct val="100000"/>
              </a:lnSpc>
              <a:spcBef>
                <a:spcPts val="1000"/>
              </a:spcBef>
              <a:buSzTx/>
              <a:buNone/>
              <a:defRPr sz="2200" b="0" baseline="0">
                <a:solidFill>
                  <a:schemeClr val="tx1">
                    <a:lumMod val="75000"/>
                    <a:lumOff val="25000"/>
                  </a:schemeClr>
                </a:solidFill>
              </a:defRPr>
            </a:lvl1pPr>
            <a:lvl2pPr marL="239827" indent="0">
              <a:lnSpc>
                <a:spcPct val="120000"/>
              </a:lnSpc>
              <a:spcBef>
                <a:spcPts val="0"/>
              </a:spcBef>
              <a:buSzTx/>
              <a:buFontTx/>
              <a:buNone/>
              <a:defRPr sz="1700">
                <a:solidFill>
                  <a:schemeClr val="tx2">
                    <a:lumMod val="50000"/>
                  </a:schemeClr>
                </a:solidFill>
              </a:defRPr>
            </a:lvl2pPr>
            <a:lvl3pPr marL="480288" indent="0">
              <a:lnSpc>
                <a:spcPct val="120000"/>
              </a:lnSpc>
              <a:spcBef>
                <a:spcPts val="0"/>
              </a:spcBef>
              <a:buSzTx/>
              <a:buFontTx/>
              <a:buNone/>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p:txBody>
      </p:sp>
      <p:sp>
        <p:nvSpPr>
          <p:cNvPr id="7" name="Pladsholder til indhold 6"/>
          <p:cNvSpPr>
            <a:spLocks noGrp="1"/>
          </p:cNvSpPr>
          <p:nvPr>
            <p:ph sz="quarter" idx="15" hasCustomPrompt="1"/>
          </p:nvPr>
        </p:nvSpPr>
        <p:spPr>
          <a:xfrm>
            <a:off x="6040968" y="327026"/>
            <a:ext cx="5719233" cy="5910263"/>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a:xfrm>
            <a:off x="484212" y="329514"/>
            <a:ext cx="5442456" cy="1321486"/>
          </a:xfrm>
        </p:spPr>
        <p:txBody>
          <a:bodyPr/>
          <a:lstStyle>
            <a:lvl1pPr algn="l">
              <a:spcBef>
                <a:spcPts val="0"/>
              </a:spcBef>
              <a:defRPr/>
            </a:lvl1pPr>
          </a:lstStyle>
          <a:p>
            <a:pPr lvl="0"/>
            <a:r>
              <a:rPr lang="da-DK" dirty="0"/>
              <a:t>Klik for at tilføje tekst</a:t>
            </a:r>
          </a:p>
        </p:txBody>
      </p:sp>
      <p:pic>
        <p:nvPicPr>
          <p:cNvPr id="8"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39989033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509613" y="5784273"/>
            <a:ext cx="11223112" cy="407870"/>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billede 2"/>
          <p:cNvSpPr>
            <a:spLocks noGrp="1"/>
          </p:cNvSpPr>
          <p:nvPr>
            <p:ph type="pic" sz="quarter" idx="11"/>
          </p:nvPr>
        </p:nvSpPr>
        <p:spPr>
          <a:xfrm>
            <a:off x="503767" y="349251"/>
            <a:ext cx="11228917" cy="4211205"/>
          </a:xfrm>
        </p:spPr>
        <p:txBody>
          <a:bodyPr/>
          <a:lstStyle/>
          <a:p>
            <a:r>
              <a:rPr lang="da-DK" smtClean="0"/>
              <a:t>Klik på ikonet for at tilføje et billede</a:t>
            </a:r>
            <a:endParaRPr lang="da-DK" dirty="0"/>
          </a:p>
        </p:txBody>
      </p:sp>
      <p:sp>
        <p:nvSpPr>
          <p:cNvPr id="2" name="Titel 1"/>
          <p:cNvSpPr>
            <a:spLocks noGrp="1"/>
          </p:cNvSpPr>
          <p:nvPr>
            <p:ph type="title" hasCustomPrompt="1"/>
          </p:nvPr>
        </p:nvSpPr>
        <p:spPr>
          <a:xfrm>
            <a:off x="508001" y="4647515"/>
            <a:ext cx="11215711" cy="972000"/>
          </a:xfrm>
        </p:spPr>
        <p:txBody>
          <a:bodyPr>
            <a:normAutofit/>
          </a:bodyPr>
          <a:lstStyle>
            <a:lvl1pPr>
              <a:defRPr sz="4900"/>
            </a:lvl1pPr>
          </a:lstStyle>
          <a:p>
            <a:pPr lvl="0"/>
            <a:r>
              <a:rPr lang="da-DK" dirty="0"/>
              <a:t>Klik for at tilføje tekst</a:t>
            </a:r>
          </a:p>
        </p:txBody>
      </p:sp>
      <p:sp>
        <p:nvSpPr>
          <p:cNvPr id="6" name="Shape 2"/>
          <p:cNvSpPr/>
          <p:nvPr userDrawn="1"/>
        </p:nvSpPr>
        <p:spPr>
          <a:xfrm>
            <a:off x="476250" y="5692993"/>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8" name="Shape 3"/>
          <p:cNvSpPr/>
          <p:nvPr userDrawn="1"/>
        </p:nvSpPr>
        <p:spPr>
          <a:xfrm>
            <a:off x="476250" y="4647135"/>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9"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7026309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19070"/>
            <a:ext cx="11229673" cy="972000"/>
          </a:xfrm>
        </p:spPr>
        <p:txBody>
          <a:bodyPr>
            <a:normAutofit/>
          </a:bodyPr>
          <a:lstStyle>
            <a:lvl1pPr>
              <a:spcBef>
                <a:spcPts val="0"/>
              </a:spcBef>
              <a:defRPr sz="4900"/>
            </a:lvl1pPr>
          </a:lstStyle>
          <a:p>
            <a:pPr lvl="0"/>
            <a:r>
              <a:rPr lang="da-DK" dirty="0"/>
              <a:t>Klik for at tilføje tekst</a:t>
            </a:r>
          </a:p>
        </p:txBody>
      </p:sp>
    </p:spTree>
    <p:extLst>
      <p:ext uri="{BB962C8B-B14F-4D97-AF65-F5344CB8AC3E}">
        <p14:creationId xmlns:p14="http://schemas.microsoft.com/office/powerpoint/2010/main" val="19815128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3"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537168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1492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amp; undertitel i bånd centreret">
    <p:spTree>
      <p:nvGrpSpPr>
        <p:cNvPr id="1" name=""/>
        <p:cNvGrpSpPr/>
        <p:nvPr/>
      </p:nvGrpSpPr>
      <p:grpSpPr>
        <a:xfrm>
          <a:off x="0" y="0"/>
          <a:ext cx="0" cy="0"/>
          <a:chOff x="0" y="0"/>
          <a:chExt cx="0" cy="0"/>
        </a:xfrm>
      </p:grpSpPr>
      <p:sp>
        <p:nvSpPr>
          <p:cNvPr id="3" name="Pladsholder til tekst 2"/>
          <p:cNvSpPr>
            <a:spLocks noGrp="1"/>
          </p:cNvSpPr>
          <p:nvPr>
            <p:ph type="body" sz="quarter" idx="10" hasCustomPrompt="1"/>
          </p:nvPr>
        </p:nvSpPr>
        <p:spPr>
          <a:xfrm>
            <a:off x="530586" y="2212910"/>
            <a:ext cx="11183692" cy="261610"/>
          </a:xfrm>
        </p:spPr>
        <p:txBody>
          <a:bodyPr vert="horz" anchor="b" anchorCtr="0">
            <a:spAutoFit/>
          </a:bodyPr>
          <a:lstStyle>
            <a:lvl1pPr marL="0" indent="0" algn="l">
              <a:lnSpc>
                <a:spcPct val="100000"/>
              </a:lnSpc>
              <a:spcBef>
                <a:spcPts val="0"/>
              </a:spcBef>
              <a:buFontTx/>
              <a:buNone/>
              <a:defRPr sz="1700" b="1" i="0" cap="all" baseline="0">
                <a:solidFill>
                  <a:schemeClr val="bg2"/>
                </a:solidFill>
                <a:latin typeface="Arial"/>
                <a:cs typeface="Arial"/>
              </a:defRPr>
            </a:lvl1pPr>
          </a:lstStyle>
          <a:p>
            <a:pPr lvl="0"/>
            <a:r>
              <a:rPr lang="da-DK" dirty="0"/>
              <a:t>Klik for at tilføje tekst</a:t>
            </a:r>
          </a:p>
        </p:txBody>
      </p:sp>
      <p:sp>
        <p:nvSpPr>
          <p:cNvPr id="9" name="Shape 9"/>
          <p:cNvSpPr/>
          <p:nvPr/>
        </p:nvSpPr>
        <p:spPr>
          <a:xfrm rot="16200000">
            <a:off x="6917128" y="3441526"/>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0" name="Shape 10"/>
          <p:cNvSpPr>
            <a:spLocks noGrp="1"/>
          </p:cNvSpPr>
          <p:nvPr>
            <p:ph type="title" hasCustomPrompt="1"/>
          </p:nvPr>
        </p:nvSpPr>
        <p:spPr>
          <a:xfrm>
            <a:off x="476250" y="2560596"/>
            <a:ext cx="6750844" cy="1711223"/>
          </a:xfrm>
          <a:prstGeom prst="rect">
            <a:avLst/>
          </a:prstGeom>
        </p:spPr>
        <p:txBody>
          <a:bodyPr>
            <a:noAutofit/>
          </a:bodyPr>
          <a:lstStyle>
            <a:lvl1pPr algn="l">
              <a:spcBef>
                <a:spcPts val="0"/>
              </a:spcBef>
              <a:defRPr sz="5400"/>
            </a:lvl1pPr>
          </a:lstStyle>
          <a:p>
            <a:pPr lvl="0">
              <a:defRPr sz="1800">
                <a:solidFill>
                  <a:srgbClr val="000000"/>
                </a:solidFill>
              </a:defRPr>
            </a:pPr>
            <a:r>
              <a:rPr lang="da-DK" sz="4900" dirty="0">
                <a:solidFill>
                  <a:srgbClr val="B3242A"/>
                </a:solidFill>
              </a:rPr>
              <a:t>Klik for at tilføje tekst</a:t>
            </a:r>
            <a:endParaRPr sz="4900" dirty="0">
              <a:solidFill>
                <a:srgbClr val="B3242A"/>
              </a:solidFill>
            </a:endParaRPr>
          </a:p>
        </p:txBody>
      </p:sp>
      <p:sp>
        <p:nvSpPr>
          <p:cNvPr id="11" name="Shape 11"/>
          <p:cNvSpPr>
            <a:spLocks noGrp="1"/>
          </p:cNvSpPr>
          <p:nvPr>
            <p:ph type="body" idx="1" hasCustomPrompt="1"/>
          </p:nvPr>
        </p:nvSpPr>
        <p:spPr>
          <a:xfrm>
            <a:off x="7762875" y="2592549"/>
            <a:ext cx="3976688" cy="1696641"/>
          </a:xfrm>
          <a:prstGeom prst="rect">
            <a:avLst/>
          </a:prstGeom>
        </p:spPr>
        <p:txBody>
          <a:bodyPr/>
          <a:lstStyle>
            <a:lvl1pPr marL="0" indent="0" algn="l">
              <a:lnSpc>
                <a:spcPts val="2039"/>
              </a:lnSpc>
              <a:spcBef>
                <a:spcPts val="0"/>
              </a:spcBef>
              <a:buSzTx/>
              <a:buNone/>
              <a:defRPr sz="1700">
                <a:solidFill>
                  <a:schemeClr val="tx1">
                    <a:lumMod val="85000"/>
                    <a:lumOff val="15000"/>
                  </a:schemeClr>
                </a:solidFill>
              </a:defRPr>
            </a:lvl1pPr>
            <a:lvl2pPr marL="0" indent="160729">
              <a:lnSpc>
                <a:spcPct val="120000"/>
              </a:lnSpc>
              <a:spcBef>
                <a:spcPts val="0"/>
              </a:spcBef>
              <a:buSzTx/>
              <a:buNone/>
              <a:defRPr sz="1700">
                <a:solidFill>
                  <a:schemeClr val="tx2">
                    <a:lumMod val="50000"/>
                  </a:schemeClr>
                </a:solidFill>
              </a:defRPr>
            </a:lvl2pPr>
            <a:lvl3pPr marL="0" indent="321457">
              <a:lnSpc>
                <a:spcPct val="120000"/>
              </a:lnSpc>
              <a:spcBef>
                <a:spcPts val="0"/>
              </a:spcBef>
              <a:buSzTx/>
              <a:buNone/>
              <a:defRPr sz="1700">
                <a:solidFill>
                  <a:schemeClr val="tx2">
                    <a:lumMod val="50000"/>
                  </a:schemeClr>
                </a:solidFill>
              </a:defRPr>
            </a:lvl3pPr>
            <a:lvl4pPr marL="0" indent="482186">
              <a:lnSpc>
                <a:spcPct val="120000"/>
              </a:lnSpc>
              <a:spcBef>
                <a:spcPts val="0"/>
              </a:spcBef>
              <a:buSzTx/>
              <a:buNone/>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dirty="0">
                <a:solidFill>
                  <a:srgbClr val="414141"/>
                </a:solidFill>
              </a:rPr>
              <a:t>Klik for at tilføje tekst</a:t>
            </a:r>
          </a:p>
        </p:txBody>
      </p:sp>
      <p:sp>
        <p:nvSpPr>
          <p:cNvPr id="12" name="Shape 7"/>
          <p:cNvSpPr/>
          <p:nvPr/>
        </p:nvSpPr>
        <p:spPr>
          <a:xfrm>
            <a:off x="476251" y="4315973"/>
            <a:ext cx="1124948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7" name="Shape 8"/>
          <p:cNvSpPr/>
          <p:nvPr/>
        </p:nvSpPr>
        <p:spPr>
          <a:xfrm>
            <a:off x="476252" y="2556825"/>
            <a:ext cx="1125001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14"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9172358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25933"/>
            <a:ext cx="11229673" cy="972000"/>
          </a:xfrm>
        </p:spPr>
        <p:txBody>
          <a:bodyPr>
            <a:normAutofit/>
          </a:bodyPr>
          <a:lstStyle>
            <a:lvl1pPr>
              <a:defRPr sz="4900"/>
            </a:lvl1pPr>
          </a:lstStyle>
          <a:p>
            <a:r>
              <a:rPr lang="da-DK" dirty="0"/>
              <a:t>Klik for at tilføje tekst</a:t>
            </a:r>
          </a:p>
        </p:txBody>
      </p:sp>
      <p:sp>
        <p:nvSpPr>
          <p:cNvPr id="4" name="Pladsholder til indhold 3"/>
          <p:cNvSpPr>
            <a:spLocks noGrp="1"/>
          </p:cNvSpPr>
          <p:nvPr>
            <p:ph sz="quarter" idx="10" hasCustomPrompt="1"/>
          </p:nvPr>
        </p:nvSpPr>
        <p:spPr>
          <a:xfrm>
            <a:off x="1016000" y="1516530"/>
            <a:ext cx="10707843" cy="4706471"/>
          </a:xfrm>
        </p:spPr>
        <p:txBody>
          <a:bodyPr vert="horz"/>
          <a:lstStyle>
            <a:lvl1pPr>
              <a:defRPr baseline="0"/>
            </a:lvl1pPr>
          </a:lstStyle>
          <a:p>
            <a:pPr lvl="0"/>
            <a:r>
              <a:rPr lang="da-DK" dirty="0"/>
              <a:t>Klik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9608670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indhold 2"/>
          <p:cNvSpPr>
            <a:spLocks noGrp="1"/>
          </p:cNvSpPr>
          <p:nvPr>
            <p:ph sz="quarter" idx="12" hasCustomPrompt="1"/>
          </p:nvPr>
        </p:nvSpPr>
        <p:spPr>
          <a:xfrm>
            <a:off x="1016001" y="1875119"/>
            <a:ext cx="10708217" cy="4340411"/>
          </a:xfrm>
        </p:spPr>
        <p:txBody>
          <a:bodyPr vert="horz"/>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p:txBody>
          <a:bodyPr>
            <a:normAutofit/>
          </a:bodyPr>
          <a:lstStyle>
            <a:lvl1pPr>
              <a:defRPr sz="4900"/>
            </a:lvl1pPr>
          </a:lstStyle>
          <a:p>
            <a:r>
              <a:rPr lang="da-DK" dirty="0"/>
              <a:t>Klik for at tilføje tekst</a:t>
            </a:r>
          </a:p>
        </p:txBody>
      </p:sp>
    </p:spTree>
    <p:extLst>
      <p:ext uri="{BB962C8B-B14F-4D97-AF65-F5344CB8AC3E}">
        <p14:creationId xmlns:p14="http://schemas.microsoft.com/office/powerpoint/2010/main" val="32974543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ormAutofit/>
          </a:bodyPr>
          <a:lstStyle>
            <a:lvl1pPr marL="0" marR="0" indent="0" algn="l" defTabSz="410751" eaLnBrk="1" fontAlgn="auto" latinLnBrk="0" hangingPunct="1">
              <a:lnSpc>
                <a:spcPct val="100000"/>
              </a:lnSpc>
              <a:spcBef>
                <a:spcPts val="1000"/>
              </a:spcBef>
              <a:spcAft>
                <a:spcPts val="0"/>
              </a:spcAft>
              <a:buClrTx/>
              <a:buSzPct val="75000"/>
              <a:buFont typeface="Arial"/>
              <a:buNone/>
              <a:tabLst/>
              <a:defRPr lang="da-DK" sz="1800" b="0" i="0">
                <a:solidFill>
                  <a:srgbClr val="000000"/>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marL="241200" marR="0" lvl="0" indent="-241200" algn="l" defTabSz="410751" eaLnBrk="1" fontAlgn="auto" latinLnBrk="0" hangingPunct="1">
              <a:lnSpc>
                <a:spcPct val="100000"/>
              </a:lnSpc>
              <a:spcBef>
                <a:spcPts val="1000"/>
              </a:spcBef>
              <a:spcAft>
                <a:spcPts val="0"/>
              </a:spcAft>
              <a:buClrTx/>
              <a:buSzPct val="75000"/>
              <a:buFont typeface="Arial"/>
              <a:buChar char="•"/>
              <a:tabLst/>
              <a:defRPr sz="1800">
                <a:solidFill>
                  <a:srgbClr val="000000"/>
                </a:solidFill>
              </a:defRPr>
            </a:pPr>
            <a:r>
              <a:rPr lang="da-DK" sz="2400" dirty="0"/>
              <a:t>Klik for at tilføje tekst</a:t>
            </a:r>
            <a:endParaRPr lang="da-DK" sz="2200" dirty="0">
              <a:solidFill>
                <a:srgbClr val="414141"/>
              </a:solidFill>
            </a:endParaRP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9" name="Pladsholder til indhold 5"/>
          <p:cNvSpPr>
            <a:spLocks noGrp="1"/>
          </p:cNvSpPr>
          <p:nvPr>
            <p:ph sz="quarter" idx="14" hasCustomPrompt="1"/>
          </p:nvPr>
        </p:nvSpPr>
        <p:spPr>
          <a:xfrm>
            <a:off x="476251" y="1919883"/>
            <a:ext cx="5459763" cy="4286250"/>
          </a:xfrm>
        </p:spPr>
        <p:txBody>
          <a:bodyPr vert="horz">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2" name="Titel 1"/>
          <p:cNvSpPr>
            <a:spLocks noGrp="1"/>
          </p:cNvSpPr>
          <p:nvPr>
            <p:ph type="title" hasCustomPrompt="1"/>
          </p:nvPr>
        </p:nvSpPr>
        <p:spPr>
          <a:xfrm>
            <a:off x="484210" y="234619"/>
            <a:ext cx="11229673" cy="972000"/>
          </a:xfrm>
        </p:spPr>
        <p:txBody>
          <a:bodyPr>
            <a:normAutofit/>
          </a:bodyPr>
          <a:lstStyle>
            <a:lvl1pPr>
              <a:defRPr sz="4900"/>
            </a:lvl1pPr>
          </a:lstStyle>
          <a:p>
            <a:pPr lvl="0"/>
            <a:r>
              <a:rPr lang="da-DK" dirty="0"/>
              <a:t>Klik for at tilføje tekst</a:t>
            </a:r>
          </a:p>
        </p:txBody>
      </p:sp>
    </p:spTree>
    <p:extLst>
      <p:ext uri="{BB962C8B-B14F-4D97-AF65-F5344CB8AC3E}">
        <p14:creationId xmlns:p14="http://schemas.microsoft.com/office/powerpoint/2010/main" val="6128493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ertitel og 2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ormAutofit/>
          </a:bodyPr>
          <a:lstStyle>
            <a:lvl1pPr marL="241200" indent="-241200">
              <a:lnSpc>
                <a:spcPct val="100000"/>
              </a:lnSpc>
              <a:spcBef>
                <a:spcPts val="1000"/>
              </a:spcBef>
              <a:buFont typeface="Arial"/>
              <a:buChar char="•"/>
              <a:defRPr lang="da-DK" sz="2200" b="0" i="0" baseline="0" dirty="0" smtClean="0">
                <a:solidFill>
                  <a:schemeClr val="tx1">
                    <a:lumMod val="75000"/>
                    <a:lumOff val="25000"/>
                  </a:schemeClr>
                </a:solidFill>
                <a:latin typeface="+mn-lt"/>
                <a:ea typeface="Georgia"/>
                <a:cs typeface="Arial"/>
                <a:sym typeface="Georgia"/>
              </a:defRPr>
            </a:lvl1pPr>
            <a:lvl2pPr marL="482400" indent="-241200">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2pPr>
            <a:lvl3pPr marL="321457" indent="-321457">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8" name="Pladsholder til indhold 5"/>
          <p:cNvSpPr>
            <a:spLocks noGrp="1"/>
          </p:cNvSpPr>
          <p:nvPr>
            <p:ph sz="quarter" idx="14" hasCustomPrompt="1"/>
          </p:nvPr>
        </p:nvSpPr>
        <p:spPr>
          <a:xfrm>
            <a:off x="476251" y="1919883"/>
            <a:ext cx="5459763" cy="4286250"/>
          </a:xfrm>
        </p:spPr>
        <p:txBody>
          <a:bodyPr vert="horz" anchor="ctr">
            <a:normAutofit/>
          </a:bodyPr>
          <a:lstStyle>
            <a:lvl1pPr marL="24046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0920" indent="-241200" algn="l">
              <a:lnSpc>
                <a:spcPct val="100000"/>
              </a:lnSpc>
              <a:spcBef>
                <a:spcPts val="1000"/>
              </a:spcBef>
              <a:buFont typeface="Arial"/>
              <a:buChar char="•"/>
              <a:defRPr sz="2200">
                <a:solidFill>
                  <a:schemeClr val="tx1">
                    <a:lumMod val="75000"/>
                    <a:lumOff val="25000"/>
                  </a:schemeClr>
                </a:solidFill>
              </a:defRPr>
            </a:lvl2pPr>
            <a:lvl3pPr marL="80257" indent="0" algn="l">
              <a:lnSpc>
                <a:spcPct val="100000"/>
              </a:lnSpc>
              <a:spcBef>
                <a:spcPts val="1000"/>
              </a:spcBef>
              <a:buNone/>
              <a:defRPr sz="2200">
                <a:solidFill>
                  <a:schemeClr val="tx1">
                    <a:lumMod val="75000"/>
                    <a:lumOff val="25000"/>
                  </a:schemeClr>
                </a:solidFill>
              </a:defRPr>
            </a:lvl3pPr>
            <a:lvl4pPr marL="721381" indent="-24120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1200" algn="l">
              <a:spcBef>
                <a:spcPts val="1000"/>
              </a:spcBef>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2" name="Titel 1"/>
          <p:cNvSpPr>
            <a:spLocks noGrp="1"/>
          </p:cNvSpPr>
          <p:nvPr>
            <p:ph type="title"/>
          </p:nvPr>
        </p:nvSpPr>
        <p:spPr/>
        <p:txBody>
          <a:bodyPr>
            <a:normAutofit/>
          </a:bodyPr>
          <a:lstStyle>
            <a:lvl1pPr>
              <a:defRPr sz="4900"/>
            </a:lvl1pPr>
          </a:lstStyle>
          <a:p>
            <a:r>
              <a:rPr lang="da-DK" smtClean="0"/>
              <a:t>Klik for at redigere i master</a:t>
            </a:r>
            <a:endParaRPr lang="da-DK" dirty="0"/>
          </a:p>
        </p:txBody>
      </p:sp>
    </p:spTree>
    <p:extLst>
      <p:ext uri="{BB962C8B-B14F-4D97-AF65-F5344CB8AC3E}">
        <p14:creationId xmlns:p14="http://schemas.microsoft.com/office/powerpoint/2010/main" val="12867341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og indholdselement - lodret">
    <p:spTree>
      <p:nvGrpSpPr>
        <p:cNvPr id="1" name=""/>
        <p:cNvGrpSpPr/>
        <p:nvPr/>
      </p:nvGrpSpPr>
      <p:grpSpPr>
        <a:xfrm>
          <a:off x="0" y="0"/>
          <a:ext cx="0" cy="0"/>
          <a:chOff x="0" y="0"/>
          <a:chExt cx="0" cy="0"/>
        </a:xfrm>
      </p:grpSpPr>
      <p:sp>
        <p:nvSpPr>
          <p:cNvPr id="23" name="Shape 23"/>
          <p:cNvSpPr/>
          <p:nvPr/>
        </p:nvSpPr>
        <p:spPr>
          <a:xfrm>
            <a:off x="476251" y="3429000"/>
            <a:ext cx="53216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5" name="Shape 25"/>
          <p:cNvSpPr>
            <a:spLocks noGrp="1"/>
          </p:cNvSpPr>
          <p:nvPr>
            <p:ph type="title" hasCustomPrompt="1"/>
          </p:nvPr>
        </p:nvSpPr>
        <p:spPr>
          <a:xfrm>
            <a:off x="476251" y="1949623"/>
            <a:ext cx="5322093" cy="1427892"/>
          </a:xfrm>
          <a:prstGeom prst="rect">
            <a:avLst/>
          </a:prstGeom>
        </p:spPr>
        <p:txBody>
          <a:bodyPr>
            <a:noAutofit/>
          </a:bodyPr>
          <a:lstStyle>
            <a:lvl1pPr algn="l">
              <a:spcBef>
                <a:spcPts val="0"/>
              </a:spcBef>
              <a:defRPr sz="4200"/>
            </a:lvl1pPr>
          </a:lstStyle>
          <a:p>
            <a:pPr lvl="0"/>
            <a:r>
              <a:rPr lang="da-DK" sz="4000" dirty="0"/>
              <a:t>Klik for at tilføje tekst</a:t>
            </a:r>
          </a:p>
        </p:txBody>
      </p:sp>
      <p:sp>
        <p:nvSpPr>
          <p:cNvPr id="26" name="Shape 26"/>
          <p:cNvSpPr>
            <a:spLocks noGrp="1"/>
          </p:cNvSpPr>
          <p:nvPr>
            <p:ph type="body" idx="1" hasCustomPrompt="1"/>
          </p:nvPr>
        </p:nvSpPr>
        <p:spPr>
          <a:xfrm>
            <a:off x="476251" y="3536156"/>
            <a:ext cx="5322093" cy="2669688"/>
          </a:xfrm>
          <a:prstGeom prst="rect">
            <a:avLst/>
          </a:prstGeom>
        </p:spPr>
        <p:txBody>
          <a:bodyPr anchor="t"/>
          <a:lstStyle>
            <a:lvl1pPr marL="241200" indent="-241200">
              <a:lnSpc>
                <a:spcPct val="100000"/>
              </a:lnSpc>
              <a:spcBef>
                <a:spcPts val="1000"/>
              </a:spcBef>
              <a:buSzTx/>
              <a:buFont typeface="Arial"/>
              <a:buChar char="•"/>
              <a:defRPr sz="1700">
                <a:solidFill>
                  <a:schemeClr val="tx1"/>
                </a:solidFill>
              </a:defRPr>
            </a:lvl1pPr>
            <a:lvl2pPr marL="480920" indent="-241093">
              <a:lnSpc>
                <a:spcPct val="100000"/>
              </a:lnSpc>
              <a:spcBef>
                <a:spcPts val="1000"/>
              </a:spcBef>
              <a:buSzTx/>
              <a:buFont typeface="Arial"/>
              <a:buChar char="•"/>
              <a:defRPr sz="1700">
                <a:solidFill>
                  <a:schemeClr val="tx2">
                    <a:lumMod val="50000"/>
                  </a:schemeClr>
                </a:solidFill>
              </a:defRPr>
            </a:lvl2pPr>
            <a:lvl3pPr marL="721381" indent="-241093">
              <a:lnSpc>
                <a:spcPct val="100000"/>
              </a:lnSpc>
              <a:spcBef>
                <a:spcPts val="1000"/>
              </a:spcBef>
              <a:buSzTx/>
              <a:buFont typeface="Arial"/>
              <a:buChar char="•"/>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a:p>
            <a:pPr lvl="1">
              <a:defRPr sz="1800">
                <a:solidFill>
                  <a:srgbClr val="000000"/>
                </a:solidFill>
              </a:defRPr>
            </a:pPr>
            <a:r>
              <a:rPr lang="da-DK" sz="1700" dirty="0">
                <a:solidFill>
                  <a:srgbClr val="414141"/>
                </a:solidFill>
              </a:rPr>
              <a:t>Andet niveau</a:t>
            </a:r>
          </a:p>
          <a:p>
            <a:pPr lvl="2">
              <a:defRPr sz="1800">
                <a:solidFill>
                  <a:srgbClr val="000000"/>
                </a:solidFill>
              </a:defRPr>
            </a:pPr>
            <a:r>
              <a:rPr lang="da-DK" sz="1700" dirty="0">
                <a:solidFill>
                  <a:srgbClr val="414141"/>
                </a:solidFill>
              </a:rPr>
              <a:t>Tredje niveau</a:t>
            </a:r>
          </a:p>
        </p:txBody>
      </p:sp>
      <p:sp>
        <p:nvSpPr>
          <p:cNvPr id="9" name="Pladsholder til tekst 2"/>
          <p:cNvSpPr>
            <a:spLocks noGrp="1"/>
          </p:cNvSpPr>
          <p:nvPr>
            <p:ph type="body" sz="quarter" idx="12" hasCustomPrompt="1"/>
          </p:nvPr>
        </p:nvSpPr>
        <p:spPr>
          <a:xfrm>
            <a:off x="507861" y="1646702"/>
            <a:ext cx="5289936" cy="200055"/>
          </a:xfrm>
        </p:spPr>
        <p:txBody>
          <a:bodyPr vert="horz" wrap="square" anchor="b">
            <a:spAutoFit/>
          </a:bodyPr>
          <a:lstStyle>
            <a:lvl1pPr marL="0" indent="0" algn="l">
              <a:lnSpc>
                <a:spcPct val="100000"/>
              </a:lnSpc>
              <a:spcBef>
                <a:spcPts val="0"/>
              </a:spcBef>
              <a:buFontTx/>
              <a:buNone/>
              <a:defRPr sz="1300" b="1" i="0" cap="all">
                <a:solidFill>
                  <a:srgbClr val="908979"/>
                </a:solidFill>
                <a:latin typeface="Arial"/>
                <a:cs typeface="Arial"/>
              </a:defRPr>
            </a:lvl1pPr>
          </a:lstStyle>
          <a:p>
            <a:pPr lvl="0"/>
            <a:r>
              <a:rPr lang="da-DK" dirty="0"/>
              <a:t>Klik for at tilføje tekst</a:t>
            </a:r>
          </a:p>
        </p:txBody>
      </p:sp>
      <p:sp>
        <p:nvSpPr>
          <p:cNvPr id="3" name="Pladsholder til indhold 2"/>
          <p:cNvSpPr>
            <a:spLocks noGrp="1"/>
          </p:cNvSpPr>
          <p:nvPr>
            <p:ph sz="quarter" idx="13" hasCustomPrompt="1"/>
          </p:nvPr>
        </p:nvSpPr>
        <p:spPr>
          <a:xfrm>
            <a:off x="6096001" y="333375"/>
            <a:ext cx="5617633" cy="5881688"/>
          </a:xfrm>
        </p:spPr>
        <p:txBody>
          <a:bodyPr/>
          <a:lstStyle>
            <a:lvl1pPr algn="l">
              <a:defRPr/>
            </a:lvl1pPr>
            <a:lvl2pPr algn="l">
              <a:defRPr/>
            </a:lvl2pPr>
            <a:lvl3pPr algn="l">
              <a:defRPr/>
            </a:lvl3pPr>
            <a:lvl4pPr algn="l">
              <a:defRPr/>
            </a:lvl4pPr>
            <a:lvl5pPr algn="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3617305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Tree>
    <p:extLst>
      <p:ext uri="{BB962C8B-B14F-4D97-AF65-F5344CB8AC3E}">
        <p14:creationId xmlns:p14="http://schemas.microsoft.com/office/powerpoint/2010/main" val="6839339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Tree>
    <p:extLst>
      <p:ext uri="{BB962C8B-B14F-4D97-AF65-F5344CB8AC3E}">
        <p14:creationId xmlns:p14="http://schemas.microsoft.com/office/powerpoint/2010/main" val="3827117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hape 2"/>
          <p:cNvSpPr/>
          <p:nvPr/>
        </p:nvSpPr>
        <p:spPr>
          <a:xfrm>
            <a:off x="476250" y="1305719"/>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3" name="Shape 3"/>
          <p:cNvSpPr/>
          <p:nvPr/>
        </p:nvSpPr>
        <p:spPr>
          <a:xfrm>
            <a:off x="476250" y="225226"/>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4" name="Shape 4"/>
          <p:cNvSpPr>
            <a:spLocks noGrp="1"/>
          </p:cNvSpPr>
          <p:nvPr>
            <p:ph type="title"/>
          </p:nvPr>
        </p:nvSpPr>
        <p:spPr>
          <a:xfrm>
            <a:off x="484211" y="233406"/>
            <a:ext cx="11239500" cy="9651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lang="da-DK" sz="4900" dirty="0">
                <a:solidFill>
                  <a:srgbClr val="B3242A"/>
                </a:solidFill>
              </a:rPr>
              <a:t>Titeltekst</a:t>
            </a:r>
            <a:endParaRPr sz="4900" dirty="0">
              <a:solidFill>
                <a:srgbClr val="B3242A"/>
              </a:solidFill>
            </a:endParaRPr>
          </a:p>
        </p:txBody>
      </p:sp>
      <p:sp>
        <p:nvSpPr>
          <p:cNvPr id="5" name="Shape 5"/>
          <p:cNvSpPr>
            <a:spLocks noGrp="1"/>
          </p:cNvSpPr>
          <p:nvPr>
            <p:ph type="body" idx="1"/>
          </p:nvPr>
        </p:nvSpPr>
        <p:spPr>
          <a:xfrm>
            <a:off x="1032573" y="1493490"/>
            <a:ext cx="10683177" cy="47123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200" dirty="0">
                <a:solidFill>
                  <a:srgbClr val="414141"/>
                </a:solidFill>
              </a:rPr>
              <a:t>Brødtekst, niveau et</a:t>
            </a:r>
          </a:p>
          <a:p>
            <a:pPr lvl="1">
              <a:defRPr sz="1800">
                <a:solidFill>
                  <a:srgbClr val="000000"/>
                </a:solidFill>
              </a:defRPr>
            </a:pPr>
            <a:r>
              <a:rPr sz="2200" dirty="0">
                <a:solidFill>
                  <a:srgbClr val="414141"/>
                </a:solidFill>
              </a:rPr>
              <a:t>Brødtekst, niveau to</a:t>
            </a:r>
          </a:p>
          <a:p>
            <a:pPr lvl="2">
              <a:defRPr sz="1800">
                <a:solidFill>
                  <a:srgbClr val="000000"/>
                </a:solidFill>
              </a:defRPr>
            </a:pPr>
            <a:r>
              <a:rPr sz="2200" dirty="0">
                <a:solidFill>
                  <a:srgbClr val="414141"/>
                </a:solidFill>
              </a:rPr>
              <a:t>Brødtekst, niveau tre</a:t>
            </a:r>
          </a:p>
          <a:p>
            <a:pPr lvl="3">
              <a:defRPr sz="1800">
                <a:solidFill>
                  <a:srgbClr val="000000"/>
                </a:solidFill>
              </a:defRPr>
            </a:pPr>
            <a:r>
              <a:rPr sz="2200" dirty="0">
                <a:solidFill>
                  <a:srgbClr val="414141"/>
                </a:solidFill>
              </a:rPr>
              <a:t>Brødtekst, niveau fire</a:t>
            </a:r>
          </a:p>
          <a:p>
            <a:pPr lvl="4">
              <a:defRPr sz="1800">
                <a:solidFill>
                  <a:srgbClr val="000000"/>
                </a:solidFill>
              </a:defRPr>
            </a:pPr>
            <a:r>
              <a:rPr sz="2200" dirty="0">
                <a:solidFill>
                  <a:srgbClr val="414141"/>
                </a:solidFill>
              </a:rPr>
              <a:t>Brødtekst, niveau fem</a:t>
            </a:r>
          </a:p>
        </p:txBody>
      </p:sp>
      <p:pic>
        <p:nvPicPr>
          <p:cNvPr id="7" name="ÆS_logo_POS_CMYK.pdf"/>
          <p:cNvPicPr/>
          <p:nvPr/>
        </p:nvPicPr>
        <p:blipFill>
          <a:blip r:embed="rId16"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09486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ctr" defTabSz="410751" eaLnBrk="1" hangingPunct="1">
        <a:lnSpc>
          <a:spcPct val="100000"/>
        </a:lnSpc>
        <a:spcBef>
          <a:spcPts val="1125"/>
        </a:spcBef>
        <a:defRPr sz="40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p:titleStyle>
    <p:body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p:bodyStyle>
    <p:otherStyle>
      <a:lvl1pPr algn="ctr" defTabSz="410751" eaLnBrk="1" hangingPunct="1">
        <a:defRPr>
          <a:solidFill>
            <a:schemeClr val="tx1"/>
          </a:solidFill>
          <a:latin typeface="+mn-lt"/>
          <a:ea typeface="+mn-ea"/>
          <a:cs typeface="+mn-cs"/>
          <a:sym typeface="Palatino"/>
        </a:defRPr>
      </a:lvl1pPr>
      <a:lvl2pPr indent="160729" algn="ctr" defTabSz="410751" eaLnBrk="1" hangingPunct="1">
        <a:defRPr>
          <a:solidFill>
            <a:schemeClr val="tx1"/>
          </a:solidFill>
          <a:latin typeface="+mn-lt"/>
          <a:ea typeface="+mn-ea"/>
          <a:cs typeface="+mn-cs"/>
          <a:sym typeface="Palatino"/>
        </a:defRPr>
      </a:lvl2pPr>
      <a:lvl3pPr indent="321457" algn="ctr" defTabSz="410751" eaLnBrk="1" hangingPunct="1">
        <a:defRPr>
          <a:solidFill>
            <a:schemeClr val="tx1"/>
          </a:solidFill>
          <a:latin typeface="+mn-lt"/>
          <a:ea typeface="+mn-ea"/>
          <a:cs typeface="+mn-cs"/>
          <a:sym typeface="Palatino"/>
        </a:defRPr>
      </a:lvl3pPr>
      <a:lvl4pPr indent="482186" algn="ctr" defTabSz="410751" eaLnBrk="1" hangingPunct="1">
        <a:defRPr>
          <a:solidFill>
            <a:schemeClr val="tx1"/>
          </a:solidFill>
          <a:latin typeface="+mn-lt"/>
          <a:ea typeface="+mn-ea"/>
          <a:cs typeface="+mn-cs"/>
          <a:sym typeface="Palatino"/>
        </a:defRPr>
      </a:lvl4pPr>
      <a:lvl5pPr indent="642915" algn="ctr" defTabSz="410751" eaLnBrk="1" hangingPunct="1">
        <a:defRPr>
          <a:solidFill>
            <a:schemeClr val="tx1"/>
          </a:solidFill>
          <a:latin typeface="+mn-lt"/>
          <a:ea typeface="+mn-ea"/>
          <a:cs typeface="+mn-cs"/>
          <a:sym typeface="Palatino"/>
        </a:defRPr>
      </a:lvl5pPr>
      <a:lvl6pPr indent="803643" algn="ctr" defTabSz="410751" eaLnBrk="1" hangingPunct="1">
        <a:defRPr>
          <a:solidFill>
            <a:schemeClr val="tx1"/>
          </a:solidFill>
          <a:latin typeface="+mn-lt"/>
          <a:ea typeface="+mn-ea"/>
          <a:cs typeface="+mn-cs"/>
          <a:sym typeface="Palatino"/>
        </a:defRPr>
      </a:lvl6pPr>
      <a:lvl7pPr indent="964372" algn="ctr" defTabSz="410751" eaLnBrk="1" hangingPunct="1">
        <a:defRPr>
          <a:solidFill>
            <a:schemeClr val="tx1"/>
          </a:solidFill>
          <a:latin typeface="+mn-lt"/>
          <a:ea typeface="+mn-ea"/>
          <a:cs typeface="+mn-cs"/>
          <a:sym typeface="Palatino"/>
        </a:defRPr>
      </a:lvl7pPr>
      <a:lvl8pPr indent="1125101" algn="ctr" defTabSz="410751" eaLnBrk="1" hangingPunct="1">
        <a:defRPr>
          <a:solidFill>
            <a:schemeClr val="tx1"/>
          </a:solidFill>
          <a:latin typeface="+mn-lt"/>
          <a:ea typeface="+mn-ea"/>
          <a:cs typeface="+mn-cs"/>
          <a:sym typeface="Palatino"/>
        </a:defRPr>
      </a:lvl8pPr>
      <a:lvl9pPr indent="1285829" algn="ctr" defTabSz="410751" eaLnBrk="1" hangingPunct="1">
        <a:defRPr>
          <a:solidFill>
            <a:schemeClr val="tx1"/>
          </a:solidFill>
          <a:latin typeface="+mn-lt"/>
          <a:ea typeface="+mn-ea"/>
          <a:cs typeface="+mn-cs"/>
          <a:sym typeface="Palatino"/>
        </a:defRPr>
      </a:lvl9pPr>
    </p:otherStyle>
  </p:txStyles>
  <p:extLst mod="1">
    <p:ext uri="{27BBF7A9-308A-43DC-89C8-2F10F3537804}">
      <p15:sldGuideLst xmlns:p15="http://schemas.microsoft.com/office/powerpoint/2012/main" xmlns="">
        <p15:guide id="1" orient="horz" pos="763">
          <p15:clr>
            <a:srgbClr val="F26B43"/>
          </p15:clr>
        </p15:guide>
        <p15:guide id="2" pos="2880">
          <p15:clr>
            <a:srgbClr val="F26B43"/>
          </p15:clr>
        </p15:guide>
        <p15:guide id="3" orient="horz" pos="890">
          <p15:clr>
            <a:srgbClr val="F26B43"/>
          </p15:clr>
        </p15:guide>
        <p15:guide id="4" pos="480">
          <p15:clr>
            <a:srgbClr val="F26B43"/>
          </p15:clr>
        </p15:guide>
        <p15:guide id="5" pos="5534">
          <p15:clr>
            <a:srgbClr val="F26B43"/>
          </p15:clr>
        </p15:guide>
        <p15:guide id="6" orient="horz" pos="3915">
          <p15:clr>
            <a:srgbClr val="F26B43"/>
          </p15:clr>
        </p15:guide>
        <p15:guide id="7" orient="horz" pos="210">
          <p15:clr>
            <a:srgbClr val="F26B43"/>
          </p15:clr>
        </p15:guide>
        <p15:guide id="8" orient="horz" pos="1185">
          <p15:clr>
            <a:srgbClr val="F26B43"/>
          </p15:clr>
        </p15:guide>
        <p15:guide id="9" orient="horz" pos="1040">
          <p15:clr>
            <a:srgbClr val="F26B43"/>
          </p15:clr>
        </p15:guide>
        <p15:guide id="10" pos="226">
          <p15:clr>
            <a:srgbClr val="F26B43"/>
          </p15:clr>
        </p15:guide>
        <p15:guide id="11" orient="horz" pos="935">
          <p15:clr>
            <a:srgbClr val="F26B43"/>
          </p15:clr>
        </p15:guide>
        <p15:guide id="1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lvl="3" indent="0"/>
            <a:r>
              <a:rPr lang="da-DK" sz="3600" dirty="0" smtClean="0"/>
              <a:t>Det gode møde </a:t>
            </a:r>
            <a:r>
              <a:rPr lang="da-DK" sz="2400" dirty="0" smtClean="0"/>
              <a:t> </a:t>
            </a:r>
            <a:endParaRPr lang="da-DK" dirty="0"/>
          </a:p>
        </p:txBody>
      </p:sp>
      <p:sp>
        <p:nvSpPr>
          <p:cNvPr id="10" name="Pladsholder til indhold 9"/>
          <p:cNvSpPr>
            <a:spLocks noGrp="1"/>
          </p:cNvSpPr>
          <p:nvPr>
            <p:ph idx="4294967295"/>
          </p:nvPr>
        </p:nvSpPr>
        <p:spPr>
          <a:xfrm>
            <a:off x="732042" y="1582005"/>
            <a:ext cx="10460567" cy="4555026"/>
          </a:xfrm>
          <a:prstGeom prst="rect">
            <a:avLst/>
          </a:prstGeom>
        </p:spPr>
        <p:txBody>
          <a:bodyPr>
            <a:normAutofit fontScale="92500" lnSpcReduction="10000"/>
          </a:bodyPr>
          <a:lstStyle/>
          <a:p>
            <a:pPr marL="0" indent="0">
              <a:spcBef>
                <a:spcPts val="1200"/>
              </a:spcBef>
              <a:spcAft>
                <a:spcPts val="0"/>
              </a:spcAft>
              <a:buNone/>
            </a:pPr>
            <a:endParaRPr lang="da-DK" b="1" dirty="0" smtClean="0"/>
          </a:p>
          <a:p>
            <a:pPr marL="0" indent="0">
              <a:spcBef>
                <a:spcPts val="1200"/>
              </a:spcBef>
              <a:spcAft>
                <a:spcPts val="0"/>
              </a:spcAft>
              <a:buNone/>
            </a:pPr>
            <a:endParaRPr lang="da-DK" b="1" dirty="0"/>
          </a:p>
          <a:p>
            <a:pPr marL="0" indent="0">
              <a:spcBef>
                <a:spcPts val="1200"/>
              </a:spcBef>
              <a:spcAft>
                <a:spcPts val="0"/>
              </a:spcAft>
              <a:buNone/>
            </a:pPr>
            <a:r>
              <a:rPr lang="da-DK" b="1" dirty="0" smtClean="0"/>
              <a:t>Korte møder, som ”opvarmning” – drøft:</a:t>
            </a:r>
          </a:p>
          <a:p>
            <a:pPr>
              <a:spcBef>
                <a:spcPts val="1200"/>
              </a:spcBef>
              <a:spcAft>
                <a:spcPts val="0"/>
              </a:spcAft>
              <a:buFont typeface="Wingdings" panose="05000000000000000000" pitchFamily="2" charset="2"/>
              <a:buChar char="Ø"/>
            </a:pPr>
            <a:r>
              <a:rPr lang="da-DK" dirty="0" smtClean="0"/>
              <a:t>Hvor langt </a:t>
            </a:r>
            <a:r>
              <a:rPr lang="da-DK" dirty="0"/>
              <a:t>er et </a:t>
            </a:r>
            <a:r>
              <a:rPr lang="da-DK" dirty="0" smtClean="0"/>
              <a:t>godt møde</a:t>
            </a:r>
            <a:r>
              <a:rPr lang="da-DK" dirty="0"/>
              <a:t>? </a:t>
            </a:r>
          </a:p>
          <a:p>
            <a:pPr>
              <a:spcBef>
                <a:spcPts val="1200"/>
              </a:spcBef>
              <a:spcAft>
                <a:spcPts val="0"/>
              </a:spcAft>
              <a:buFont typeface="Wingdings" panose="05000000000000000000" pitchFamily="2" charset="2"/>
              <a:buChar char="Ø"/>
            </a:pPr>
            <a:r>
              <a:rPr lang="da-DK" dirty="0"/>
              <a:t>Skal der være et givent sluttidspunkt?</a:t>
            </a:r>
          </a:p>
          <a:p>
            <a:pPr>
              <a:spcBef>
                <a:spcPts val="1200"/>
              </a:spcBef>
              <a:spcAft>
                <a:spcPts val="0"/>
              </a:spcAft>
              <a:buFont typeface="Wingdings" panose="05000000000000000000" pitchFamily="2" charset="2"/>
              <a:buChar char="Ø"/>
            </a:pPr>
            <a:r>
              <a:rPr lang="da-DK" dirty="0"/>
              <a:t>Med hvilken hyppighed holder I </a:t>
            </a:r>
            <a:r>
              <a:rPr lang="da-DK" dirty="0" smtClean="0"/>
              <a:t>møder?</a:t>
            </a:r>
          </a:p>
          <a:p>
            <a:pPr>
              <a:spcBef>
                <a:spcPts val="1200"/>
              </a:spcBef>
              <a:spcAft>
                <a:spcPts val="0"/>
              </a:spcAft>
              <a:buFont typeface="Wingdings" panose="05000000000000000000" pitchFamily="2" charset="2"/>
              <a:buChar char="Ø"/>
            </a:pPr>
            <a:r>
              <a:rPr lang="da-DK" dirty="0" smtClean="0"/>
              <a:t>Hvordan ser en god dagsorden ud?</a:t>
            </a:r>
          </a:p>
          <a:p>
            <a:pPr>
              <a:spcBef>
                <a:spcPts val="1200"/>
              </a:spcBef>
              <a:spcAft>
                <a:spcPts val="0"/>
              </a:spcAft>
              <a:buFont typeface="Wingdings" panose="05000000000000000000" pitchFamily="2" charset="2"/>
              <a:buChar char="Ø"/>
            </a:pPr>
            <a:r>
              <a:rPr lang="da-DK" dirty="0" smtClean="0"/>
              <a:t>Er det nødvendigt med mødeleder?</a:t>
            </a:r>
            <a:endParaRPr lang="da-DK" dirty="0"/>
          </a:p>
          <a:p>
            <a:pPr>
              <a:spcBef>
                <a:spcPts val="1200"/>
              </a:spcBef>
              <a:spcAft>
                <a:spcPts val="0"/>
              </a:spcAft>
              <a:buFont typeface="Wingdings" panose="05000000000000000000" pitchFamily="2" charset="2"/>
              <a:buChar char="Ø"/>
            </a:pPr>
            <a:r>
              <a:rPr lang="da-DK" dirty="0"/>
              <a:t>Skal der være forplejning – og hvem gør det?</a:t>
            </a:r>
          </a:p>
          <a:p>
            <a:pPr>
              <a:spcBef>
                <a:spcPts val="1200"/>
              </a:spcBef>
              <a:spcAft>
                <a:spcPts val="0"/>
              </a:spcAft>
              <a:buFont typeface="Wingdings" panose="05000000000000000000" pitchFamily="2" charset="2"/>
              <a:buChar char="Ø"/>
            </a:pPr>
            <a:r>
              <a:rPr lang="da-DK" dirty="0"/>
              <a:t>Hvor holder I jeres </a:t>
            </a:r>
            <a:r>
              <a:rPr lang="da-DK" dirty="0" smtClean="0"/>
              <a:t>møde</a:t>
            </a:r>
            <a:r>
              <a:rPr lang="da-DK" dirty="0"/>
              <a:t>? – er det krav til mødelokalet? </a:t>
            </a:r>
            <a:endParaRPr lang="da-DK" dirty="0" smtClean="0"/>
          </a:p>
          <a:p>
            <a:pPr>
              <a:spcBef>
                <a:spcPts val="1200"/>
              </a:spcBef>
              <a:spcAft>
                <a:spcPts val="0"/>
              </a:spcAft>
              <a:buFont typeface="Wingdings" panose="05000000000000000000" pitchFamily="2" charset="2"/>
              <a:buChar char="Ø"/>
            </a:pPr>
            <a:r>
              <a:rPr lang="da-DK" dirty="0" smtClean="0"/>
              <a:t>Skal alle deltage i hele mødet ?  </a:t>
            </a:r>
          </a:p>
          <a:p>
            <a:pPr>
              <a:spcBef>
                <a:spcPts val="1200"/>
              </a:spcBef>
              <a:spcAft>
                <a:spcPts val="0"/>
              </a:spcAft>
              <a:buFont typeface="Wingdings" panose="05000000000000000000" pitchFamily="2" charset="2"/>
              <a:buChar char="Ø"/>
            </a:pPr>
            <a:endParaRPr lang="da-DK" dirty="0"/>
          </a:p>
          <a:p>
            <a:pPr lvl="1">
              <a:spcBef>
                <a:spcPts val="1200"/>
              </a:spcBef>
            </a:pPr>
            <a:endParaRPr lang="da-DK" sz="1400" dirty="0"/>
          </a:p>
          <a:p>
            <a:pPr lvl="1">
              <a:spcBef>
                <a:spcPts val="1200"/>
              </a:spcBef>
            </a:pPr>
            <a:endParaRPr lang="da-DK" sz="1400" dirty="0"/>
          </a:p>
          <a:p>
            <a:pPr lvl="1">
              <a:spcBef>
                <a:spcPts val="1200"/>
              </a:spcBef>
            </a:pPr>
            <a:endParaRPr lang="da-DK" sz="1400" dirty="0"/>
          </a:p>
          <a:p>
            <a:endParaRPr lang="da-DK" dirty="0"/>
          </a:p>
        </p:txBody>
      </p:sp>
    </p:spTree>
    <p:extLst>
      <p:ext uri="{BB962C8B-B14F-4D97-AF65-F5344CB8AC3E}">
        <p14:creationId xmlns:p14="http://schemas.microsoft.com/office/powerpoint/2010/main" val="10123006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normAutofit fontScale="90000"/>
          </a:bodyPr>
          <a:lstStyle/>
          <a:p>
            <a:r>
              <a:rPr lang="da-DK" dirty="0" smtClean="0"/>
              <a:t/>
            </a:r>
            <a:br>
              <a:rPr lang="da-DK" dirty="0" smtClean="0"/>
            </a:br>
            <a:r>
              <a:rPr lang="da-DK" dirty="0" smtClean="0"/>
              <a:t>Eksempel </a:t>
            </a:r>
            <a:r>
              <a:rPr lang="da-DK" dirty="0"/>
              <a:t>på et referat</a:t>
            </a:r>
            <a:br>
              <a:rPr lang="da-DK" dirty="0"/>
            </a:br>
            <a:endParaRPr lang="da-DK" dirty="0"/>
          </a:p>
        </p:txBody>
      </p:sp>
      <p:sp>
        <p:nvSpPr>
          <p:cNvPr id="12" name="Pladsholder til indhold 11"/>
          <p:cNvSpPr>
            <a:spLocks noGrp="1"/>
          </p:cNvSpPr>
          <p:nvPr>
            <p:ph idx="4294967295"/>
          </p:nvPr>
        </p:nvSpPr>
        <p:spPr>
          <a:xfrm>
            <a:off x="732041" y="1628801"/>
            <a:ext cx="10460567" cy="4464025"/>
          </a:xfrm>
          <a:prstGeom prst="rect">
            <a:avLst/>
          </a:prstGeom>
        </p:spPr>
        <p:txBody>
          <a:bodyPr/>
          <a:lstStyle/>
          <a:p>
            <a:pPr marL="0" indent="0">
              <a:buNone/>
            </a:pPr>
            <a:r>
              <a:rPr lang="da-DK" b="1" dirty="0"/>
              <a:t>Dagsorden </a:t>
            </a:r>
            <a:r>
              <a:rPr lang="da-DK" b="1" dirty="0" smtClean="0"/>
              <a:t>(som præsenteret på side 7)</a:t>
            </a:r>
            <a:endParaRPr lang="da-DK" b="1" dirty="0"/>
          </a:p>
          <a:p>
            <a:pPr marL="342900" indent="-342900">
              <a:buFont typeface="+mj-lt"/>
              <a:buAutoNum type="arabicPeriod"/>
            </a:pPr>
            <a:r>
              <a:rPr lang="da-DK" dirty="0">
                <a:solidFill>
                  <a:schemeClr val="bg1">
                    <a:lumMod val="75000"/>
                  </a:schemeClr>
                </a:solidFill>
              </a:rPr>
              <a:t>Mødelederens indledning. 5 min.</a:t>
            </a:r>
          </a:p>
          <a:p>
            <a:pPr marL="342900" indent="-342900">
              <a:buFont typeface="+mj-lt"/>
              <a:buAutoNum type="arabicPeriod"/>
            </a:pPr>
            <a:r>
              <a:rPr lang="da-DK" dirty="0">
                <a:solidFill>
                  <a:schemeClr val="bg1">
                    <a:lumMod val="75000"/>
                  </a:schemeClr>
                </a:solidFill>
              </a:rPr>
              <a:t>Budget. Johan Egegren fremlægger budgettet for </a:t>
            </a:r>
            <a:r>
              <a:rPr lang="da-DK" dirty="0" smtClean="0">
                <a:solidFill>
                  <a:schemeClr val="bg1">
                    <a:lumMod val="75000"/>
                  </a:schemeClr>
                </a:solidFill>
              </a:rPr>
              <a:t>2016. </a:t>
            </a:r>
            <a:r>
              <a:rPr lang="da-DK" dirty="0">
                <a:solidFill>
                  <a:schemeClr val="bg1">
                    <a:lumMod val="75000"/>
                  </a:schemeClr>
                </a:solidFill>
              </a:rPr>
              <a:t>Stil gerne opklarende spørgsmål. Ændringsforslag og diskussion er velkomne. Budgettet bliver endeligt besluttet på næste møde. Som forberedelse beder jeg dig læse vedhæftede dokument. 25 min</a:t>
            </a:r>
            <a:r>
              <a:rPr lang="da-DK" dirty="0" smtClean="0">
                <a:solidFill>
                  <a:schemeClr val="bg1">
                    <a:lumMod val="75000"/>
                  </a:schemeClr>
                </a:solidFill>
              </a:rPr>
              <a:t>.</a:t>
            </a:r>
            <a:endParaRPr lang="da-DK" dirty="0">
              <a:solidFill>
                <a:schemeClr val="bg1">
                  <a:lumMod val="75000"/>
                </a:schemeClr>
              </a:solidFill>
            </a:endParaRPr>
          </a:p>
          <a:p>
            <a:pPr marL="0" indent="0">
              <a:buNone/>
            </a:pPr>
            <a:r>
              <a:rPr lang="da-DK" b="1" dirty="0"/>
              <a:t>Referat: </a:t>
            </a:r>
            <a:r>
              <a:rPr lang="da-DK" dirty="0"/>
              <a:t>	</a:t>
            </a:r>
          </a:p>
          <a:p>
            <a:r>
              <a:rPr lang="da-DK" dirty="0"/>
              <a:t>Budgettet fremlagt og gennemgået, udover det fremlagte besluttes det at afsætte 6.000,00 til internt kursus. Budgettet fremlægges igen på næste møde til endelig beslutning.  </a:t>
            </a:r>
          </a:p>
          <a:p>
            <a:endParaRPr lang="da-DK" dirty="0"/>
          </a:p>
        </p:txBody>
      </p:sp>
    </p:spTree>
    <p:extLst>
      <p:ext uri="{BB962C8B-B14F-4D97-AF65-F5344CB8AC3E}">
        <p14:creationId xmlns:p14="http://schemas.microsoft.com/office/powerpoint/2010/main" val="25435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lvl="3" indent="0"/>
            <a:r>
              <a:rPr lang="da-DK" sz="3600" dirty="0" smtClean="0"/>
              <a:t>Det gode møde  </a:t>
            </a:r>
            <a:r>
              <a:rPr lang="da-DK" dirty="0" smtClean="0"/>
              <a:t/>
            </a:r>
            <a:br>
              <a:rPr lang="da-DK" dirty="0" smtClean="0"/>
            </a:br>
            <a:r>
              <a:rPr lang="da-DK" sz="2400" dirty="0" smtClean="0"/>
              <a:t>Mødeleder-mødeledelse </a:t>
            </a:r>
            <a:endParaRPr lang="da-DK" dirty="0"/>
          </a:p>
        </p:txBody>
      </p:sp>
      <p:sp>
        <p:nvSpPr>
          <p:cNvPr id="3" name="Pladsholder til indhold 2"/>
          <p:cNvSpPr>
            <a:spLocks noGrp="1"/>
          </p:cNvSpPr>
          <p:nvPr>
            <p:ph idx="4294967295"/>
          </p:nvPr>
        </p:nvSpPr>
        <p:spPr>
          <a:xfrm>
            <a:off x="732041" y="1916113"/>
            <a:ext cx="10460567" cy="4176712"/>
          </a:xfrm>
          <a:prstGeom prst="rect">
            <a:avLst/>
          </a:prstGeom>
        </p:spPr>
        <p:txBody>
          <a:bodyPr/>
          <a:lstStyle/>
          <a:p>
            <a:pPr>
              <a:spcBef>
                <a:spcPts val="1200"/>
              </a:spcBef>
              <a:spcAft>
                <a:spcPts val="0"/>
              </a:spcAft>
              <a:buFont typeface="Wingdings" panose="05000000000000000000" pitchFamily="2" charset="2"/>
              <a:buChar char="Ø"/>
            </a:pPr>
            <a:r>
              <a:rPr lang="da-DK" dirty="0" smtClean="0"/>
              <a:t>Er formanden/koordinatoren for gruppen automatisk mødeleder?</a:t>
            </a:r>
          </a:p>
          <a:p>
            <a:pPr>
              <a:spcBef>
                <a:spcPts val="1200"/>
              </a:spcBef>
              <a:spcAft>
                <a:spcPts val="0"/>
              </a:spcAft>
              <a:buFont typeface="Wingdings" panose="05000000000000000000" pitchFamily="2" charset="2"/>
              <a:buChar char="Ø"/>
            </a:pPr>
            <a:r>
              <a:rPr lang="da-DK" dirty="0" smtClean="0">
                <a:ea typeface="Calibri"/>
                <a:cs typeface="Times New Roman"/>
              </a:rPr>
              <a:t>Hvad er fordelene </a:t>
            </a:r>
            <a:r>
              <a:rPr lang="da-DK" dirty="0">
                <a:ea typeface="Calibri"/>
                <a:cs typeface="Times New Roman"/>
              </a:rPr>
              <a:t>ved at det er </a:t>
            </a:r>
            <a:r>
              <a:rPr lang="da-DK" dirty="0" smtClean="0">
                <a:ea typeface="Calibri"/>
                <a:cs typeface="Times New Roman"/>
              </a:rPr>
              <a:t>formanden/koordinatoren </a:t>
            </a:r>
            <a:r>
              <a:rPr lang="da-DK" dirty="0">
                <a:ea typeface="Calibri"/>
                <a:cs typeface="Times New Roman"/>
              </a:rPr>
              <a:t>eller en anden?</a:t>
            </a:r>
            <a:endParaRPr lang="da-DK" dirty="0" smtClean="0"/>
          </a:p>
          <a:p>
            <a:pPr>
              <a:spcBef>
                <a:spcPts val="1200"/>
              </a:spcBef>
              <a:spcAft>
                <a:spcPts val="0"/>
              </a:spcAft>
              <a:buFont typeface="Wingdings" panose="05000000000000000000" pitchFamily="2" charset="2"/>
              <a:buChar char="Ø"/>
            </a:pPr>
            <a:r>
              <a:rPr lang="da-DK" dirty="0" smtClean="0"/>
              <a:t>Er </a:t>
            </a:r>
            <a:r>
              <a:rPr lang="da-DK" dirty="0"/>
              <a:t>det acceptabelt </a:t>
            </a:r>
            <a:r>
              <a:rPr lang="da-DK" dirty="0" smtClean="0"/>
              <a:t>at mødelederen bryder ind ved lange oplæg eller noget uden for emnet? </a:t>
            </a:r>
          </a:p>
          <a:p>
            <a:pPr>
              <a:spcBef>
                <a:spcPts val="1200"/>
              </a:spcBef>
              <a:spcAft>
                <a:spcPts val="0"/>
              </a:spcAft>
              <a:buFont typeface="Wingdings" panose="05000000000000000000" pitchFamily="2" charset="2"/>
              <a:buChar char="Ø"/>
            </a:pPr>
            <a:r>
              <a:rPr lang="da-DK" dirty="0" smtClean="0"/>
              <a:t>Er </a:t>
            </a:r>
            <a:r>
              <a:rPr lang="da-DK" dirty="0"/>
              <a:t>der plads til </a:t>
            </a:r>
            <a:r>
              <a:rPr lang="da-DK" dirty="0" smtClean="0"/>
              <a:t>udenomssnak (det skal vel også være hyggeligt…)?</a:t>
            </a:r>
          </a:p>
          <a:p>
            <a:pPr>
              <a:spcBef>
                <a:spcPts val="1200"/>
              </a:spcBef>
              <a:spcAft>
                <a:spcPts val="0"/>
              </a:spcAft>
              <a:buFont typeface="Wingdings" panose="05000000000000000000" pitchFamily="2" charset="2"/>
              <a:buChar char="Ø"/>
            </a:pPr>
            <a:r>
              <a:rPr lang="da-DK" dirty="0" smtClean="0"/>
              <a:t>Hvordan kan en mødeleder skabe god stemning?</a:t>
            </a:r>
            <a:endParaRPr lang="da-DK" dirty="0"/>
          </a:p>
          <a:p>
            <a:pPr lvl="2">
              <a:spcBef>
                <a:spcPts val="1200"/>
              </a:spcBef>
              <a:spcAft>
                <a:spcPts val="0"/>
              </a:spcAft>
              <a:buFont typeface="Wingdings" panose="05000000000000000000" pitchFamily="2" charset="2"/>
              <a:buChar char="Ø"/>
            </a:pPr>
            <a:endParaRPr lang="da-DK" dirty="0"/>
          </a:p>
          <a:p>
            <a:pPr lvl="2">
              <a:spcBef>
                <a:spcPts val="1200"/>
              </a:spcBef>
              <a:spcAft>
                <a:spcPts val="0"/>
              </a:spcAft>
            </a:pPr>
            <a:endParaRPr lang="da-DK" sz="1400" dirty="0" smtClean="0"/>
          </a:p>
          <a:p>
            <a:pPr lvl="3">
              <a:spcBef>
                <a:spcPts val="1200"/>
              </a:spcBef>
            </a:pPr>
            <a:endParaRPr lang="da-DK" sz="1400" dirty="0"/>
          </a:p>
        </p:txBody>
      </p:sp>
    </p:spTree>
    <p:extLst>
      <p:ext uri="{BB962C8B-B14F-4D97-AF65-F5344CB8AC3E}">
        <p14:creationId xmlns:p14="http://schemas.microsoft.com/office/powerpoint/2010/main" val="22085784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4294967295"/>
          </p:nvPr>
        </p:nvSpPr>
        <p:spPr>
          <a:xfrm>
            <a:off x="732042" y="1916113"/>
            <a:ext cx="6708109" cy="4176712"/>
          </a:xfrm>
          <a:prstGeom prst="rect">
            <a:avLst/>
          </a:prstGeom>
        </p:spPr>
        <p:txBody>
          <a:bodyPr/>
          <a:lstStyle/>
          <a:p>
            <a:pPr>
              <a:spcBef>
                <a:spcPts val="0"/>
              </a:spcBef>
              <a:spcAft>
                <a:spcPts val="1200"/>
              </a:spcAft>
              <a:buFont typeface="Wingdings" panose="05000000000000000000" pitchFamily="2" charset="2"/>
              <a:buChar char="Ø"/>
            </a:pPr>
            <a:r>
              <a:rPr lang="da-DK" sz="2000" dirty="0" smtClean="0"/>
              <a:t>Gennemgår dagsordenen for mødedeltagerne og tilpasser ændringer</a:t>
            </a:r>
          </a:p>
          <a:p>
            <a:pPr>
              <a:spcBef>
                <a:spcPts val="0"/>
              </a:spcBef>
              <a:spcAft>
                <a:spcPts val="1200"/>
              </a:spcAft>
              <a:buFont typeface="Wingdings" panose="05000000000000000000" pitchFamily="2" charset="2"/>
              <a:buChar char="Ø"/>
            </a:pPr>
            <a:r>
              <a:rPr lang="da-DK" sz="2000" dirty="0" smtClean="0"/>
              <a:t>Gør deltagerne opmærksomme på tidsplanen for mødet – start – slut – pauser – forplejning</a:t>
            </a:r>
          </a:p>
          <a:p>
            <a:pPr>
              <a:spcBef>
                <a:spcPts val="0"/>
              </a:spcBef>
              <a:spcAft>
                <a:spcPts val="1200"/>
              </a:spcAft>
              <a:buFont typeface="Wingdings" panose="05000000000000000000" pitchFamily="2" charset="2"/>
              <a:buChar char="Ø"/>
            </a:pPr>
            <a:r>
              <a:rPr lang="da-DK" sz="2000" dirty="0" smtClean="0"/>
              <a:t>Konstaterer om mødet er beslutningsdygtigt</a:t>
            </a:r>
          </a:p>
          <a:p>
            <a:pPr>
              <a:spcBef>
                <a:spcPts val="0"/>
              </a:spcBef>
              <a:spcAft>
                <a:spcPts val="1200"/>
              </a:spcAft>
              <a:buFont typeface="Wingdings" panose="05000000000000000000" pitchFamily="2" charset="2"/>
              <a:buChar char="Ø"/>
            </a:pPr>
            <a:r>
              <a:rPr lang="da-DK" sz="2000" dirty="0" smtClean="0"/>
              <a:t>Begynder mødet og giver ordet til den deltager, der skal fremlægge første punkt</a:t>
            </a:r>
            <a:endParaRPr lang="da-DK" sz="2000" dirty="0"/>
          </a:p>
        </p:txBody>
      </p:sp>
      <p:sp>
        <p:nvSpPr>
          <p:cNvPr id="8" name="Titel 1"/>
          <p:cNvSpPr>
            <a:spLocks noGrp="1"/>
          </p:cNvSpPr>
          <p:nvPr>
            <p:ph type="title"/>
          </p:nvPr>
        </p:nvSpPr>
        <p:spPr/>
        <p:txBody>
          <a:bodyPr/>
          <a:lstStyle/>
          <a:p>
            <a:pPr marL="0" lvl="3" indent="0"/>
            <a:r>
              <a:rPr lang="da-DK" sz="3600" dirty="0" smtClean="0"/>
              <a:t>Det gode møde  </a:t>
            </a:r>
            <a:r>
              <a:rPr lang="da-DK" dirty="0" smtClean="0"/>
              <a:t/>
            </a:r>
            <a:br>
              <a:rPr lang="da-DK" dirty="0" smtClean="0"/>
            </a:br>
            <a:r>
              <a:rPr lang="da-DK" sz="2400" dirty="0" smtClean="0"/>
              <a:t>Mødeleder-mødeledelse </a:t>
            </a:r>
            <a:endParaRPr lang="da-DK"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005" y="1292086"/>
            <a:ext cx="3578190" cy="442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96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a-DK" dirty="0" smtClean="0"/>
              <a:t/>
            </a:r>
            <a:br>
              <a:rPr lang="da-DK" dirty="0" smtClean="0"/>
            </a:br>
            <a:r>
              <a:rPr lang="da-DK" dirty="0" smtClean="0"/>
              <a:t>Mødelederen</a:t>
            </a:r>
            <a:br>
              <a:rPr lang="da-DK" dirty="0" smtClean="0"/>
            </a:br>
            <a:endParaRPr lang="da-DK" dirty="0"/>
          </a:p>
        </p:txBody>
      </p:sp>
      <p:sp>
        <p:nvSpPr>
          <p:cNvPr id="2" name="Pladsholder til indhold 1"/>
          <p:cNvSpPr>
            <a:spLocks noGrp="1"/>
          </p:cNvSpPr>
          <p:nvPr>
            <p:ph idx="4294967295"/>
          </p:nvPr>
        </p:nvSpPr>
        <p:spPr>
          <a:xfrm>
            <a:off x="732041" y="1916113"/>
            <a:ext cx="10460567" cy="4176712"/>
          </a:xfrm>
          <a:prstGeom prst="rect">
            <a:avLst/>
          </a:prstGeom>
        </p:spPr>
        <p:txBody>
          <a:bodyPr/>
          <a:lstStyle/>
          <a:p>
            <a:pPr eaLnBrk="0" hangingPunct="0">
              <a:buFont typeface="Wingdings" panose="05000000000000000000" pitchFamily="2" charset="2"/>
              <a:buChar char="Ø"/>
            </a:pPr>
            <a:r>
              <a:rPr lang="da-DK" dirty="0"/>
              <a:t>Fører talerlisten</a:t>
            </a:r>
            <a:endParaRPr lang="da-DK" b="1" dirty="0"/>
          </a:p>
          <a:p>
            <a:pPr eaLnBrk="0" hangingPunct="0">
              <a:buFont typeface="Wingdings" panose="05000000000000000000" pitchFamily="2" charset="2"/>
              <a:buChar char="Ø"/>
            </a:pPr>
            <a:r>
              <a:rPr lang="da-DK" dirty="0"/>
              <a:t>Bryder ind, hvis indlæg er udenfor det aktuelle punkt på dagsordenen</a:t>
            </a:r>
            <a:endParaRPr lang="da-DK" b="1" dirty="0"/>
          </a:p>
          <a:p>
            <a:pPr eaLnBrk="0" hangingPunct="0">
              <a:buFont typeface="Wingdings" panose="05000000000000000000" pitchFamily="2" charset="2"/>
              <a:buChar char="Ø"/>
            </a:pPr>
            <a:r>
              <a:rPr lang="da-DK" dirty="0"/>
              <a:t>Skaber konsensus - foreslår konklusion - evt. afstemning (Her forstås det som at skabe enighed og samhørighed blandt deltagerne, ikke sådan at deltagerne bankes på plads, men accepterer og respekterer beslutningen om at det er sådan det bliver.)</a:t>
            </a:r>
            <a:endParaRPr lang="da-DK" b="1" dirty="0"/>
          </a:p>
          <a:p>
            <a:pPr eaLnBrk="0" hangingPunct="0">
              <a:buFont typeface="Wingdings" panose="05000000000000000000" pitchFamily="2" charset="2"/>
              <a:buChar char="Ø"/>
            </a:pPr>
            <a:r>
              <a:rPr lang="da-DK" dirty="0"/>
              <a:t>Konfererer med sekretæren, om emnet er beskrevet og konklusion ført til </a:t>
            </a:r>
            <a:r>
              <a:rPr lang="da-DK" dirty="0" smtClean="0"/>
              <a:t>referat</a:t>
            </a:r>
            <a:endParaRPr lang="da-DK" dirty="0"/>
          </a:p>
        </p:txBody>
      </p:sp>
    </p:spTree>
    <p:extLst>
      <p:ext uri="{BB962C8B-B14F-4D97-AF65-F5344CB8AC3E}">
        <p14:creationId xmlns:p14="http://schemas.microsoft.com/office/powerpoint/2010/main" val="54602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782215" y="1938556"/>
            <a:ext cx="7426021" cy="2859757"/>
          </a:xfrm>
          <a:prstGeom prst="rect">
            <a:avLst/>
          </a:prstGeom>
          <a:noFill/>
          <a:ln w="12700">
            <a:noFill/>
            <a:miter lim="800000"/>
            <a:headEnd/>
            <a:tailEnd/>
          </a:ln>
          <a:effectLst/>
        </p:spPr>
        <p:txBody>
          <a:bodyPr wrap="square" lIns="90488" tIns="44450" rIns="90488" bIns="44450">
            <a:spAutoFit/>
          </a:bodyPr>
          <a:lstStyle/>
          <a:p>
            <a:pPr marL="285750" indent="-285750" eaLnBrk="0" hangingPunct="0">
              <a:buFont typeface="Wingdings" charset="2"/>
              <a:buChar char="§"/>
              <a:tabLst>
                <a:tab pos="363538" algn="l"/>
              </a:tabLst>
            </a:pPr>
            <a:r>
              <a:rPr lang="da-DK" b="1" dirty="0" smtClean="0"/>
              <a:t> Den </a:t>
            </a:r>
            <a:r>
              <a:rPr lang="da-DK" b="1" dirty="0"/>
              <a:t>meget </a:t>
            </a:r>
            <a:r>
              <a:rPr lang="da-DK" b="1" dirty="0" smtClean="0"/>
              <a:t>talende</a:t>
            </a:r>
          </a:p>
          <a:p>
            <a:pPr marL="360000" lvl="1" eaLnBrk="0" hangingPunct="0">
              <a:tabLst>
                <a:tab pos="363538" algn="l"/>
              </a:tabLst>
            </a:pPr>
            <a:r>
              <a:rPr lang="da-DK" dirty="0"/>
              <a:t>Bryd</a:t>
            </a:r>
            <a:r>
              <a:rPr lang="da-DK" dirty="0" smtClean="0"/>
              <a:t> ind i ordstrømmen og stil et direkte spørgsmål</a:t>
            </a:r>
          </a:p>
          <a:p>
            <a:pPr eaLnBrk="0" hangingPunct="0">
              <a:tabLst>
                <a:tab pos="363538" algn="l"/>
              </a:tabLst>
            </a:pPr>
            <a:endParaRPr lang="da-DK" b="1" dirty="0" smtClean="0"/>
          </a:p>
          <a:p>
            <a:pPr marL="342900" indent="-342900" eaLnBrk="0" hangingPunct="0">
              <a:buFont typeface="Wingdings" charset="2"/>
              <a:buChar char="§"/>
              <a:tabLst>
                <a:tab pos="363538" algn="l"/>
              </a:tabLst>
            </a:pPr>
            <a:r>
              <a:rPr lang="da-DK" b="1" dirty="0" smtClean="0"/>
              <a:t>Den </a:t>
            </a:r>
            <a:r>
              <a:rPr lang="da-DK" b="1" dirty="0"/>
              <a:t>tavse og generte</a:t>
            </a:r>
          </a:p>
          <a:p>
            <a:pPr marL="360000" eaLnBrk="0" hangingPunct="0">
              <a:tabLst>
                <a:tab pos="363538" algn="l"/>
              </a:tabLst>
            </a:pPr>
            <a:r>
              <a:rPr lang="da-DK" dirty="0"/>
              <a:t>Stil et spørgsmål vedkommende med sikkerhed kan svare på – og anerkend</a:t>
            </a:r>
          </a:p>
          <a:p>
            <a:pPr eaLnBrk="0" hangingPunct="0">
              <a:tabLst>
                <a:tab pos="363538" algn="l"/>
              </a:tabLst>
            </a:pPr>
            <a:endParaRPr lang="da-DK" b="1" dirty="0"/>
          </a:p>
          <a:p>
            <a:pPr marL="342900" indent="-342900" eaLnBrk="0" hangingPunct="0">
              <a:buFont typeface="Wingdings" charset="2"/>
              <a:buChar char="§"/>
              <a:tabLst>
                <a:tab pos="363538" algn="l"/>
              </a:tabLst>
            </a:pPr>
            <a:r>
              <a:rPr lang="da-DK" b="1" dirty="0" smtClean="0"/>
              <a:t>Kværulanten</a:t>
            </a:r>
          </a:p>
          <a:p>
            <a:pPr marL="360000" eaLnBrk="0" hangingPunct="0">
              <a:tabLst>
                <a:tab pos="363538" algn="l"/>
              </a:tabLst>
            </a:pPr>
            <a:r>
              <a:rPr lang="da-DK" dirty="0" smtClean="0"/>
              <a:t>Placer </a:t>
            </a:r>
            <a:r>
              <a:rPr lang="da-DK" dirty="0"/>
              <a:t>vedkommende ved siden </a:t>
            </a:r>
            <a:r>
              <a:rPr lang="da-DK" dirty="0" smtClean="0"/>
              <a:t>af en af gruppens </a:t>
            </a:r>
            <a:r>
              <a:rPr lang="da-DK" dirty="0"/>
              <a:t>stærke </a:t>
            </a:r>
            <a:r>
              <a:rPr lang="da-DK" dirty="0" smtClean="0"/>
              <a:t>kræfter</a:t>
            </a:r>
            <a:r>
              <a:rPr lang="da-DK" dirty="0"/>
              <a:t>, som </a:t>
            </a:r>
            <a:r>
              <a:rPr lang="da-DK" dirty="0" smtClean="0"/>
              <a:t>kan </a:t>
            </a:r>
            <a:r>
              <a:rPr lang="da-DK" dirty="0"/>
              <a:t>holde </a:t>
            </a:r>
            <a:r>
              <a:rPr lang="da-DK" dirty="0" smtClean="0"/>
              <a:t>vedkommende </a:t>
            </a:r>
            <a:r>
              <a:rPr lang="da-DK" dirty="0"/>
              <a:t>til </a:t>
            </a:r>
            <a:r>
              <a:rPr lang="da-DK" dirty="0" smtClean="0"/>
              <a:t>emnet</a:t>
            </a:r>
            <a:endParaRPr lang="da-DK" dirty="0"/>
          </a:p>
        </p:txBody>
      </p:sp>
      <p:sp>
        <p:nvSpPr>
          <p:cNvPr id="13" name="Titel 12"/>
          <p:cNvSpPr>
            <a:spLocks noGrp="1"/>
          </p:cNvSpPr>
          <p:nvPr>
            <p:ph type="title"/>
          </p:nvPr>
        </p:nvSpPr>
        <p:spPr/>
        <p:txBody>
          <a:bodyPr>
            <a:normAutofit fontScale="90000"/>
          </a:bodyPr>
          <a:lstStyle/>
          <a:p>
            <a:r>
              <a:rPr lang="da-DK" dirty="0" smtClean="0"/>
              <a:t/>
            </a:r>
            <a:br>
              <a:rPr lang="da-DK" dirty="0" smtClean="0"/>
            </a:br>
            <a:r>
              <a:rPr lang="da-DK" dirty="0" smtClean="0"/>
              <a:t>Disciplin og </a:t>
            </a:r>
            <a:r>
              <a:rPr lang="da-DK" dirty="0"/>
              <a:t>mødedeltagelse</a:t>
            </a:r>
            <a:br>
              <a:rPr lang="da-DK" dirty="0"/>
            </a:br>
            <a:endParaRPr lang="da-DK"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236" y="2802835"/>
            <a:ext cx="3469530" cy="131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61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 calcmode="lin" valueType="num">
                                      <p:cBhvr additive="base">
                                        <p:cTn id="7"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4" end="4"/>
                                            </p:txEl>
                                          </p:spTgt>
                                        </p:tgtEl>
                                        <p:attrNameLst>
                                          <p:attrName>style.visibility</p:attrName>
                                        </p:attrNameLst>
                                      </p:cBhvr>
                                      <p:to>
                                        <p:strVal val="visible"/>
                                      </p:to>
                                    </p:set>
                                    <p:anim calcmode="lin" valueType="num">
                                      <p:cBhvr additive="base">
                                        <p:cTn id="13"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7" end="7"/>
                                            </p:txEl>
                                          </p:spTgt>
                                        </p:tgtEl>
                                        <p:attrNameLst>
                                          <p:attrName>style.visibility</p:attrName>
                                        </p:attrNameLst>
                                      </p:cBhvr>
                                      <p:to>
                                        <p:strVal val="visible"/>
                                      </p:to>
                                    </p:set>
                                    <p:anim calcmode="lin" valueType="num">
                                      <p:cBhvr additive="base">
                                        <p:cTn id="19" dur="5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82214" y="1938557"/>
            <a:ext cx="7426021" cy="3139321"/>
          </a:xfrm>
          <a:prstGeom prst="rect">
            <a:avLst/>
          </a:prstGeom>
        </p:spPr>
        <p:txBody>
          <a:bodyPr wrap="square">
            <a:spAutoFit/>
          </a:bodyPr>
          <a:lstStyle/>
          <a:p>
            <a:pPr marL="342900" indent="-342900" eaLnBrk="0" hangingPunct="0">
              <a:buFont typeface="Wingdings" charset="2"/>
              <a:buChar char="§"/>
            </a:pPr>
            <a:r>
              <a:rPr lang="da-DK" b="1" dirty="0" smtClean="0"/>
              <a:t>Den uinteresserede </a:t>
            </a:r>
          </a:p>
          <a:p>
            <a:pPr marL="360000" eaLnBrk="0" hangingPunct="0"/>
            <a:r>
              <a:rPr lang="da-DK" dirty="0" smtClean="0"/>
              <a:t>Find ud af årsagen</a:t>
            </a:r>
          </a:p>
          <a:p>
            <a:pPr eaLnBrk="0" hangingPunct="0"/>
            <a:r>
              <a:rPr lang="da-DK" dirty="0" smtClean="0"/>
              <a:t> </a:t>
            </a:r>
          </a:p>
          <a:p>
            <a:pPr marL="342900" indent="-342900" eaLnBrk="0" hangingPunct="0">
              <a:buFont typeface="Wingdings" charset="2"/>
              <a:buChar char="§"/>
            </a:pPr>
            <a:r>
              <a:rPr lang="da-DK" b="1" dirty="0" smtClean="0"/>
              <a:t>Snakker uden om emnet</a:t>
            </a:r>
          </a:p>
          <a:p>
            <a:pPr marL="360000" eaLnBrk="0" hangingPunct="0"/>
            <a:r>
              <a:rPr lang="da-DK" dirty="0" smtClean="0"/>
              <a:t>Bør kun tillades i kort tid - spørg om noget relevant</a:t>
            </a:r>
          </a:p>
          <a:p>
            <a:pPr eaLnBrk="0" hangingPunct="0"/>
            <a:endParaRPr lang="da-DK" dirty="0" smtClean="0"/>
          </a:p>
          <a:p>
            <a:pPr marL="342900" indent="-342900" eaLnBrk="0" hangingPunct="0">
              <a:buFont typeface="Wingdings" charset="2"/>
              <a:buChar char="§"/>
            </a:pPr>
            <a:r>
              <a:rPr lang="da-DK" b="1" dirty="0" smtClean="0"/>
              <a:t>Den muntre mødedeltager</a:t>
            </a:r>
          </a:p>
          <a:p>
            <a:pPr marL="360000" eaLnBrk="0" hangingPunct="0"/>
            <a:r>
              <a:rPr lang="da-DK" dirty="0" smtClean="0"/>
              <a:t>Lad vedkommende bruge sine evner med korte indlæg</a:t>
            </a:r>
          </a:p>
          <a:p>
            <a:pPr eaLnBrk="0" hangingPunct="0"/>
            <a:endParaRPr lang="da-DK" dirty="0" smtClean="0"/>
          </a:p>
          <a:p>
            <a:pPr marL="342900" indent="-342900" eaLnBrk="0" hangingPunct="0">
              <a:buFont typeface="Wingdings" charset="2"/>
              <a:buChar char="§"/>
            </a:pPr>
            <a:r>
              <a:rPr lang="da-DK" b="1" dirty="0" smtClean="0"/>
              <a:t>Flere begynder at snakke samtidig</a:t>
            </a:r>
          </a:p>
          <a:p>
            <a:pPr marL="360000" eaLnBrk="0" hangingPunct="0"/>
            <a:r>
              <a:rPr lang="da-DK" dirty="0" smtClean="0"/>
              <a:t>Lav evt. et kort summemøde</a:t>
            </a:r>
            <a:endParaRPr lang="da-DK" dirty="0"/>
          </a:p>
        </p:txBody>
      </p:sp>
      <p:sp>
        <p:nvSpPr>
          <p:cNvPr id="6" name="Titel 5"/>
          <p:cNvSpPr>
            <a:spLocks noGrp="1"/>
          </p:cNvSpPr>
          <p:nvPr>
            <p:ph type="title"/>
          </p:nvPr>
        </p:nvSpPr>
        <p:spPr/>
        <p:txBody>
          <a:bodyPr>
            <a:normAutofit fontScale="90000"/>
          </a:bodyPr>
          <a:lstStyle/>
          <a:p>
            <a:r>
              <a:rPr lang="da-DK" dirty="0" smtClean="0"/>
              <a:t/>
            </a:r>
            <a:br>
              <a:rPr lang="da-DK" dirty="0" smtClean="0"/>
            </a:br>
            <a:r>
              <a:rPr lang="da-DK" dirty="0" smtClean="0"/>
              <a:t>Disciplin og mødedeltagelse</a:t>
            </a:r>
            <a:r>
              <a:rPr lang="da-DK" dirty="0"/>
              <a:t/>
            </a:r>
            <a:br>
              <a:rPr lang="da-DK" dirty="0"/>
            </a:br>
            <a:endParaRPr lang="da-DK"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644" t="18040" r="9249" b="73808"/>
          <a:stretch/>
        </p:blipFill>
        <p:spPr bwMode="auto">
          <a:xfrm>
            <a:off x="7633251" y="3577069"/>
            <a:ext cx="3955575" cy="1500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14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 calcmode="lin" valueType="num">
                                      <p:cBhvr additive="base">
                                        <p:cTn id="2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lvl="3" indent="0"/>
            <a:r>
              <a:rPr lang="da-DK" sz="3600" dirty="0" smtClean="0"/>
              <a:t>Dig som mødedeltager …</a:t>
            </a:r>
            <a:r>
              <a:rPr lang="da-DK" sz="2400" dirty="0" smtClean="0"/>
              <a:t> </a:t>
            </a:r>
            <a:endParaRPr lang="da-DK" dirty="0"/>
          </a:p>
        </p:txBody>
      </p:sp>
      <p:sp>
        <p:nvSpPr>
          <p:cNvPr id="3" name="Pladsholder til indhold 2"/>
          <p:cNvSpPr>
            <a:spLocks noGrp="1"/>
          </p:cNvSpPr>
          <p:nvPr>
            <p:ph idx="4294967295"/>
          </p:nvPr>
        </p:nvSpPr>
        <p:spPr>
          <a:xfrm>
            <a:off x="732041" y="1916113"/>
            <a:ext cx="11028588" cy="4176712"/>
          </a:xfrm>
          <a:prstGeom prst="rect">
            <a:avLst/>
          </a:prstGeom>
        </p:spPr>
        <p:txBody>
          <a:bodyPr/>
          <a:lstStyle/>
          <a:p>
            <a:pPr>
              <a:spcBef>
                <a:spcPts val="1200"/>
              </a:spcBef>
              <a:spcAft>
                <a:spcPts val="0"/>
              </a:spcAft>
              <a:buFont typeface="Wingdings" panose="05000000000000000000" pitchFamily="2" charset="2"/>
              <a:buChar char="Ø"/>
            </a:pPr>
            <a:r>
              <a:rPr lang="da-DK" sz="2800" dirty="0" smtClean="0"/>
              <a:t>Hvordan er du selv den gode mødedeltager?</a:t>
            </a:r>
          </a:p>
          <a:p>
            <a:pPr>
              <a:spcBef>
                <a:spcPts val="1200"/>
              </a:spcBef>
              <a:spcAft>
                <a:spcPts val="0"/>
              </a:spcAft>
              <a:buFont typeface="Wingdings" panose="05000000000000000000" pitchFamily="2" charset="2"/>
              <a:buChar char="Ø"/>
            </a:pPr>
            <a:r>
              <a:rPr lang="da-DK" sz="2800" dirty="0" smtClean="0"/>
              <a:t>Har du din telefon tændt?</a:t>
            </a:r>
          </a:p>
          <a:p>
            <a:pPr>
              <a:spcBef>
                <a:spcPts val="1200"/>
              </a:spcBef>
              <a:spcAft>
                <a:spcPts val="0"/>
              </a:spcAft>
              <a:buFont typeface="Wingdings" panose="05000000000000000000" pitchFamily="2" charset="2"/>
              <a:buChar char="Ø"/>
            </a:pPr>
            <a:r>
              <a:rPr lang="da-DK" sz="2800" dirty="0" smtClean="0"/>
              <a:t>Møder til tiden/det er OK at komme lidt for sent </a:t>
            </a:r>
            <a:r>
              <a:rPr lang="da-DK" sz="1600" dirty="0" smtClean="0"/>
              <a:t>– vi starter jo alligevel med kaffe?</a:t>
            </a:r>
          </a:p>
          <a:p>
            <a:pPr>
              <a:spcBef>
                <a:spcPts val="1200"/>
              </a:spcBef>
              <a:spcAft>
                <a:spcPts val="0"/>
              </a:spcAft>
              <a:buFont typeface="Wingdings" panose="05000000000000000000" pitchFamily="2" charset="2"/>
              <a:buChar char="Ø"/>
            </a:pPr>
            <a:r>
              <a:rPr lang="da-DK" sz="2800" dirty="0" smtClean="0"/>
              <a:t>Hvordan er du selv forberedt?</a:t>
            </a:r>
          </a:p>
          <a:p>
            <a:pPr>
              <a:spcBef>
                <a:spcPts val="1200"/>
              </a:spcBef>
              <a:spcAft>
                <a:spcPts val="0"/>
              </a:spcAft>
              <a:buFont typeface="Wingdings" panose="05000000000000000000" pitchFamily="2" charset="2"/>
              <a:buChar char="Ø"/>
            </a:pPr>
            <a:r>
              <a:rPr lang="da-DK" sz="2800" dirty="0" smtClean="0"/>
              <a:t>Hvordan bidrager du? </a:t>
            </a:r>
          </a:p>
          <a:p>
            <a:pPr>
              <a:spcBef>
                <a:spcPts val="1200"/>
              </a:spcBef>
              <a:spcAft>
                <a:spcPts val="0"/>
              </a:spcAft>
              <a:buFont typeface="Wingdings" panose="05000000000000000000" pitchFamily="2" charset="2"/>
              <a:buChar char="Ø"/>
            </a:pPr>
            <a:r>
              <a:rPr lang="da-DK" sz="2800" dirty="0" smtClean="0"/>
              <a:t>På en </a:t>
            </a:r>
            <a:r>
              <a:rPr lang="da-DK" sz="2800" dirty="0" err="1" smtClean="0"/>
              <a:t>scala</a:t>
            </a:r>
            <a:r>
              <a:rPr lang="da-DK" sz="2800" dirty="0" smtClean="0"/>
              <a:t> fra 1 - 5 - hvor god er du til at lytte?</a:t>
            </a:r>
            <a:endParaRPr lang="da-DK" sz="2800" dirty="0"/>
          </a:p>
          <a:p>
            <a:pPr lvl="2">
              <a:spcBef>
                <a:spcPts val="1200"/>
              </a:spcBef>
              <a:spcAft>
                <a:spcPts val="0"/>
              </a:spcAft>
            </a:pPr>
            <a:endParaRPr lang="da-DK" sz="1400" dirty="0" smtClean="0"/>
          </a:p>
          <a:p>
            <a:pPr lvl="2">
              <a:spcBef>
                <a:spcPts val="1200"/>
              </a:spcBef>
              <a:spcAft>
                <a:spcPts val="0"/>
              </a:spcAft>
            </a:pPr>
            <a:endParaRPr lang="da-DK" sz="1400" dirty="0"/>
          </a:p>
        </p:txBody>
      </p:sp>
    </p:spTree>
    <p:extLst>
      <p:ext uri="{BB962C8B-B14F-4D97-AF65-F5344CB8AC3E}">
        <p14:creationId xmlns:p14="http://schemas.microsoft.com/office/powerpoint/2010/main" val="304263114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a-DK" dirty="0" smtClean="0"/>
              <a:t/>
            </a:r>
            <a:br>
              <a:rPr lang="da-DK" dirty="0" smtClean="0"/>
            </a:br>
            <a:r>
              <a:rPr lang="da-DK" dirty="0" smtClean="0"/>
              <a:t>Scor dig selv som mødedeltager </a:t>
            </a:r>
            <a:r>
              <a:rPr lang="da-DK" sz="5400" dirty="0"/>
              <a:t>…</a:t>
            </a:r>
            <a:r>
              <a:rPr lang="da-DK" sz="4000" dirty="0"/>
              <a:t> </a:t>
            </a:r>
            <a:r>
              <a:rPr lang="da-DK" dirty="0"/>
              <a:t/>
            </a:r>
            <a:br>
              <a:rPr lang="da-DK" dirty="0"/>
            </a:br>
            <a:endParaRPr lang="da-DK" dirty="0"/>
          </a:p>
        </p:txBody>
      </p:sp>
      <p:sp>
        <p:nvSpPr>
          <p:cNvPr id="6" name="Pladsholder til indhold 5"/>
          <p:cNvSpPr>
            <a:spLocks noGrp="1"/>
          </p:cNvSpPr>
          <p:nvPr>
            <p:ph idx="4294967295"/>
          </p:nvPr>
        </p:nvSpPr>
        <p:spPr>
          <a:xfrm>
            <a:off x="712163" y="1559227"/>
            <a:ext cx="10460567" cy="4950904"/>
          </a:xfrm>
          <a:prstGeom prst="rect">
            <a:avLst/>
          </a:prstGeom>
        </p:spPr>
        <p:txBody>
          <a:bodyPr/>
          <a:lstStyle/>
          <a:p>
            <a:pPr marL="457200" indent="-457200" eaLnBrk="0" hangingPunct="0">
              <a:lnSpc>
                <a:spcPct val="110000"/>
              </a:lnSpc>
              <a:spcAft>
                <a:spcPts val="600"/>
              </a:spcAft>
              <a:buFont typeface="+mj-lt"/>
              <a:buAutoNum type="arabicPeriod"/>
              <a:tabLst>
                <a:tab pos="174625" algn="l"/>
              </a:tabLst>
            </a:pPr>
            <a:r>
              <a:rPr lang="da-DK" sz="1800" dirty="0" smtClean="0"/>
              <a:t>Møder </a:t>
            </a:r>
            <a:r>
              <a:rPr lang="da-DK" sz="1800" dirty="0"/>
              <a:t>til tiden </a:t>
            </a:r>
          </a:p>
          <a:p>
            <a:pPr marL="360000" indent="-360000" eaLnBrk="0" hangingPunct="0">
              <a:lnSpc>
                <a:spcPct val="110000"/>
              </a:lnSpc>
              <a:spcAft>
                <a:spcPts val="600"/>
              </a:spcAft>
              <a:buFont typeface="+mj-lt"/>
              <a:buAutoNum type="arabicPeriod"/>
              <a:tabLst>
                <a:tab pos="174625" algn="l"/>
              </a:tabLst>
            </a:pPr>
            <a:r>
              <a:rPr lang="da-DK" sz="1800" dirty="0"/>
              <a:t> Er velforberedt til </a:t>
            </a:r>
            <a:r>
              <a:rPr lang="da-DK" sz="1800" dirty="0" smtClean="0"/>
              <a:t>mødet - påtager </a:t>
            </a:r>
            <a:r>
              <a:rPr lang="da-DK" sz="1800" dirty="0"/>
              <a:t>sig de nødvendige roller</a:t>
            </a:r>
          </a:p>
          <a:p>
            <a:pPr marL="360000" indent="-360000" eaLnBrk="0" hangingPunct="0">
              <a:lnSpc>
                <a:spcPct val="110000"/>
              </a:lnSpc>
              <a:spcAft>
                <a:spcPts val="600"/>
              </a:spcAft>
              <a:buFont typeface="+mj-lt"/>
              <a:buAutoNum type="arabicPeriod"/>
              <a:tabLst>
                <a:tab pos="174625" algn="l"/>
              </a:tabLst>
            </a:pPr>
            <a:r>
              <a:rPr lang="da-DK" sz="1800" dirty="0"/>
              <a:t> Er åben og ærlig</a:t>
            </a:r>
          </a:p>
          <a:p>
            <a:pPr marL="360000" indent="-360000" eaLnBrk="0" hangingPunct="0">
              <a:lnSpc>
                <a:spcPct val="110000"/>
              </a:lnSpc>
              <a:spcAft>
                <a:spcPts val="600"/>
              </a:spcAft>
              <a:buFont typeface="+mj-lt"/>
              <a:buAutoNum type="arabicPeriod"/>
              <a:tabLst>
                <a:tab pos="174625" algn="l"/>
              </a:tabLst>
            </a:pPr>
            <a:r>
              <a:rPr lang="da-DK" sz="1800" dirty="0"/>
              <a:t> Stiller relevante/opklarende/udforskende spørgsmål.</a:t>
            </a:r>
          </a:p>
          <a:p>
            <a:pPr marL="360000" indent="-360000" eaLnBrk="0" hangingPunct="0">
              <a:lnSpc>
                <a:spcPct val="110000"/>
              </a:lnSpc>
              <a:spcAft>
                <a:spcPts val="600"/>
              </a:spcAft>
              <a:buFont typeface="+mj-lt"/>
              <a:buAutoNum type="arabicPeriod"/>
              <a:tabLst>
                <a:tab pos="174625" algn="l"/>
              </a:tabLst>
            </a:pPr>
            <a:r>
              <a:rPr lang="da-DK" sz="1800" dirty="0"/>
              <a:t> Bidrager til en dynamisk proces  </a:t>
            </a:r>
          </a:p>
          <a:p>
            <a:pPr marL="360000" indent="-360000" eaLnBrk="0" hangingPunct="0">
              <a:lnSpc>
                <a:spcPct val="110000"/>
              </a:lnSpc>
              <a:spcAft>
                <a:spcPts val="600"/>
              </a:spcAft>
              <a:buFont typeface="+mj-lt"/>
              <a:buAutoNum type="arabicPeriod"/>
              <a:tabLst>
                <a:tab pos="174625" algn="l"/>
              </a:tabLst>
            </a:pPr>
            <a:r>
              <a:rPr lang="da-DK" sz="1800" dirty="0"/>
              <a:t> Er aktiv lytter </a:t>
            </a:r>
          </a:p>
          <a:p>
            <a:pPr marL="360000" indent="-360000" eaLnBrk="0" hangingPunct="0">
              <a:lnSpc>
                <a:spcPct val="110000"/>
              </a:lnSpc>
              <a:spcAft>
                <a:spcPts val="600"/>
              </a:spcAft>
              <a:buFont typeface="+mj-lt"/>
              <a:buAutoNum type="arabicPeriod"/>
              <a:tabLst>
                <a:tab pos="174625" algn="l"/>
              </a:tabLst>
            </a:pPr>
            <a:r>
              <a:rPr lang="da-DK" sz="1800" dirty="0"/>
              <a:t> Taler når noget er vigtigt for at bidrage/folde ud</a:t>
            </a:r>
          </a:p>
          <a:p>
            <a:pPr marL="360000" indent="-360000" eaLnBrk="0" hangingPunct="0">
              <a:lnSpc>
                <a:spcPct val="110000"/>
              </a:lnSpc>
              <a:spcAft>
                <a:spcPts val="600"/>
              </a:spcAft>
              <a:buFont typeface="+mj-lt"/>
              <a:buAutoNum type="arabicPeriod"/>
              <a:tabLst>
                <a:tab pos="174625" algn="l"/>
              </a:tabLst>
            </a:pPr>
            <a:r>
              <a:rPr lang="da-DK" sz="1800" dirty="0"/>
              <a:t> Støtter mødelederen og er ”medspiller”</a:t>
            </a:r>
          </a:p>
          <a:p>
            <a:pPr marL="360000" indent="-360000" eaLnBrk="0" hangingPunct="0">
              <a:lnSpc>
                <a:spcPct val="110000"/>
              </a:lnSpc>
              <a:spcAft>
                <a:spcPts val="600"/>
              </a:spcAft>
              <a:buFont typeface="+mj-lt"/>
              <a:buAutoNum type="arabicPeriod"/>
              <a:tabLst>
                <a:tab pos="174625" algn="l"/>
              </a:tabLst>
            </a:pPr>
            <a:r>
              <a:rPr lang="da-DK" sz="1800" dirty="0"/>
              <a:t> Respekterer andres synspunkter</a:t>
            </a:r>
          </a:p>
          <a:p>
            <a:pPr marL="360000" indent="-360000" eaLnBrk="0" hangingPunct="0">
              <a:lnSpc>
                <a:spcPct val="110000"/>
              </a:lnSpc>
              <a:spcAft>
                <a:spcPts val="600"/>
              </a:spcAft>
              <a:buFont typeface="+mj-lt"/>
              <a:buAutoNum type="arabicPeriod"/>
              <a:tabLst>
                <a:tab pos="174625" algn="l"/>
              </a:tabLst>
            </a:pPr>
            <a:r>
              <a:rPr lang="da-DK" sz="1800" dirty="0"/>
              <a:t> </a:t>
            </a:r>
            <a:r>
              <a:rPr lang="da-DK" sz="1800" dirty="0" smtClean="0"/>
              <a:t>Hjælper til en god tone/bidrager med humør</a:t>
            </a:r>
            <a:endParaRPr lang="da-DK" sz="1800" dirty="0"/>
          </a:p>
          <a:p>
            <a:endParaRPr lang="da-DK" dirty="0"/>
          </a:p>
        </p:txBody>
      </p:sp>
    </p:spTree>
    <p:extLst>
      <p:ext uri="{BB962C8B-B14F-4D97-AF65-F5344CB8AC3E}">
        <p14:creationId xmlns:p14="http://schemas.microsoft.com/office/powerpoint/2010/main" val="364694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lvl="3" indent="0"/>
            <a:r>
              <a:rPr lang="da-DK" sz="4000" dirty="0" smtClean="0"/>
              <a:t>Tag en snak om jeres møder</a:t>
            </a:r>
            <a:r>
              <a:rPr lang="da-DK" sz="3600" dirty="0" smtClean="0"/>
              <a:t/>
            </a:r>
            <a:br>
              <a:rPr lang="da-DK" sz="3600" dirty="0" smtClean="0"/>
            </a:br>
            <a:r>
              <a:rPr lang="da-DK" sz="3100" dirty="0" smtClean="0"/>
              <a:t>- hvordan står det til med aktivitet og udvikling </a:t>
            </a:r>
            <a:endParaRPr lang="da-DK" sz="3100" dirty="0"/>
          </a:p>
        </p:txBody>
      </p:sp>
      <p:sp>
        <p:nvSpPr>
          <p:cNvPr id="3" name="Pladsholder til indhold 2"/>
          <p:cNvSpPr>
            <a:spLocks noGrp="1"/>
          </p:cNvSpPr>
          <p:nvPr>
            <p:ph idx="4294967295"/>
          </p:nvPr>
        </p:nvSpPr>
        <p:spPr>
          <a:xfrm>
            <a:off x="732040" y="1916113"/>
            <a:ext cx="10836568" cy="4176712"/>
          </a:xfrm>
          <a:prstGeom prst="rect">
            <a:avLst/>
          </a:prstGeom>
        </p:spPr>
        <p:txBody>
          <a:bodyPr/>
          <a:lstStyle/>
          <a:p>
            <a:pPr>
              <a:buFont typeface="Wingdings" panose="05000000000000000000" pitchFamily="2" charset="2"/>
              <a:buChar char="Ø"/>
            </a:pPr>
            <a:r>
              <a:rPr lang="da-DK" sz="2800" dirty="0" smtClean="0"/>
              <a:t>Er der plads til udvikling på jeres møde? </a:t>
            </a:r>
            <a:br>
              <a:rPr lang="da-DK" sz="2800" dirty="0" smtClean="0"/>
            </a:br>
            <a:r>
              <a:rPr lang="da-DK" sz="2800" dirty="0" smtClean="0"/>
              <a:t>Eller er det primært informationer, afrapportering og aftaler?</a:t>
            </a:r>
          </a:p>
          <a:p>
            <a:pPr>
              <a:buFont typeface="Wingdings" panose="05000000000000000000" pitchFamily="2" charset="2"/>
              <a:buChar char="Ø"/>
            </a:pPr>
            <a:r>
              <a:rPr lang="da-DK" sz="2800" dirty="0" smtClean="0"/>
              <a:t>Kan der være et gruppearbejde undervejs i mødet?</a:t>
            </a:r>
          </a:p>
          <a:p>
            <a:pPr>
              <a:buFont typeface="Wingdings" panose="05000000000000000000" pitchFamily="2" charset="2"/>
              <a:buChar char="Ø"/>
            </a:pPr>
            <a:r>
              <a:rPr lang="da-DK" sz="2800" dirty="0" smtClean="0"/>
              <a:t>Skal man sidde ved et bord under hele mødet? </a:t>
            </a:r>
          </a:p>
          <a:p>
            <a:pPr>
              <a:buFont typeface="Wingdings" panose="05000000000000000000" pitchFamily="2" charset="2"/>
              <a:buChar char="Ø"/>
            </a:pPr>
            <a:r>
              <a:rPr lang="da-DK" sz="2800" dirty="0" smtClean="0"/>
              <a:t>Kan man lave pause gymnastik?</a:t>
            </a:r>
          </a:p>
          <a:p>
            <a:pPr>
              <a:buFont typeface="Wingdings" panose="05000000000000000000" pitchFamily="2" charset="2"/>
              <a:buChar char="Ø"/>
            </a:pPr>
            <a:r>
              <a:rPr lang="da-DK" sz="2800" dirty="0" smtClean="0"/>
              <a:t>Kunne I besøge en af jeres aktiviteter/naboforening </a:t>
            </a:r>
            <a:r>
              <a:rPr lang="da-DK" sz="2800" smtClean="0"/>
              <a:t>eller andre </a:t>
            </a:r>
            <a:r>
              <a:rPr lang="da-DK" sz="2800" dirty="0" smtClean="0"/>
              <a:t>i forbindelse med et møde? </a:t>
            </a:r>
          </a:p>
          <a:p>
            <a:pPr>
              <a:buFont typeface="Wingdings" panose="05000000000000000000" pitchFamily="2" charset="2"/>
              <a:buChar char="Ø"/>
            </a:pPr>
            <a:r>
              <a:rPr lang="da-DK" sz="2800" dirty="0" smtClean="0"/>
              <a:t>Hvordan får I inspiration? </a:t>
            </a:r>
            <a:endParaRPr lang="da-DK" sz="2800" dirty="0"/>
          </a:p>
        </p:txBody>
      </p:sp>
    </p:spTree>
    <p:extLst>
      <p:ext uri="{BB962C8B-B14F-4D97-AF65-F5344CB8AC3E}">
        <p14:creationId xmlns:p14="http://schemas.microsoft.com/office/powerpoint/2010/main" val="27143044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
            </a:r>
            <a:br>
              <a:rPr lang="da-DK" dirty="0" smtClean="0"/>
            </a:br>
            <a:r>
              <a:rPr lang="da-DK" dirty="0" smtClean="0"/>
              <a:t>Hvad </a:t>
            </a:r>
            <a:r>
              <a:rPr lang="da-DK" dirty="0"/>
              <a:t>vil vi med det her møde?</a:t>
            </a:r>
            <a:br>
              <a:rPr lang="da-DK" dirty="0"/>
            </a:br>
            <a:endParaRPr lang="da-DK" dirty="0"/>
          </a:p>
        </p:txBody>
      </p:sp>
      <p:sp>
        <p:nvSpPr>
          <p:cNvPr id="5" name="Pladsholder til indhold 4"/>
          <p:cNvSpPr>
            <a:spLocks noGrp="1"/>
          </p:cNvSpPr>
          <p:nvPr>
            <p:ph idx="4294967295"/>
          </p:nvPr>
        </p:nvSpPr>
        <p:spPr>
          <a:xfrm>
            <a:off x="732041" y="1916113"/>
            <a:ext cx="10460567" cy="4176712"/>
          </a:xfrm>
          <a:prstGeom prst="rect">
            <a:avLst/>
          </a:prstGeom>
        </p:spPr>
        <p:txBody>
          <a:bodyPr/>
          <a:lstStyle/>
          <a:p>
            <a:r>
              <a:rPr lang="da-DK" dirty="0"/>
              <a:t>Hvad er mødets/de enkelte punkters formål?</a:t>
            </a:r>
          </a:p>
          <a:p>
            <a:r>
              <a:rPr lang="da-DK" dirty="0"/>
              <a:t>Hvilken type møde kalder det på?</a:t>
            </a:r>
          </a:p>
          <a:p>
            <a:r>
              <a:rPr lang="da-DK" dirty="0"/>
              <a:t>Hvem skal med til mødet?</a:t>
            </a:r>
          </a:p>
          <a:p>
            <a:endParaRPr lang="da-DK"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506" y="2935633"/>
            <a:ext cx="3946885" cy="263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32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Mit bedste møde</a:t>
            </a:r>
            <a:endParaRPr lang="da-DK" dirty="0"/>
          </a:p>
        </p:txBody>
      </p:sp>
      <p:sp>
        <p:nvSpPr>
          <p:cNvPr id="3" name="Pladsholder til indhold 2"/>
          <p:cNvSpPr>
            <a:spLocks noGrp="1"/>
          </p:cNvSpPr>
          <p:nvPr>
            <p:ph sz="quarter" idx="10"/>
          </p:nvPr>
        </p:nvSpPr>
        <p:spPr>
          <a:xfrm>
            <a:off x="901700" y="1266093"/>
            <a:ext cx="10707843" cy="3602893"/>
          </a:xfrm>
        </p:spPr>
        <p:txBody>
          <a:bodyPr>
            <a:normAutofit/>
          </a:bodyPr>
          <a:lstStyle/>
          <a:p>
            <a:r>
              <a:rPr lang="da-DK" sz="4000" dirty="0" smtClean="0"/>
              <a:t>Fortæl hinanden om det bedste møde I nogensinde har oplevet – hvad gjorde mødet til det bedste møde (giv konkrete eksempler)?</a:t>
            </a:r>
            <a:endParaRPr lang="da-DK" sz="4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9483" y="4328015"/>
            <a:ext cx="3278799" cy="218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7991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
            </a:r>
            <a:br>
              <a:rPr lang="da-DK" dirty="0" smtClean="0"/>
            </a:br>
            <a:r>
              <a:rPr lang="da-DK" dirty="0" smtClean="0"/>
              <a:t>Hvad er formålet med mødet?</a:t>
            </a:r>
            <a:br>
              <a:rPr lang="da-DK" dirty="0" smtClean="0"/>
            </a:br>
            <a:endParaRPr lang="da-DK" dirty="0"/>
          </a:p>
        </p:txBody>
      </p:sp>
      <p:sp>
        <p:nvSpPr>
          <p:cNvPr id="3" name="Pladsholder til indhold 2"/>
          <p:cNvSpPr>
            <a:spLocks noGrp="1"/>
          </p:cNvSpPr>
          <p:nvPr>
            <p:ph sz="half" idx="4294967295"/>
          </p:nvPr>
        </p:nvSpPr>
        <p:spPr>
          <a:xfrm>
            <a:off x="815414" y="1916832"/>
            <a:ext cx="6239793" cy="4371256"/>
          </a:xfrm>
          <a:prstGeom prst="rect">
            <a:avLst/>
          </a:prstGeom>
        </p:spPr>
        <p:txBody>
          <a:bodyPr/>
          <a:lstStyle/>
          <a:p>
            <a:pPr>
              <a:spcBef>
                <a:spcPts val="0"/>
              </a:spcBef>
              <a:spcAft>
                <a:spcPts val="1200"/>
              </a:spcAft>
              <a:buFont typeface="Wingdings" panose="05000000000000000000" pitchFamily="2" charset="2"/>
              <a:buChar char="Ø"/>
            </a:pPr>
            <a:r>
              <a:rPr lang="da-DK" dirty="0" smtClean="0"/>
              <a:t> </a:t>
            </a:r>
            <a:r>
              <a:rPr lang="da-DK" sz="2000" dirty="0" smtClean="0"/>
              <a:t>At informere</a:t>
            </a:r>
          </a:p>
          <a:p>
            <a:pPr>
              <a:spcBef>
                <a:spcPts val="0"/>
              </a:spcBef>
              <a:spcAft>
                <a:spcPts val="1200"/>
              </a:spcAft>
              <a:buFont typeface="Wingdings" panose="05000000000000000000" pitchFamily="2" charset="2"/>
              <a:buChar char="Ø"/>
            </a:pPr>
            <a:r>
              <a:rPr lang="da-DK" sz="2000" dirty="0" smtClean="0"/>
              <a:t> At drøfte</a:t>
            </a:r>
          </a:p>
          <a:p>
            <a:pPr>
              <a:spcBef>
                <a:spcPts val="0"/>
              </a:spcBef>
              <a:spcAft>
                <a:spcPts val="1200"/>
              </a:spcAft>
              <a:buFont typeface="Wingdings" panose="05000000000000000000" pitchFamily="2" charset="2"/>
              <a:buChar char="Ø"/>
            </a:pPr>
            <a:r>
              <a:rPr lang="da-DK" sz="2000" dirty="0" smtClean="0"/>
              <a:t> At beslutte</a:t>
            </a:r>
          </a:p>
          <a:p>
            <a:pPr>
              <a:spcBef>
                <a:spcPts val="0"/>
              </a:spcBef>
              <a:spcAft>
                <a:spcPts val="1200"/>
              </a:spcAft>
              <a:buFont typeface="Wingdings" panose="05000000000000000000" pitchFamily="2" charset="2"/>
              <a:buChar char="Ø"/>
            </a:pPr>
            <a:r>
              <a:rPr lang="da-DK" sz="2000" dirty="0" smtClean="0"/>
              <a:t> At løse problemer</a:t>
            </a:r>
          </a:p>
          <a:p>
            <a:pPr>
              <a:spcBef>
                <a:spcPts val="0"/>
              </a:spcBef>
              <a:spcAft>
                <a:spcPts val="1200"/>
              </a:spcAft>
              <a:buFont typeface="Wingdings" panose="05000000000000000000" pitchFamily="2" charset="2"/>
              <a:buChar char="Ø"/>
            </a:pPr>
            <a:r>
              <a:rPr lang="da-DK" sz="2000" dirty="0" smtClean="0"/>
              <a:t> At bilægge konflikt</a:t>
            </a:r>
          </a:p>
          <a:p>
            <a:pPr>
              <a:spcBef>
                <a:spcPts val="0"/>
              </a:spcBef>
              <a:spcAft>
                <a:spcPts val="1200"/>
              </a:spcAft>
              <a:buFont typeface="Wingdings" panose="05000000000000000000" pitchFamily="2" charset="2"/>
              <a:buChar char="Ø"/>
            </a:pPr>
            <a:r>
              <a:rPr lang="da-DK" sz="2000" dirty="0" smtClean="0"/>
              <a:t> At udvikle og uddanne</a:t>
            </a:r>
          </a:p>
          <a:p>
            <a:pPr>
              <a:spcBef>
                <a:spcPts val="0"/>
              </a:spcBef>
              <a:spcAft>
                <a:spcPts val="1200"/>
              </a:spcAft>
              <a:buFont typeface="Wingdings" panose="05000000000000000000" pitchFamily="2" charset="2"/>
              <a:buChar char="Ø"/>
            </a:pPr>
            <a:r>
              <a:rPr lang="da-DK" sz="2000" dirty="0" smtClean="0"/>
              <a:t> At give ideer</a:t>
            </a:r>
          </a:p>
          <a:p>
            <a:pPr>
              <a:spcBef>
                <a:spcPts val="0"/>
              </a:spcBef>
              <a:spcAft>
                <a:spcPts val="1200"/>
              </a:spcAft>
              <a:buFont typeface="Wingdings" panose="05000000000000000000" pitchFamily="2" charset="2"/>
              <a:buChar char="Ø"/>
            </a:pPr>
            <a:r>
              <a:rPr lang="da-DK" sz="2000" dirty="0" smtClean="0"/>
              <a:t> At koordinere</a:t>
            </a:r>
          </a:p>
          <a:p>
            <a:endParaRPr lang="da-DK" dirty="0"/>
          </a:p>
        </p:txBody>
      </p:sp>
      <p:sp>
        <p:nvSpPr>
          <p:cNvPr id="6" name="AutoShape 2" descr="data:image/jpeg;base64,/9j/4AAQSkZJRgABAQAAAQABAAD/2wCEAAkGBhIQEBQUEhMSEhQQEA8QDxQUEBQPFBAPFBAVFBQQFBQXGyYeFxkjGRQUHy8gIycpLCwsFR4xNTAqNSYrLCkBCQoKDgwOGg8PGiwgHBwsKSkpKSksLC8pKSksKSwsKSkpLCwsLCwpKSkpKSwsKSwpKSwpLCwsLCksKSkpLCkpLP/AABEIAJEBXAMBIgACEQEDEQH/xAAbAAABBQEBAAAAAAAAAAAAAAACAAEDBAUGB//EAEUQAAEDAgMEBQkFBQYHAAAAAAEAAhEDBBIhMQVBUWEGE3GRoQcUFSIyQlKB8CNisdHhFnKCksEXM0NTosIkVIOTstLx/8QAGgEAAwEBAQEAAAAAAAAAAAAAAAECAwQFBv/EAC4RAAIBAgUDAwEJAQAAAAAAAAABAgMRBBIhMUEFE1EyYZEiFBUjQlJxgaHxsf/aAAwDAQACEQMRAD8A9FCSYJ16RzCT4U0JIASUJQkAgBwkWpQkSgBoT4E7U6ABSwhOSmlACNMITSCkSSAiDAlhUoSLUAQ4UoU2BBgTADCmhGUJKznUjDdjtcaEyRTYSV5GI6tSp6R1ZrCjKQkoRdSjaxeTU6xVlsrG6w6AhEGKTCAliC4pY2pP1M0VJIjwpQjLkK4qk3J7miSQ0JQnSUKnKRV7DAJk8oHVQuiGG8mbmEhc9QuroRJXVDDX2Rm6hO3NSsago01aYxe3hsHl1ZhKpcjLFGaatYVGQvZhFRMWV8CXVqYtQkLYkhwJiFMWpiEAQwhhSlqbCgCwBCYGU3WJ3OhUAiEgEg4lONUAOWpgicmCAHKYNTpBIBBqSdJAAwlhThPKVwEkgdWaNSFEbudAuari6NL1yRahKWyJ0sQVUvceSXVkrya3XKMdKacjaOHk9yw6uFC6sSjZalTCgBquKfUMXW9Kyo1VKEfcqhpKIUSp8TQhNYLzKkrv8SdzVR8IYUkQAURqoOtXFKvBek0UWWC8BV3XAlV7i44KpiXFUxspaI1jSuanXSliWayvBV0PC2pPuK5nL6XYlD0UqHEEbSF1QiyGw5SJTAhFAXZByS0M2QVAVXIKvZJiAhynwKyKjHclapgJCkEQELtoYypD1IzlTTJmNUgVfEkXr0Y9RVtiO0WCUJcoDUKTai0j1SL0sJ0yUpkwciXQsenwR2wShKkACcMC2jis2xOUgTFWOrCHAFf2gWUqtrmNFNEhZw2jJgNJ48lbt6p96OW7JdhFydoPFGWqAUgdCeeeiNlPcT8pQMkDUYCjaQN6fG3ikAQalhTthO5IAUk8BZl9tbCS1jS8jV3ug8Oa58RiaeHjnqOyLjBzdkaJcBmTAWLe3T6roaCGDfMF36JW9Y1DDpxcD/tjJaNG2bGbmjKdJXzWL6pPFJwoKy5d7f4dcKKhrIxxs2fZc5ruZxBTbPuXB/V1cnHIE5A81pXL6QpmAS74j2rJ2pU6xjHTnSOH+FfPVIxpS+qWZ+39q51R+rQ6PzMAesUJrsboPBZttcFzQeIzUjnrreOjFfgwUf7ZCp+WWX3Z3KF1UnUqq64UFS8hcFXFVJ7u5cYJF51VROuQsi42oBvVRm0Q46rGMalR6DbS3NqpeqEV3FVDdtA3IW7UboFvLBNK8mZd3XQuGqhNRVxUlGF5uWx6EdhV35JUL7JDX0VENIW1NtLQwqas1fPkYvlkSUsZWl5eTOyNgX6IbQWIapUbrqFUZVOGGVG/6Q5pDaC503iQvVV6vkLI6P0gl6RXN+epvPinmq+RWR0vpJP6SXM+fJvP+atVKy5DKjpjtFN6SXMm+TG/Tz1vJLijqRtWEZ2wPorkTfqN+0o3raNfELRMlwidk3bQRenG/RXBP2vzUlC5qVPYDndi66dfF7RM5Rhydz6cam9NsXF1GXDdabkg2ufcK6O9jfBn+H5OtZesbAloJMNzgTpAOnyU7LwkkYT6uTxvE6OHEfksiwt2sbBOLPE7c0vmS7BOEGc8hqrNfa7KboMlxDCQIBwOJAfBIxAQfZlfdP3OBGky2zHrfu8ezmrTaTRmeWZPgsd7hW9anUY8Nycww5hOs4m+sx2YIIJGQyKsULDc5xdmIGpI+BzvfE7yJ0zSGaj8JE6jiM0wuGzAE6TlEKu65bSgBrnSSCGzUcAIzwTiIEicIMSETdrUyYaQcpBlrWnLc468IEkHUKblFsVR8J7kYdyUHnX2Zc49Xh9svyDY1lxyI56LktseVO3o4m0h17wIBblTxfvHUdgUyko7jRt7avyxwbo0tkbp4gn61VO32q0e6vNrTpfc1a+K4eXNdIjRtOSCC0fIBdRRuGn32j+Nv5r4Pq1Op9oc7tp7ex7OFcHTszpbq7BGJuRBEcRGilbcSsJt7RGTqrAJk+sPwR1Ok1oz/ExHtXlqFWpuE3GOiNirVyPYqknqyOJEKtT6TW7t4A7c09TbdAAEuAHAalEsO7qxCka9m2GBTGkSsH9qHPyoUHv4GIHepKdjtGv7RZRaf4ivWo4FNJJORjKo+TSr9W0es4d65vau36TMmkE8s1st6AY86tWo/iJgdwV636EW7NGBd8ejOfqSRk61tjy67245ztCPBXNlVXvIEwuv6RdBmvGKnAcOWvJch5lUoOzBEJVcE6DsloT3M2519lsBrhLnEk81r23Rym3RcfZ9IKreC1qPSt8Zgd6uOIw0VacRZJcFzaVuKZy0VZtZUNobYNTPT5qq3aAXzWJpRlUbp7HpUqjUbM2nPkICFmN2gjF7K5e1JA3dl8wgc4KmbpRurFUqbAlrVgFjXe1mtcBOql2jdYWErzba+0nPqyD7Jn5r2On4NVZa7IwqyyrQ9asdnda0O4q36AK4XYflF6lga8GRC3aXlSpb57ivq44DC2tY87PUubTuj7joVGejz1RpeU+gdSrdPyj2x94d6zfSsK3oV3phfs/U+gn/AGcqcfBSN8oNsffb3hT0+nduffb3hH3Thg70yn+zVTj4Jz0YqcfBabOmdv8AG3vCm/a23+NveFX3Rhg70/Ji/srU4+Cjf0Oeff8ABdAOldA++3vCMdKKHxDvVrpWGRLrT8nMDoC46vPcF1mwOjjaLQMzzKEdJ6PxN70belVEe8O9dlPC0qWsURmvubj9nNO4KD0Y0blRZ0qpH3h3oH9Kac+0O9bWHdHDCtUrHCHAtElr2kFoc0D7OtTdLaozHs8Dk0iVr29lTwlpAIcQ4tBcxgf8dNgd9mZ3tz55lc1RvsoENOQGUgDkPr+isUb2q90DFTLRMSHscJycH6Yh8Lm9gyla5bGJ01TaZo4iafqHPresc9oEZurktL2jLUBwjUthEa9xV9gdXBgkua+m5pbk5pDSarSdR9mQAQCDmq1pcENGI4nAesQ2MRjMgJ6e3yXwGEwJqMnDcMPxdWcqjebXHlOilouMjWtNksaIdDgCXNbHq03knE6m4y8TPxnlwQbZ6T2uzmTUIa53rNpsE1ap0mPl7TiO1V7is+vSDrerGIDCZLBrm72SSd2FwI1kTpz9LyZsqvNS8uKtw9xl0AUgeU5kDsiEmrDucV0t6eVtoPEjq6TT6lIOMT8TzvdziBuhZ2z7OvW/u6NWpOmCm9/i0L2Sy2Ls+1bjZQp+qBLjTNV44E45c35wFpHaVQPOEYmQ0huHCSIH908AtOpBa46jIga+fVxFJaXu/Y0jFs8ptOhG0Hkf8PVaOL8FLvxEd/gty08mN0+cXUsc2A77UOI4BzWAwe7Rel0aziR6rmiJkwIOXqlsyDnz0UTtjsO9zeGZcW5+4XGQPuyW/dXK49zXK7e5snbk4+h5Jn+9cMH7tMu8SQp/7JR/zJ/7I/8AZdey0awgmpU0AGciRJ4EZycjlnlGitktLczI0M+qZjMboKXahbWK+QOHoeSpoPrVyc/dpgH/AMityx6CW1LdjPF3rFa2KnObwSPvtMZT+CNrmfHMmfaHb/Ud6IQhH8sfkbbfJJQtWsAAaABwClLeaiGA+9vjXwTloG8rsVZrhfJNiSOaaOaYPDh9ZKMFgQ8Rbx8isG5oKq1dm0nziaD8lYFRidxaN3gpeIutbMMhiXPQ6i7MDD2ZLIu+hpHsuPzzXZCsOHgnDp3LjrUqVXhL9kUlY4Gp0PrRk4HtELKr9F7oHJoPzXq2LkhcOS4106HDLznlDdg3Q9zxRDZlyNaZ7wvUQ37qMUQdwR92xf8AgdxnlTrauNaTlWffFphwjkV6y+zB3BYO2ehVOvn7J3EZLCp0tr0ofdaPNNq3ocwiV57eUy157SvZ7ryYO3VT3BY1z5Iqjs+s/wBK7sJhp0FqjOVRM8qlOHlegXHkprN0cD/CqLvJvczAg/Irs70eWTc4wuSxLuP7Lrr7vigd5Mbsbm+K1jeSuhOSOKxFEKhXWu8nF2PcHefyUZ8n138A7/0TtLwGeJy/XHiU/nLuJ710bugN3/l+P6IT0Du/8vx/RO0hXic95074j3lELx/xO/mK3x0Bu/gHf+iMeT66+Ed5/JPLIM0TnvPqnxO/mKXpCp8bv5iuiHk7uuA8UbfJxc8h8inlkGaJzY2lVHvu/mKf0nV+N38xXTt8m9fe4dxUo8m9Te7wTyyDNEgsLh4zxYmnQkEO/JbFHaYbmTHHU58I3qk+is003udmC2JIIJlvZGRHJei9Ecm51NHbTqoholrspa6SDuFRpggcYK1tm2zQBjOPCQ5gJL203R7hd63yJjcuUs7nD2nUxmTxK17XaMalO3kV7HVVdoVIOBk4SAZIBLYzLJyJHOEFKsagmlUeSD9pTeXNBdvE60z+7lyWfb3w4q67agY3ItB3TpK8fE06km3UlaJvCS2S1NW2sgCHOcSQRhMw4D4C8QXt5FaFKvTpCBhaJ0AgAnkFy4v3VXAEDQEt4/eY/ctK1teJOWbTPrjkXb157rKOlJfy9ze3k3aF3jEjcSOwhRspO1zBJl0O9Vxjhr+BUNMNaZyExI0nmiffCfVIkazoVr2ZyWetK37jzpaIui2J1ceURIy0nf8ArvVkMboe78lli4qPHw8d3dyVhlCdTujiiNSknaKbHq9y29lP3hyzkyOHZyVepQonOCJAGUjSYMHeM81M2mIg59uaZz2N4fmfzRJvwkA5rU2zluzOu+dScx9ZIDtACMLDuBGQMcABMnfB1CRugNBkc/mpuuJHqxkdDOmsKcyfK+BkDNpU8jheJIA9TEc5Puk5ZHlllvUpvWHcf9PCTv3Jzcu+E65/UJxXfPsmIB5zy7lSkuP+ASNqNIkCd549qEXXAHu8IUdZ9XItAIjNpBBn64dzlGb2qB/cknPR2ROWWYHPM8NxyWmeX7fwKyLTK5MSCPki613BQUK73CCxzDpOHLtiZ+tU7XVBrB/r/X5eJTzytu/4QWROHu4IiTCjpufvjXckWO4q1UflisGC7gEjKiwu+JGAd51y+apTb8gPBSwnihNPmh6mNSe9GZ+/yFiXChDQmbHFCcPFJy9gsMabTwQ9SzgO5FLUxcFF4+EMcBvBOKbTuTY+SdrzwW9Oq0Q4pjm3bwCHzRvBFjKJrl2RnmIaIvMW8B3IDZs4BW0BaquKxWNozgh80bwCnc1CFQiE2jUDrNqtEIUxWKvmbEPmbOCtlCmFjxp9FV6lJa1Skqz6K2uYmS+imZVLVffRVW4oEjgonKybC1wxtYNynM/irljcmpk6fn+AWALGDJMq5Tu8Gq8qpQqVtWaqSjsdpZVWU2iMhzV30zBwgZxIO4rg2bUc/LdOi6DZ1QACc405LmeTD+jV+StZbnRUC6pGKQeO5altSaNy570oGjirNptZztBquSak3nqs1i1sjonXYbqmF45wyyVOhWkZhTtrtaNVPdbVo6Iu3kt0WukHF2qy5rTqsp20uGamt8TvanNSpXdlqUXzXa0xHPkjN4AoaNLKDnwUoa0cF206NV67IhyQjdkxAPPJSMruJ9koTdtCHz4TABKtqMfVU+Bb8E2N0xGXH9E32g0g8PyUPnDp0UtN7jr3pZ4PZyY9Qj1mcRuifw1Se15bkWh3eDpmd/HJMQ/iigxwKFFviQXKdS1ruaRjZnMSAcJ3QQ3x3cDqpqVGro54iBBBcHg8joR2yeakNNxn1gOHIoXUHfF9fW5Vkl+l/IXAbSeXEY5AjMGSHQZa5pnUEH5fJSi14k89yjFgOOZ4eInhy04yovRDIgknItOecEQWzrHLRNUpfofyF/ctGg0an56RznckXMg5gxrmCRlP6qKhQbT0c+Iw5uLm7s40B/VF1VOdATnkCdwzAaDHy/8Aorsy4j/Yr+49PBGvZxSNRkfOPmq1a7pMAOEkD1TLXNLZcGgEOGpJiCRPNCdt0M4OhAIw5wQCHQdWnTFpIQqcl+VBcu9cxJtyDuPcgbdDUAOGmJhDhPDiPwSFZ3wnuOeX5raNOpxZCuifHvATNqE7ki87h8tEzsX1+atU6n6hZkM7EmwuTCm7ii6s8U+w3vJk5hwDvKkxKPBzQlg4reMMqsK5Khc1CHgJGuOKoBYEurRSkgARTSwIapO5VHmrKqwmeeOpKvUorSfTUTqS6DmuZVSiq1SktapSUFSkpKMipRWfd2RdEZLdq0VWqUlM4Zo2BGRTYWqw3apbkFNWoKiLKDK4ZYbKrrVl57mts+uS6XFdBaXzWrjRdYNUdLaBcciY715dSk27s3T0O69NZerqrdtL8yVy1g4DUrUftGBl4LJ0ZT30QZrbHVWzGjgrXn4AyXIWu0XuGuR36d4WvaiBJ/FaKtCirU1d+R77m3Qvy7dCOrRxb1QoXTVLVuSNFm5Tkr1GWmuC8ygBCkDmhZrKznKzSt+KlWb+iNx38llt6JyRC6JmAmZTa1H1zQvQp4es1q7EOSGFR53KZpJ1Ci84TdcSuqFCUXfMQ5E4aRvS6vmmY4pAGV1E3E2lG8pOpt379U7mTvQiggBgxn4b0Us5fM6c0vNwn6kcEAkOQ2JIBgZGATCEVGt0EZTkAEbWxonhKyKITeHc0meJ7tJ+ioRevPssbMwAS4GA2SDlAcDuzHNXEoQ0IpOfXkQ1kZiZw5/FEnhG/wDFOzryDPVtJHqwSYMaHLlrz36K4kpy+4yHqXHVw7tykDTEEz4IklQiM0ATJnvhOKIRpICwAoj6zSNIcEUpJgIBPKZMgB5QkpyhQI4GEDmImuTrdnKV301C6krrmqNzE7gZ9SiqtWgtR7FBUpIKTMipRVZ9Fa9SkqtSgh7DMW6tJUVKngWtUpKtUorhqYdK8kUpPYrnaMKza1y7U9iz6lpmpadXAuLtyq+yNLqKOrsrkNCuP2tlr3LihtInILTsak6lc9SEYaR1KV3udPZ1i46retnZZrlra7DVo2205VUcC6jvMUqttjomXICnpXclY7Hhyu0HBetCjGnokRnbNF4lEyioWVVK2otRlhoCMFQB6IFIZPiT4lCHIw5FgJJTyowU4ckMOUpTApSgYUpIZTygY6SaUyAHSlNKEuQIOUpUTqoG9QVNo026uHek2kFy4E0rHq9JaLfenszVGr0xYPZbPgs3VguSrM6UuSxLja3TN27A3tKy7rptHtV2N5AyfBZvER4Hkkeil3yUNS9Y3V7R2uC8quem1LfUqv7G/wBXEKhU6as92lUP71UN/BpUPEvhFdvyeuVNu0B/iA9gJ/AKuektH75/h/MryKp01qH2aNMfvGq//ePwUDullwdG0R/0m/1dKh4ifsPtI7ekpQkkvXPPYkJTpJCIHIH6J0kx8FVyr1EkkMop1VA9Mkpl6QKz1Tr70klxr0sZWparatE6S81+o34LoV/Z6SS9mGyOZnQWmi0KX13pklqOJcpKdqSShmhKxStSSSGEiakkgYacJ0kmAkkkkgH3p0kkFISZydJAMicq9ZJJJgzKu1zV7qkkuOvuaQM9+iy66SS4zUwtqLMYkkrALepSkkgphuQhOkkxo//Z"/>
          <p:cNvSpPr>
            <a:spLocks noChangeAspect="1" noChangeArrowheads="1"/>
          </p:cNvSpPr>
          <p:nvPr/>
        </p:nvSpPr>
        <p:spPr bwMode="auto">
          <a:xfrm>
            <a:off x="84667"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535" y="1510748"/>
            <a:ext cx="4631822" cy="4395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81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lvl="3" indent="0"/>
            <a:r>
              <a:rPr lang="da-DK" sz="3600" dirty="0" smtClean="0"/>
              <a:t>Hvad skal med på mødet - indhold</a:t>
            </a:r>
            <a:r>
              <a:rPr lang="da-DK" sz="2400" dirty="0" smtClean="0"/>
              <a:t> </a:t>
            </a:r>
            <a:endParaRPr lang="da-DK" dirty="0"/>
          </a:p>
        </p:txBody>
      </p:sp>
      <p:sp>
        <p:nvSpPr>
          <p:cNvPr id="3" name="Pladsholder til indhold 2"/>
          <p:cNvSpPr>
            <a:spLocks noGrp="1"/>
          </p:cNvSpPr>
          <p:nvPr>
            <p:ph idx="4294967295"/>
          </p:nvPr>
        </p:nvSpPr>
        <p:spPr>
          <a:xfrm>
            <a:off x="732041" y="1916113"/>
            <a:ext cx="10460567" cy="4176712"/>
          </a:xfrm>
          <a:prstGeom prst="rect">
            <a:avLst/>
          </a:prstGeom>
        </p:spPr>
        <p:txBody>
          <a:bodyPr/>
          <a:lstStyle/>
          <a:p>
            <a:pPr>
              <a:spcBef>
                <a:spcPts val="1200"/>
              </a:spcBef>
              <a:spcAft>
                <a:spcPts val="0"/>
              </a:spcAft>
              <a:buFont typeface="Wingdings" panose="05000000000000000000" pitchFamily="2" charset="2"/>
              <a:buChar char="Ø"/>
            </a:pPr>
            <a:r>
              <a:rPr lang="da-DK" dirty="0" smtClean="0"/>
              <a:t>Hvad skal på dagsorden til dette møde”</a:t>
            </a:r>
          </a:p>
          <a:p>
            <a:pPr>
              <a:spcBef>
                <a:spcPts val="1200"/>
              </a:spcBef>
              <a:spcAft>
                <a:spcPts val="0"/>
              </a:spcAft>
              <a:buFont typeface="Wingdings" panose="05000000000000000000" pitchFamily="2" charset="2"/>
              <a:buChar char="Ø"/>
            </a:pPr>
            <a:r>
              <a:rPr lang="da-DK" dirty="0"/>
              <a:t>Hvad sendes i underudvalg </a:t>
            </a:r>
          </a:p>
          <a:p>
            <a:pPr>
              <a:spcBef>
                <a:spcPts val="1200"/>
              </a:spcBef>
              <a:spcAft>
                <a:spcPts val="0"/>
              </a:spcAft>
              <a:buFont typeface="Wingdings" panose="05000000000000000000" pitchFamily="2" charset="2"/>
              <a:buChar char="Ø"/>
            </a:pPr>
            <a:r>
              <a:rPr lang="da-DK" dirty="0"/>
              <a:t>Kan noget </a:t>
            </a:r>
            <a:r>
              <a:rPr lang="da-DK" dirty="0" smtClean="0"/>
              <a:t>med fordel sendes til behandling i andet regi?</a:t>
            </a:r>
          </a:p>
          <a:p>
            <a:pPr>
              <a:spcBef>
                <a:spcPts val="1200"/>
              </a:spcBef>
              <a:spcAft>
                <a:spcPts val="0"/>
              </a:spcAft>
              <a:buFont typeface="Wingdings" panose="05000000000000000000" pitchFamily="2" charset="2"/>
              <a:buChar char="Ø"/>
            </a:pPr>
            <a:r>
              <a:rPr lang="da-DK" dirty="0" smtClean="0"/>
              <a:t>Er fx bestyrelsesmøder ”bare” informationer</a:t>
            </a:r>
            <a:r>
              <a:rPr lang="da-DK" dirty="0"/>
              <a:t>, afrapportering og aftaler</a:t>
            </a:r>
            <a:r>
              <a:rPr lang="da-DK" dirty="0" smtClean="0"/>
              <a:t>?</a:t>
            </a:r>
          </a:p>
          <a:p>
            <a:pPr>
              <a:spcBef>
                <a:spcPts val="1200"/>
              </a:spcBef>
              <a:spcAft>
                <a:spcPts val="0"/>
              </a:spcAft>
              <a:buFont typeface="Wingdings" panose="05000000000000000000" pitchFamily="2" charset="2"/>
              <a:buChar char="Ø"/>
            </a:pPr>
            <a:r>
              <a:rPr lang="da-DK" dirty="0" smtClean="0"/>
              <a:t>Kan nogle af informationer komme skrifteligt inden mødet?</a:t>
            </a:r>
          </a:p>
          <a:p>
            <a:pPr>
              <a:spcBef>
                <a:spcPts val="1200"/>
              </a:spcBef>
              <a:spcAft>
                <a:spcPts val="0"/>
              </a:spcAft>
              <a:buFont typeface="Wingdings" panose="05000000000000000000" pitchFamily="2" charset="2"/>
              <a:buChar char="Ø"/>
            </a:pPr>
            <a:r>
              <a:rPr lang="da-DK" dirty="0" smtClean="0"/>
              <a:t>Hvad oplever I fungerer godt? </a:t>
            </a:r>
          </a:p>
          <a:p>
            <a:pPr>
              <a:spcBef>
                <a:spcPts val="1200"/>
              </a:spcBef>
              <a:spcAft>
                <a:spcPts val="0"/>
              </a:spcAft>
              <a:buFont typeface="Wingdings" panose="05000000000000000000" pitchFamily="2" charset="2"/>
              <a:buChar char="Ø"/>
            </a:pPr>
            <a:r>
              <a:rPr lang="da-DK" dirty="0" smtClean="0"/>
              <a:t>Hvad kunne med fordel ændres?</a:t>
            </a:r>
            <a:endParaRPr lang="da-DK" sz="1400" dirty="0" smtClean="0"/>
          </a:p>
          <a:p>
            <a:pPr lvl="1">
              <a:spcBef>
                <a:spcPts val="1200"/>
              </a:spcBef>
            </a:pPr>
            <a:endParaRPr lang="da-DK" sz="1400" dirty="0"/>
          </a:p>
        </p:txBody>
      </p:sp>
    </p:spTree>
    <p:extLst>
      <p:ext uri="{BB962C8B-B14F-4D97-AF65-F5344CB8AC3E}">
        <p14:creationId xmlns:p14="http://schemas.microsoft.com/office/powerpoint/2010/main" val="12281938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lvl="3" indent="0"/>
            <a:r>
              <a:rPr lang="da-DK" sz="3600" dirty="0" smtClean="0"/>
              <a:t>Hvordan i praksis </a:t>
            </a:r>
            <a:br>
              <a:rPr lang="da-DK" sz="3600" dirty="0" smtClean="0"/>
            </a:br>
            <a:r>
              <a:rPr lang="da-DK" sz="3600" dirty="0" smtClean="0"/>
              <a:t>- dagsorden og referat</a:t>
            </a:r>
            <a:r>
              <a:rPr lang="da-DK" sz="2400" dirty="0" smtClean="0"/>
              <a:t> </a:t>
            </a:r>
            <a:endParaRPr lang="da-DK" dirty="0"/>
          </a:p>
        </p:txBody>
      </p:sp>
      <p:sp>
        <p:nvSpPr>
          <p:cNvPr id="3" name="Pladsholder til indhold 2"/>
          <p:cNvSpPr>
            <a:spLocks noGrp="1"/>
          </p:cNvSpPr>
          <p:nvPr>
            <p:ph idx="4294967295"/>
          </p:nvPr>
        </p:nvSpPr>
        <p:spPr>
          <a:xfrm>
            <a:off x="732041" y="1916113"/>
            <a:ext cx="10460567" cy="4176712"/>
          </a:xfrm>
          <a:prstGeom prst="rect">
            <a:avLst/>
          </a:prstGeom>
        </p:spPr>
        <p:txBody>
          <a:bodyPr/>
          <a:lstStyle/>
          <a:p>
            <a:pPr>
              <a:spcBef>
                <a:spcPts val="1200"/>
              </a:spcBef>
              <a:spcAft>
                <a:spcPts val="0"/>
              </a:spcAft>
              <a:buFont typeface="Wingdings" panose="05000000000000000000" pitchFamily="2" charset="2"/>
              <a:buChar char="Ø"/>
            </a:pPr>
            <a:r>
              <a:rPr lang="da-DK" dirty="0" smtClean="0"/>
              <a:t>Hvem laver dagsorden?</a:t>
            </a:r>
          </a:p>
          <a:p>
            <a:pPr>
              <a:spcBef>
                <a:spcPts val="1200"/>
              </a:spcBef>
              <a:spcAft>
                <a:spcPts val="0"/>
              </a:spcAft>
              <a:buFont typeface="Wingdings" panose="05000000000000000000" pitchFamily="2" charset="2"/>
              <a:buChar char="Ø"/>
            </a:pPr>
            <a:r>
              <a:rPr lang="da-DK" dirty="0" smtClean="0"/>
              <a:t>Hvordan får man indflydelse på dagsordenen?</a:t>
            </a:r>
          </a:p>
          <a:p>
            <a:pPr>
              <a:spcBef>
                <a:spcPts val="1200"/>
              </a:spcBef>
              <a:spcAft>
                <a:spcPts val="0"/>
              </a:spcAft>
              <a:buFont typeface="Wingdings" panose="05000000000000000000" pitchFamily="2" charset="2"/>
              <a:buChar char="Ø"/>
            </a:pPr>
            <a:r>
              <a:rPr lang="da-DK" dirty="0" smtClean="0"/>
              <a:t>Hvornår skal dagsorden ud?</a:t>
            </a:r>
          </a:p>
          <a:p>
            <a:pPr>
              <a:spcBef>
                <a:spcPts val="1200"/>
              </a:spcBef>
              <a:spcAft>
                <a:spcPts val="0"/>
              </a:spcAft>
              <a:buFont typeface="Wingdings" panose="05000000000000000000" pitchFamily="2" charset="2"/>
              <a:buChar char="Ø"/>
            </a:pPr>
            <a:r>
              <a:rPr lang="da-DK" dirty="0" smtClean="0"/>
              <a:t>Hvad skal med i referatet? </a:t>
            </a:r>
            <a:br>
              <a:rPr lang="da-DK" dirty="0" smtClean="0"/>
            </a:br>
            <a:r>
              <a:rPr lang="da-DK" dirty="0" smtClean="0"/>
              <a:t>	- Kun beslutninger eller? </a:t>
            </a:r>
          </a:p>
          <a:p>
            <a:pPr>
              <a:spcBef>
                <a:spcPts val="1200"/>
              </a:spcBef>
              <a:spcAft>
                <a:spcPts val="0"/>
              </a:spcAft>
              <a:buFont typeface="Wingdings" panose="05000000000000000000" pitchFamily="2" charset="2"/>
              <a:buChar char="Ø"/>
            </a:pPr>
            <a:r>
              <a:rPr lang="da-DK" dirty="0" smtClean="0"/>
              <a:t>Hvornår skal referatet ud? </a:t>
            </a:r>
          </a:p>
          <a:p>
            <a:pPr>
              <a:spcBef>
                <a:spcPts val="1200"/>
              </a:spcBef>
              <a:spcAft>
                <a:spcPts val="0"/>
              </a:spcAft>
              <a:buFont typeface="Wingdings" panose="05000000000000000000" pitchFamily="2" charset="2"/>
              <a:buChar char="Ø"/>
            </a:pPr>
            <a:r>
              <a:rPr lang="da-DK" dirty="0" smtClean="0"/>
              <a:t>Hvem skal referat ud til – kun til mødedeltagere (fx bestyrelsen) eller til alle frivillige? </a:t>
            </a:r>
            <a:endParaRPr lang="da-DK" dirty="0"/>
          </a:p>
          <a:p>
            <a:pPr lvl="1">
              <a:spcBef>
                <a:spcPts val="1200"/>
              </a:spcBef>
            </a:pPr>
            <a:endParaRPr lang="da-DK" sz="1400" dirty="0" smtClean="0"/>
          </a:p>
          <a:p>
            <a:pPr lvl="1">
              <a:spcBef>
                <a:spcPts val="1200"/>
              </a:spcBef>
            </a:pPr>
            <a:endParaRPr lang="da-DK" sz="1400" dirty="0"/>
          </a:p>
        </p:txBody>
      </p:sp>
    </p:spTree>
    <p:extLst>
      <p:ext uri="{BB962C8B-B14F-4D97-AF65-F5344CB8AC3E}">
        <p14:creationId xmlns:p14="http://schemas.microsoft.com/office/powerpoint/2010/main" val="22851417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769066716"/>
              </p:ext>
            </p:extLst>
          </p:nvPr>
        </p:nvGraphicFramePr>
        <p:xfrm>
          <a:off x="889038" y="5085185"/>
          <a:ext cx="10391540" cy="1008111"/>
        </p:xfrm>
        <a:graphic>
          <a:graphicData uri="http://schemas.openxmlformats.org/drawingml/2006/table">
            <a:tbl>
              <a:tblPr/>
              <a:tblGrid>
                <a:gridCol w="1635023"/>
                <a:gridCol w="1768167"/>
                <a:gridCol w="2728013"/>
                <a:gridCol w="4260337"/>
              </a:tblGrid>
              <a:tr h="336037">
                <a:tc>
                  <a:txBody>
                    <a:bodyPr/>
                    <a:lstStyle/>
                    <a:p>
                      <a:pPr algn="l">
                        <a:spcAft>
                          <a:spcPts val="0"/>
                        </a:spcAft>
                      </a:pPr>
                      <a:r>
                        <a:rPr lang="da-DK" sz="1200" b="1" dirty="0">
                          <a:solidFill>
                            <a:schemeClr val="tx1"/>
                          </a:solidFill>
                          <a:latin typeface="Verdana"/>
                          <a:ea typeface="Calibri"/>
                          <a:cs typeface="Times New Roman"/>
                        </a:rPr>
                        <a:t>Emne</a:t>
                      </a:r>
                    </a:p>
                  </a:txBody>
                  <a:tcPr marL="121920" marR="1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r>
                        <a:rPr lang="da-DK" sz="1200" b="1" dirty="0">
                          <a:solidFill>
                            <a:schemeClr val="tx1"/>
                          </a:solidFill>
                          <a:latin typeface="Verdana"/>
                          <a:ea typeface="Calibri"/>
                          <a:cs typeface="Times New Roman"/>
                        </a:rPr>
                        <a:t>Formål</a:t>
                      </a:r>
                    </a:p>
                  </a:txBody>
                  <a:tcPr marL="121920" marR="1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r>
                        <a:rPr lang="da-DK" sz="1200" b="1" dirty="0">
                          <a:solidFill>
                            <a:schemeClr val="tx1"/>
                          </a:solidFill>
                          <a:latin typeface="Verdana"/>
                          <a:ea typeface="Calibri"/>
                          <a:cs typeface="Times New Roman"/>
                        </a:rPr>
                        <a:t>Tidsangivelse</a:t>
                      </a:r>
                    </a:p>
                  </a:txBody>
                  <a:tcPr marL="121920" marR="1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r>
                        <a:rPr lang="da-DK" sz="1200" b="1" dirty="0">
                          <a:solidFill>
                            <a:schemeClr val="tx1"/>
                          </a:solidFill>
                          <a:latin typeface="Verdana"/>
                          <a:ea typeface="Calibri"/>
                          <a:cs typeface="Times New Roman"/>
                        </a:rPr>
                        <a:t>Deltagerforberedelse</a:t>
                      </a:r>
                    </a:p>
                  </a:txBody>
                  <a:tcPr marL="121920" marR="1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36037">
                <a:tc>
                  <a:txBody>
                    <a:bodyPr/>
                    <a:lstStyle/>
                    <a:p>
                      <a:pPr algn="l">
                        <a:spcAft>
                          <a:spcPts val="0"/>
                        </a:spcAft>
                      </a:pPr>
                      <a:r>
                        <a:rPr lang="da-DK" sz="1000" dirty="0" smtClean="0">
                          <a:solidFill>
                            <a:schemeClr val="tx1"/>
                          </a:solidFill>
                          <a:latin typeface="Verdana"/>
                          <a:ea typeface="Calibri"/>
                          <a:cs typeface="Times New Roman"/>
                        </a:rPr>
                        <a:t> </a:t>
                      </a:r>
                      <a:endParaRPr lang="da-DK" sz="1000" dirty="0">
                        <a:solidFill>
                          <a:schemeClr val="tx1"/>
                        </a:solidFill>
                        <a:latin typeface="Verdana"/>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endParaRPr lang="da-DK" sz="1000" dirty="0">
                        <a:solidFill>
                          <a:schemeClr val="tx1"/>
                        </a:solidFill>
                        <a:latin typeface="Verdana"/>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endParaRPr lang="da-DK" sz="1000" dirty="0">
                        <a:solidFill>
                          <a:schemeClr val="tx1"/>
                        </a:solidFill>
                        <a:latin typeface="Verdana"/>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endParaRPr lang="da-DK" sz="1000" dirty="0">
                        <a:solidFill>
                          <a:schemeClr val="tx1"/>
                        </a:solidFill>
                        <a:latin typeface="Verdana"/>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36037">
                <a:tc>
                  <a:txBody>
                    <a:bodyPr/>
                    <a:lstStyle/>
                    <a:p>
                      <a:pPr algn="l">
                        <a:spcAft>
                          <a:spcPts val="0"/>
                        </a:spcAft>
                      </a:pPr>
                      <a:endParaRPr lang="da-DK" sz="1000" dirty="0">
                        <a:solidFill>
                          <a:schemeClr val="tx1"/>
                        </a:solidFill>
                        <a:latin typeface="Verdana"/>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endParaRPr lang="da-DK" sz="1000" dirty="0">
                        <a:solidFill>
                          <a:schemeClr val="tx1"/>
                        </a:solidFill>
                        <a:latin typeface="Verdana"/>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endParaRPr lang="da-DK" sz="1000" dirty="0">
                        <a:solidFill>
                          <a:schemeClr val="tx1"/>
                        </a:solidFill>
                        <a:latin typeface="Verdana"/>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endParaRPr lang="da-DK" sz="1000" dirty="0">
                        <a:solidFill>
                          <a:schemeClr val="tx1"/>
                        </a:solidFill>
                        <a:latin typeface="Verdana"/>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3" name="Titel 2"/>
          <p:cNvSpPr>
            <a:spLocks noGrp="1"/>
          </p:cNvSpPr>
          <p:nvPr>
            <p:ph type="title"/>
          </p:nvPr>
        </p:nvSpPr>
        <p:spPr/>
        <p:txBody>
          <a:bodyPr>
            <a:normAutofit fontScale="90000"/>
          </a:bodyPr>
          <a:lstStyle/>
          <a:p>
            <a:r>
              <a:rPr lang="da-DK" dirty="0" smtClean="0"/>
              <a:t/>
            </a:r>
            <a:br>
              <a:rPr lang="da-DK" dirty="0" smtClean="0"/>
            </a:br>
            <a:r>
              <a:rPr lang="da-DK" dirty="0" smtClean="0"/>
              <a:t>Eksempel </a:t>
            </a:r>
            <a:r>
              <a:rPr lang="da-DK" dirty="0"/>
              <a:t>på en dagsorden</a:t>
            </a:r>
            <a:br>
              <a:rPr lang="da-DK" dirty="0"/>
            </a:br>
            <a:endParaRPr lang="da-DK" dirty="0"/>
          </a:p>
        </p:txBody>
      </p:sp>
      <p:sp>
        <p:nvSpPr>
          <p:cNvPr id="11" name="Pladsholder til indhold 10"/>
          <p:cNvSpPr>
            <a:spLocks noGrp="1"/>
          </p:cNvSpPr>
          <p:nvPr>
            <p:ph idx="4294967295"/>
          </p:nvPr>
        </p:nvSpPr>
        <p:spPr>
          <a:xfrm>
            <a:off x="732041" y="1628801"/>
            <a:ext cx="10460567" cy="4464025"/>
          </a:xfrm>
          <a:prstGeom prst="rect">
            <a:avLst/>
          </a:prstGeom>
        </p:spPr>
        <p:txBody>
          <a:bodyPr/>
          <a:lstStyle/>
          <a:p>
            <a:pPr marL="0" indent="0">
              <a:buNone/>
            </a:pPr>
            <a:r>
              <a:rPr lang="da-DK" b="1" dirty="0"/>
              <a:t>Dagsorden </a:t>
            </a:r>
          </a:p>
          <a:p>
            <a:pPr marL="360000" indent="-360000">
              <a:buFont typeface="+mj-lt"/>
              <a:buAutoNum type="arabicPeriod"/>
            </a:pPr>
            <a:r>
              <a:rPr lang="da-DK" sz="1600" dirty="0" smtClean="0"/>
              <a:t>Mødelederens </a:t>
            </a:r>
            <a:r>
              <a:rPr lang="da-DK" sz="1600" dirty="0"/>
              <a:t>indledning. 5 min. </a:t>
            </a:r>
          </a:p>
          <a:p>
            <a:pPr marL="360000" indent="-360000">
              <a:buFont typeface="+mj-lt"/>
              <a:buAutoNum type="arabicPeriod"/>
            </a:pPr>
            <a:r>
              <a:rPr lang="da-DK" sz="1600" dirty="0"/>
              <a:t>Budget. Johan </a:t>
            </a:r>
            <a:r>
              <a:rPr lang="da-DK" sz="1600" dirty="0" smtClean="0"/>
              <a:t>Egern </a:t>
            </a:r>
            <a:r>
              <a:rPr lang="da-DK" sz="1600" dirty="0"/>
              <a:t>fremlægger budgettet for </a:t>
            </a:r>
            <a:r>
              <a:rPr lang="da-DK" sz="1600" dirty="0" smtClean="0"/>
              <a:t>det kommende år. </a:t>
            </a:r>
            <a:r>
              <a:rPr lang="da-DK" sz="1600" dirty="0"/>
              <a:t>Stil gerne opklarende spørgsmål. Ændringsforslag og diskussion er velkomne. Budgettet bliver endeligt besluttet på næste møde. Som forberedelse beder jeg dig læse vedhæftede dokument. 25 min. </a:t>
            </a:r>
          </a:p>
          <a:p>
            <a:pPr marL="360000" indent="-360000">
              <a:buFont typeface="+mj-lt"/>
              <a:buAutoNum type="arabicPeriod"/>
            </a:pPr>
            <a:r>
              <a:rPr lang="da-DK" sz="1600" dirty="0"/>
              <a:t>Socialt samvær. Bestyrelsen byder på frokost. 60 min</a:t>
            </a:r>
            <a:r>
              <a:rPr lang="da-DK" sz="1600" i="1" dirty="0"/>
              <a:t>. </a:t>
            </a:r>
            <a:endParaRPr lang="da-DK" sz="1600" dirty="0"/>
          </a:p>
          <a:p>
            <a:pPr marL="0" indent="0">
              <a:buNone/>
            </a:pPr>
            <a:r>
              <a:rPr lang="da-DK" sz="1600" i="1" dirty="0"/>
              <a:t>Hvis du skriver din dagsorden på denne måde, kan du være sikker på at mødedeltagerne </a:t>
            </a:r>
            <a:r>
              <a:rPr lang="da-DK" sz="1600" i="1" dirty="0" smtClean="0"/>
              <a:t>forstår, hvad </a:t>
            </a:r>
            <a:r>
              <a:rPr lang="da-DK" sz="1600" i="1" dirty="0"/>
              <a:t>der skal ske. </a:t>
            </a:r>
          </a:p>
          <a:p>
            <a:endParaRPr lang="da-DK" sz="1800" dirty="0"/>
          </a:p>
        </p:txBody>
      </p:sp>
    </p:spTree>
    <p:extLst>
      <p:ext uri="{BB962C8B-B14F-4D97-AF65-F5344CB8AC3E}">
        <p14:creationId xmlns:p14="http://schemas.microsoft.com/office/powerpoint/2010/main" val="55675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93280" y="886466"/>
            <a:ext cx="6968499" cy="643766"/>
          </a:xfrm>
          <a:prstGeom prst="rect">
            <a:avLst/>
          </a:prstGeom>
          <a:noFill/>
          <a:ln w="12700">
            <a:noFill/>
            <a:miter lim="800000"/>
            <a:headEnd/>
            <a:tailEnd/>
          </a:ln>
          <a:effectLst/>
        </p:spPr>
        <p:txBody>
          <a:bodyPr wrap="square" lIns="90488" tIns="44450" rIns="90488" bIns="44450">
            <a:spAutoFit/>
          </a:bodyPr>
          <a:lstStyle/>
          <a:p>
            <a:pPr eaLnBrk="0" hangingPunct="0"/>
            <a:r>
              <a:rPr lang="da-DK" sz="3600" dirty="0" smtClean="0"/>
              <a:t> </a:t>
            </a:r>
            <a:endParaRPr lang="da-DK" sz="2400" b="1" dirty="0" smtClean="0">
              <a:effectLst>
                <a:outerShdw blurRad="38100" dist="38100" dir="2700000" algn="tl">
                  <a:srgbClr val="C0C0C0"/>
                </a:outerShdw>
              </a:effectLst>
            </a:endParaRPr>
          </a:p>
        </p:txBody>
      </p:sp>
      <p:sp>
        <p:nvSpPr>
          <p:cNvPr id="2" name="Titel 1"/>
          <p:cNvSpPr>
            <a:spLocks noGrp="1"/>
          </p:cNvSpPr>
          <p:nvPr>
            <p:ph type="title"/>
          </p:nvPr>
        </p:nvSpPr>
        <p:spPr/>
        <p:txBody>
          <a:bodyPr>
            <a:normAutofit fontScale="90000"/>
          </a:bodyPr>
          <a:lstStyle/>
          <a:p>
            <a:r>
              <a:rPr lang="da-DK" dirty="0" smtClean="0"/>
              <a:t/>
            </a:r>
            <a:br>
              <a:rPr lang="da-DK" dirty="0" smtClean="0"/>
            </a:br>
            <a:r>
              <a:rPr lang="da-DK" dirty="0" smtClean="0"/>
              <a:t>Opfølgning</a:t>
            </a:r>
            <a:br>
              <a:rPr lang="da-DK" dirty="0" smtClean="0"/>
            </a:br>
            <a:endParaRPr lang="da-DK" dirty="0"/>
          </a:p>
        </p:txBody>
      </p:sp>
      <p:sp>
        <p:nvSpPr>
          <p:cNvPr id="4" name="Pladsholder til indhold 3"/>
          <p:cNvSpPr>
            <a:spLocks noGrp="1"/>
          </p:cNvSpPr>
          <p:nvPr>
            <p:ph idx="4294967295"/>
          </p:nvPr>
        </p:nvSpPr>
        <p:spPr>
          <a:xfrm>
            <a:off x="732041" y="1916113"/>
            <a:ext cx="10460567" cy="4176712"/>
          </a:xfrm>
          <a:prstGeom prst="rect">
            <a:avLst/>
          </a:prstGeom>
        </p:spPr>
        <p:txBody>
          <a:bodyPr/>
          <a:lstStyle/>
          <a:p>
            <a:pPr marL="360000" indent="-342900" eaLnBrk="0" hangingPunct="0">
              <a:buFont typeface="Wingdings" panose="05000000000000000000" pitchFamily="2" charset="2"/>
              <a:buChar char="Ø"/>
              <a:tabLst>
                <a:tab pos="450850" algn="l"/>
              </a:tabLst>
            </a:pPr>
            <a:r>
              <a:rPr lang="da-DK" dirty="0"/>
              <a:t>Siden sidst - et pkt. på dagsorden.</a:t>
            </a:r>
          </a:p>
          <a:p>
            <a:pPr marL="360000" indent="-342900" eaLnBrk="0" hangingPunct="0">
              <a:buFont typeface="Wingdings" panose="05000000000000000000" pitchFamily="2" charset="2"/>
              <a:buChar char="Ø"/>
              <a:tabLst>
                <a:tab pos="450850" algn="l"/>
              </a:tabLst>
            </a:pPr>
            <a:r>
              <a:rPr lang="da-DK" dirty="0"/>
              <a:t>Løb referat igennem </a:t>
            </a:r>
            <a:endParaRPr lang="da-DK" dirty="0" smtClean="0"/>
          </a:p>
          <a:p>
            <a:pPr marL="360000" indent="-342900" eaLnBrk="0" hangingPunct="0">
              <a:buFont typeface="Wingdings" panose="05000000000000000000" pitchFamily="2" charset="2"/>
              <a:buChar char="Ø"/>
              <a:tabLst>
                <a:tab pos="450850" algn="l"/>
              </a:tabLst>
            </a:pPr>
            <a:r>
              <a:rPr lang="da-DK" dirty="0" smtClean="0"/>
              <a:t>Mødelederen </a:t>
            </a:r>
            <a:r>
              <a:rPr lang="da-DK" dirty="0"/>
              <a:t>spørger ind til opfølgning på aftaler, der blev indgået på sidste møde – gerne til helt konkrete situationer.</a:t>
            </a:r>
          </a:p>
          <a:p>
            <a:pPr marL="360000" indent="-342900" eaLnBrk="0" hangingPunct="0">
              <a:buFont typeface="Wingdings" panose="05000000000000000000" pitchFamily="2" charset="2"/>
              <a:buChar char="Ø"/>
              <a:tabLst>
                <a:tab pos="450850" algn="l"/>
              </a:tabLst>
            </a:pPr>
            <a:r>
              <a:rPr lang="da-DK" dirty="0"/>
              <a:t>Hvis ændringer så nye aftaler</a:t>
            </a:r>
            <a:r>
              <a:rPr lang="da-DK" dirty="0" smtClean="0"/>
              <a:t>…</a:t>
            </a:r>
            <a:endParaRPr lang="da-DK" dirty="0"/>
          </a:p>
        </p:txBody>
      </p:sp>
    </p:spTree>
    <p:extLst>
      <p:ext uri="{BB962C8B-B14F-4D97-AF65-F5344CB8AC3E}">
        <p14:creationId xmlns:p14="http://schemas.microsoft.com/office/powerpoint/2010/main" val="345392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a-DK" dirty="0" smtClean="0"/>
              <a:t/>
            </a:r>
            <a:br>
              <a:rPr lang="da-DK" dirty="0" smtClean="0"/>
            </a:br>
            <a:r>
              <a:rPr lang="da-DK" dirty="0" smtClean="0"/>
              <a:t>Referat</a:t>
            </a:r>
            <a:br>
              <a:rPr lang="da-DK" dirty="0" smtClean="0"/>
            </a:br>
            <a:endParaRPr lang="da-DK" dirty="0"/>
          </a:p>
        </p:txBody>
      </p:sp>
      <p:sp>
        <p:nvSpPr>
          <p:cNvPr id="5" name="Pladsholder til indhold 4"/>
          <p:cNvSpPr>
            <a:spLocks noGrp="1"/>
          </p:cNvSpPr>
          <p:nvPr>
            <p:ph idx="4294967295"/>
          </p:nvPr>
        </p:nvSpPr>
        <p:spPr>
          <a:xfrm>
            <a:off x="775376" y="1916832"/>
            <a:ext cx="5032592" cy="4176464"/>
          </a:xfrm>
          <a:prstGeom prst="rect">
            <a:avLst/>
          </a:prstGeom>
        </p:spPr>
        <p:txBody>
          <a:bodyPr/>
          <a:lstStyle/>
          <a:p>
            <a:pPr>
              <a:spcBef>
                <a:spcPts val="0"/>
              </a:spcBef>
              <a:spcAft>
                <a:spcPts val="1200"/>
              </a:spcAft>
              <a:buFont typeface="Wingdings" panose="05000000000000000000" pitchFamily="2" charset="2"/>
              <a:buChar char="Ø"/>
            </a:pPr>
            <a:r>
              <a:rPr lang="da-DK" sz="2000" dirty="0" smtClean="0"/>
              <a:t>Vælg en sekretær som har denne opgave, og som hurtigt kan formulere det besluttede</a:t>
            </a:r>
          </a:p>
          <a:p>
            <a:pPr>
              <a:spcBef>
                <a:spcPts val="0"/>
              </a:spcBef>
              <a:spcAft>
                <a:spcPts val="1200"/>
              </a:spcAft>
              <a:buFont typeface="Wingdings" panose="05000000000000000000" pitchFamily="2" charset="2"/>
              <a:buChar char="Ø"/>
            </a:pPr>
            <a:r>
              <a:rPr lang="da-DK" sz="2000" dirty="0" smtClean="0"/>
              <a:t>Gengiv de vigtigste beslutninger og aftaler</a:t>
            </a:r>
          </a:p>
          <a:p>
            <a:pPr>
              <a:spcBef>
                <a:spcPts val="0"/>
              </a:spcBef>
              <a:spcAft>
                <a:spcPts val="1200"/>
              </a:spcAft>
              <a:buFont typeface="Wingdings" panose="05000000000000000000" pitchFamily="2" charset="2"/>
              <a:buChar char="Ø"/>
            </a:pPr>
            <a:r>
              <a:rPr lang="da-DK" sz="2000" dirty="0" smtClean="0"/>
              <a:t>Aftal tidsramme</a:t>
            </a:r>
          </a:p>
          <a:p>
            <a:pPr>
              <a:spcBef>
                <a:spcPts val="0"/>
              </a:spcBef>
              <a:spcAft>
                <a:spcPts val="1200"/>
              </a:spcAft>
              <a:buFont typeface="Wingdings" panose="05000000000000000000" pitchFamily="2" charset="2"/>
              <a:buChar char="Ø"/>
            </a:pPr>
            <a:r>
              <a:rPr lang="da-DK" sz="2000" dirty="0"/>
              <a:t>Dokumentation er vigtig </a:t>
            </a:r>
            <a:r>
              <a:rPr lang="da-DK" sz="2000" dirty="0" smtClean="0"/>
              <a:t>(også) </a:t>
            </a:r>
            <a:r>
              <a:rPr lang="da-DK" sz="2000" dirty="0"/>
              <a:t>hvis der opstår tvist om et </a:t>
            </a:r>
            <a:r>
              <a:rPr lang="da-DK" sz="2000" dirty="0" smtClean="0"/>
              <a:t>emne</a:t>
            </a:r>
            <a:endParaRPr lang="da-DK" sz="2000" dirty="0"/>
          </a:p>
          <a:p>
            <a:pPr>
              <a:spcBef>
                <a:spcPts val="0"/>
              </a:spcBef>
              <a:spcAft>
                <a:spcPts val="1200"/>
              </a:spcAft>
              <a:buFont typeface="Arial"/>
              <a:buChar char="•"/>
            </a:pPr>
            <a:endParaRPr lang="da-DK" sz="2000" dirty="0" smtClean="0"/>
          </a:p>
        </p:txBody>
      </p:sp>
      <p:pic>
        <p:nvPicPr>
          <p:cNvPr id="6"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8391" y="2442556"/>
            <a:ext cx="4167765" cy="3314008"/>
          </a:xfrm>
          <a:prstGeom prst="rect">
            <a:avLst/>
          </a:prstGeom>
          <a:noFill/>
          <a:ln>
            <a:noFill/>
          </a:ln>
          <a:extLst/>
        </p:spPr>
      </p:pic>
    </p:spTree>
    <p:extLst>
      <p:ext uri="{BB962C8B-B14F-4D97-AF65-F5344CB8AC3E}">
        <p14:creationId xmlns:p14="http://schemas.microsoft.com/office/powerpoint/2010/main" val="346099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_Ældre Sagen Powerpoint 11-01_2018">
  <a:themeElements>
    <a:clrScheme name="Ældresagen2016">
      <a:dk1>
        <a:srgbClr val="000000"/>
      </a:dk1>
      <a:lt1>
        <a:srgbClr val="FFFFFF"/>
      </a:lt1>
      <a:dk2>
        <a:srgbClr val="A91D1E"/>
      </a:dk2>
      <a:lt2>
        <a:srgbClr val="908979"/>
      </a:lt2>
      <a:accent1>
        <a:srgbClr val="C15F9C"/>
      </a:accent1>
      <a:accent2>
        <a:srgbClr val="9D1E65"/>
      </a:accent2>
      <a:accent3>
        <a:srgbClr val="6EA7AF"/>
      </a:accent3>
      <a:accent4>
        <a:srgbClr val="15494F"/>
      </a:accent4>
      <a:accent5>
        <a:srgbClr val="7281A4"/>
      </a:accent5>
      <a:accent6>
        <a:srgbClr val="111535"/>
      </a:accent6>
      <a:hlink>
        <a:srgbClr val="314C83"/>
      </a:hlink>
      <a:folHlink>
        <a:srgbClr val="5E22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solidFill>
            <a:schemeClr val="accent1">
              <a:lumMod val="50000"/>
            </a:schemeClr>
          </a:solidFill>
          <a:miter lim="400000"/>
        </a:ln>
        <a:effectLst/>
      </a:spPr>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defPPr marL="0" marR="0" indent="0" algn="ctr" defTabSz="584200" rtl="0" fontAlgn="auto" latinLnBrk="1" hangingPunct="0">
          <a:lnSpc>
            <a:spcPct val="100000"/>
          </a:lnSpc>
          <a:spcBef>
            <a:spcPts val="0"/>
          </a:spcBef>
          <a:spcAft>
            <a:spcPts val="0"/>
          </a:spcAft>
          <a:buClrTx/>
          <a:buSzTx/>
          <a:buFontTx/>
          <a:buNone/>
          <a:tabLst/>
          <a:defRPr kumimoji="0" sz="2700" b="0" i="0" u="none" strike="noStrike" cap="none" spc="0" normalizeH="0" baseline="0" dirty="0" err="1" smtClean="0">
            <a:solidFill>
              <a:srgbClr val="FFFFFF"/>
            </a:solidFill>
            <a:uFillTx/>
            <a:ea typeface="Palatino"/>
            <a:cs typeface="Palatino"/>
            <a:sym typeface="Palatino"/>
          </a:defRPr>
        </a:def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dirty="0" err="1" smtClean="0">
            <a:ln>
              <a:noFill/>
            </a:ln>
            <a:solidFill>
              <a:srgbClr val="414141"/>
            </a:solidFill>
            <a:effectLst/>
            <a:uFillTx/>
            <a:latin typeface="+mn-lt"/>
            <a:ea typeface="Palatino"/>
            <a:cs typeface="Palatino"/>
            <a:sym typeface="Palatino"/>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Ældre Sagen 2016-16_9.potx" id="{FA62C7F8-41E3-4CF3-B1AF-0560228E0AF8}" vid="{84D6CD33-1C15-46A3-8315-F2B29DD7BD6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a_Ældre Sagen Powerpoint 11-01_2018</Template>
  <TotalTime>55</TotalTime>
  <Words>1314</Words>
  <Application>Microsoft Office PowerPoint</Application>
  <PresentationFormat>Brugerdefineret</PresentationFormat>
  <Paragraphs>184</Paragraphs>
  <Slides>18</Slides>
  <Notes>12</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a_Ældre Sagen Powerpoint 11-01_2018</vt:lpstr>
      <vt:lpstr>Det gode møde  </vt:lpstr>
      <vt:lpstr> Hvad vil vi med det her møde? </vt:lpstr>
      <vt:lpstr>Mit bedste møde</vt:lpstr>
      <vt:lpstr> Hvad er formålet med mødet? </vt:lpstr>
      <vt:lpstr>Hvad skal med på mødet - indhold </vt:lpstr>
      <vt:lpstr>Hvordan i praksis  - dagsorden og referat </vt:lpstr>
      <vt:lpstr> Eksempel på en dagsorden </vt:lpstr>
      <vt:lpstr> Opfølgning </vt:lpstr>
      <vt:lpstr> Referat </vt:lpstr>
      <vt:lpstr> Eksempel på et referat </vt:lpstr>
      <vt:lpstr>Det gode møde   Mødeleder-mødeledelse </vt:lpstr>
      <vt:lpstr>Det gode møde   Mødeleder-mødeledelse </vt:lpstr>
      <vt:lpstr> Mødelederen </vt:lpstr>
      <vt:lpstr> Disciplin og mødedeltagelse </vt:lpstr>
      <vt:lpstr> Disciplin og mødedeltagelse </vt:lpstr>
      <vt:lpstr>Dig som mødedeltager … </vt:lpstr>
      <vt:lpstr> Scor dig selv som mødedeltager …  </vt:lpstr>
      <vt:lpstr>Tag en snak om jeres møder - hvordan står det til med aktivitet og udvikling </vt:lpstr>
    </vt:vector>
  </TitlesOfParts>
  <Company>Ældre Sagen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gode møde</dc:title>
  <dc:creator>Bente Petersen</dc:creator>
  <cp:lastModifiedBy>Bente Petersen</cp:lastModifiedBy>
  <cp:revision>7</cp:revision>
  <dcterms:created xsi:type="dcterms:W3CDTF">2019-01-29T09:58:41Z</dcterms:created>
  <dcterms:modified xsi:type="dcterms:W3CDTF">2019-03-26T11:10:11Z</dcterms:modified>
</cp:coreProperties>
</file>