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5" r:id="rId1"/>
    <p:sldMasterId id="2147483784" r:id="rId2"/>
    <p:sldMasterId id="2147483801" r:id="rId3"/>
  </p:sldMasterIdLst>
  <p:notesMasterIdLst>
    <p:notesMasterId r:id="rId86"/>
  </p:notesMasterIdLst>
  <p:sldIdLst>
    <p:sldId id="258" r:id="rId4"/>
    <p:sldId id="270" r:id="rId5"/>
    <p:sldId id="259" r:id="rId6"/>
    <p:sldId id="2141413517" r:id="rId7"/>
    <p:sldId id="2141413536" r:id="rId8"/>
    <p:sldId id="2141413537" r:id="rId9"/>
    <p:sldId id="2141413538" r:id="rId10"/>
    <p:sldId id="2141413509" r:id="rId11"/>
    <p:sldId id="2141413507" r:id="rId12"/>
    <p:sldId id="2141413540" r:id="rId13"/>
    <p:sldId id="2141413508" r:id="rId14"/>
    <p:sldId id="2141413541" r:id="rId15"/>
    <p:sldId id="630" r:id="rId16"/>
    <p:sldId id="2141413511" r:id="rId17"/>
    <p:sldId id="276" r:id="rId18"/>
    <p:sldId id="2141413521" r:id="rId19"/>
    <p:sldId id="386" r:id="rId20"/>
    <p:sldId id="387" r:id="rId21"/>
    <p:sldId id="338" r:id="rId22"/>
    <p:sldId id="378" r:id="rId23"/>
    <p:sldId id="380" r:id="rId24"/>
    <p:sldId id="385" r:id="rId25"/>
    <p:sldId id="405" r:id="rId26"/>
    <p:sldId id="404" r:id="rId27"/>
    <p:sldId id="408" r:id="rId28"/>
    <p:sldId id="2141413545" r:id="rId29"/>
    <p:sldId id="2141413546" r:id="rId30"/>
    <p:sldId id="2141413547" r:id="rId31"/>
    <p:sldId id="2141413548" r:id="rId32"/>
    <p:sldId id="265" r:id="rId33"/>
    <p:sldId id="264" r:id="rId34"/>
    <p:sldId id="266" r:id="rId35"/>
    <p:sldId id="267" r:id="rId36"/>
    <p:sldId id="413" r:id="rId37"/>
    <p:sldId id="352" r:id="rId38"/>
    <p:sldId id="356" r:id="rId39"/>
    <p:sldId id="2141413555" r:id="rId40"/>
    <p:sldId id="355" r:id="rId41"/>
    <p:sldId id="268" r:id="rId42"/>
    <p:sldId id="357" r:id="rId43"/>
    <p:sldId id="269" r:id="rId44"/>
    <p:sldId id="2141413549" r:id="rId45"/>
    <p:sldId id="396" r:id="rId46"/>
    <p:sldId id="381" r:id="rId47"/>
    <p:sldId id="2141413553" r:id="rId48"/>
    <p:sldId id="347" r:id="rId49"/>
    <p:sldId id="382" r:id="rId50"/>
    <p:sldId id="391" r:id="rId51"/>
    <p:sldId id="392" r:id="rId52"/>
    <p:sldId id="393" r:id="rId53"/>
    <p:sldId id="358" r:id="rId54"/>
    <p:sldId id="2141413554" r:id="rId55"/>
    <p:sldId id="403" r:id="rId56"/>
    <p:sldId id="411" r:id="rId57"/>
    <p:sldId id="359" r:id="rId58"/>
    <p:sldId id="2141413552" r:id="rId59"/>
    <p:sldId id="377" r:id="rId60"/>
    <p:sldId id="415" r:id="rId61"/>
    <p:sldId id="406" r:id="rId62"/>
    <p:sldId id="407" r:id="rId63"/>
    <p:sldId id="414" r:id="rId64"/>
    <p:sldId id="2141413539" r:id="rId65"/>
    <p:sldId id="2141413523" r:id="rId66"/>
    <p:sldId id="2141413522" r:id="rId67"/>
    <p:sldId id="2141413520" r:id="rId68"/>
    <p:sldId id="2141413514" r:id="rId69"/>
    <p:sldId id="263" r:id="rId70"/>
    <p:sldId id="2141413515" r:id="rId71"/>
    <p:sldId id="2141413506" r:id="rId72"/>
    <p:sldId id="8669" r:id="rId73"/>
    <p:sldId id="315" r:id="rId74"/>
    <p:sldId id="2141413544" r:id="rId75"/>
    <p:sldId id="274" r:id="rId76"/>
    <p:sldId id="260" r:id="rId77"/>
    <p:sldId id="261" r:id="rId78"/>
    <p:sldId id="262" r:id="rId79"/>
    <p:sldId id="2141413525" r:id="rId80"/>
    <p:sldId id="2141413526" r:id="rId81"/>
    <p:sldId id="2141413528" r:id="rId82"/>
    <p:sldId id="2141413529" r:id="rId83"/>
    <p:sldId id="2141413542" r:id="rId84"/>
    <p:sldId id="2141413551" r:id="rId85"/>
  </p:sldIdLst>
  <p:sldSz cx="12192000" cy="6858000"/>
  <p:notesSz cx="6805613" cy="99441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91D1E"/>
    <a:srgbClr val="233D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llemlayout 2 - Markering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llemlayout 2 - Markering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97" autoAdjust="0"/>
    <p:restoredTop sz="92839" autoAdjust="0"/>
  </p:normalViewPr>
  <p:slideViewPr>
    <p:cSldViewPr snapToGrid="0">
      <p:cViewPr varScale="1">
        <p:scale>
          <a:sx n="79" d="100"/>
          <a:sy n="79" d="100"/>
        </p:scale>
        <p:origin x="960" y="82"/>
      </p:cViewPr>
      <p:guideLst>
        <p:guide orient="horz" pos="2160"/>
        <p:guide pos="3840"/>
      </p:guideLst>
    </p:cSldViewPr>
  </p:slideViewPr>
  <p:notesTextViewPr>
    <p:cViewPr>
      <p:scale>
        <a:sx n="1" d="1"/>
        <a:sy n="1" d="1"/>
      </p:scale>
      <p:origin x="0" y="0"/>
    </p:cViewPr>
  </p:notesTextViewPr>
  <p:notesViewPr>
    <p:cSldViewPr snapToGrid="0">
      <p:cViewPr varScale="1">
        <p:scale>
          <a:sx n="65" d="100"/>
          <a:sy n="65" d="100"/>
        </p:scale>
        <p:origin x="3154"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slide" Target="slides/slide73.xml"/><Relationship Id="rId84" Type="http://schemas.openxmlformats.org/officeDocument/2006/relationships/slide" Target="slides/slide81.xml"/><Relationship Id="rId89"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slide" Target="slides/slide71.xml"/><Relationship Id="rId79" Type="http://schemas.openxmlformats.org/officeDocument/2006/relationships/slide" Target="slides/slide76.xml"/><Relationship Id="rId87"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slide" Target="slides/slide79.xml"/><Relationship Id="rId90" Type="http://schemas.openxmlformats.org/officeDocument/2006/relationships/tableStyles" Target="tableStyles.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aeldresagen.dk\shares\aeldrepolitisk_afd\MEDARBEJDERE\Marie%20Jakobsen\Dataunderst&#248;ttelse\Udvikling%20i%20befolkningen.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aeldresagen.dk\shares\aeldrepolitisk_afd\MEDARBEJDERE\Marie%20Jakobsen\Dataunderst&#248;ttelse\Udvikling%20i%20d&#230;kningsgrad.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aeldresagen.dk\shares\aeldrepolitisk_afd\MEDARBEJDERE\Marie%20Jakobsen\Dataunderst&#248;ttelse\Udvikling%20i%20d&#230;kningsgrad.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Samlet!$A$3</c:f>
              <c:strCache>
                <c:ptCount val="1"/>
                <c:pt idx="0">
                  <c:v>80+ årige</c:v>
                </c:pt>
              </c:strCache>
            </c:strRef>
          </c:tx>
          <c:spPr>
            <a:ln w="28575" cap="rnd">
              <a:solidFill>
                <a:schemeClr val="accent1"/>
              </a:solidFill>
              <a:round/>
            </a:ln>
            <a:effectLst/>
          </c:spPr>
          <c:marker>
            <c:symbol val="none"/>
          </c:marker>
          <c:cat>
            <c:strRef>
              <c:f>Samlet!$U$2:$CC$2</c:f>
              <c:strCache>
                <c:ptCount val="61"/>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pt idx="27">
                  <c:v>2017</c:v>
                </c:pt>
                <c:pt idx="28">
                  <c:v>2018</c:v>
                </c:pt>
                <c:pt idx="29">
                  <c:v>2019</c:v>
                </c:pt>
                <c:pt idx="30">
                  <c:v>2020</c:v>
                </c:pt>
                <c:pt idx="31">
                  <c:v>2021</c:v>
                </c:pt>
                <c:pt idx="32">
                  <c:v>2022</c:v>
                </c:pt>
                <c:pt idx="33">
                  <c:v>2023</c:v>
                </c:pt>
                <c:pt idx="34">
                  <c:v>2024</c:v>
                </c:pt>
                <c:pt idx="35">
                  <c:v>2025</c:v>
                </c:pt>
                <c:pt idx="36">
                  <c:v>2026</c:v>
                </c:pt>
                <c:pt idx="37">
                  <c:v>2027</c:v>
                </c:pt>
                <c:pt idx="38">
                  <c:v>2028</c:v>
                </c:pt>
                <c:pt idx="39">
                  <c:v>2029</c:v>
                </c:pt>
                <c:pt idx="40">
                  <c:v>2030</c:v>
                </c:pt>
                <c:pt idx="41">
                  <c:v>2031</c:v>
                </c:pt>
                <c:pt idx="42">
                  <c:v>2032</c:v>
                </c:pt>
                <c:pt idx="43">
                  <c:v>2033</c:v>
                </c:pt>
                <c:pt idx="44">
                  <c:v>2034</c:v>
                </c:pt>
                <c:pt idx="45">
                  <c:v>2035</c:v>
                </c:pt>
                <c:pt idx="46">
                  <c:v>2036</c:v>
                </c:pt>
                <c:pt idx="47">
                  <c:v>2037</c:v>
                </c:pt>
                <c:pt idx="48">
                  <c:v>2038</c:v>
                </c:pt>
                <c:pt idx="49">
                  <c:v>2039</c:v>
                </c:pt>
                <c:pt idx="50">
                  <c:v>2040</c:v>
                </c:pt>
                <c:pt idx="51">
                  <c:v>2041</c:v>
                </c:pt>
                <c:pt idx="52">
                  <c:v>2042</c:v>
                </c:pt>
                <c:pt idx="53">
                  <c:v>2043</c:v>
                </c:pt>
                <c:pt idx="54">
                  <c:v>2044</c:v>
                </c:pt>
                <c:pt idx="55">
                  <c:v>2045</c:v>
                </c:pt>
                <c:pt idx="56">
                  <c:v>2046</c:v>
                </c:pt>
                <c:pt idx="57">
                  <c:v>2047</c:v>
                </c:pt>
                <c:pt idx="58">
                  <c:v>2048</c:v>
                </c:pt>
                <c:pt idx="59">
                  <c:v>2049</c:v>
                </c:pt>
                <c:pt idx="60">
                  <c:v>2050</c:v>
                </c:pt>
              </c:strCache>
              <c:extLst/>
            </c:strRef>
          </c:cat>
          <c:val>
            <c:numRef>
              <c:f>Samlet!$U$3:$CC$3</c:f>
              <c:numCache>
                <c:formatCode>#,##0</c:formatCode>
                <c:ptCount val="61"/>
                <c:pt idx="0">
                  <c:v>188406</c:v>
                </c:pt>
                <c:pt idx="1">
                  <c:v>192435</c:v>
                </c:pt>
                <c:pt idx="2">
                  <c:v>196613</c:v>
                </c:pt>
                <c:pt idx="3">
                  <c:v>200261</c:v>
                </c:pt>
                <c:pt idx="4">
                  <c:v>202325</c:v>
                </c:pt>
                <c:pt idx="5">
                  <c:v>204919</c:v>
                </c:pt>
                <c:pt idx="6">
                  <c:v>204742</c:v>
                </c:pt>
                <c:pt idx="7">
                  <c:v>205698</c:v>
                </c:pt>
                <c:pt idx="8">
                  <c:v>206428</c:v>
                </c:pt>
                <c:pt idx="9">
                  <c:v>208754</c:v>
                </c:pt>
                <c:pt idx="10">
                  <c:v>208837</c:v>
                </c:pt>
                <c:pt idx="11">
                  <c:v>213567</c:v>
                </c:pt>
                <c:pt idx="12">
                  <c:v>216582</c:v>
                </c:pt>
                <c:pt idx="13">
                  <c:v>216989</c:v>
                </c:pt>
                <c:pt idx="14">
                  <c:v>218365</c:v>
                </c:pt>
                <c:pt idx="15">
                  <c:v>220871</c:v>
                </c:pt>
                <c:pt idx="16">
                  <c:v>222829</c:v>
                </c:pt>
                <c:pt idx="17">
                  <c:v>224511</c:v>
                </c:pt>
                <c:pt idx="18">
                  <c:v>225040</c:v>
                </c:pt>
                <c:pt idx="19">
                  <c:v>226856</c:v>
                </c:pt>
                <c:pt idx="20">
                  <c:v>227510</c:v>
                </c:pt>
                <c:pt idx="21">
                  <c:v>228505</c:v>
                </c:pt>
                <c:pt idx="22">
                  <c:v>230363</c:v>
                </c:pt>
                <c:pt idx="23">
                  <c:v>232683</c:v>
                </c:pt>
                <c:pt idx="24">
                  <c:v>234891</c:v>
                </c:pt>
                <c:pt idx="25">
                  <c:v>239409</c:v>
                </c:pt>
                <c:pt idx="26">
                  <c:v>243758</c:v>
                </c:pt>
                <c:pt idx="27">
                  <c:v>249721</c:v>
                </c:pt>
                <c:pt idx="28">
                  <c:v>256694</c:v>
                </c:pt>
                <c:pt idx="29">
                  <c:v>263746</c:v>
                </c:pt>
                <c:pt idx="30">
                  <c:v>272326</c:v>
                </c:pt>
                <c:pt idx="31">
                  <c:v>282106</c:v>
                </c:pt>
                <c:pt idx="32">
                  <c:v>291488</c:v>
                </c:pt>
                <c:pt idx="33">
                  <c:v>304332</c:v>
                </c:pt>
                <c:pt idx="34">
                  <c:v>319874</c:v>
                </c:pt>
                <c:pt idx="35">
                  <c:v>336920</c:v>
                </c:pt>
                <c:pt idx="36">
                  <c:v>357001</c:v>
                </c:pt>
                <c:pt idx="37">
                  <c:v>378194</c:v>
                </c:pt>
                <c:pt idx="38">
                  <c:v>396685</c:v>
                </c:pt>
                <c:pt idx="39">
                  <c:v>410939</c:v>
                </c:pt>
                <c:pt idx="40">
                  <c:v>421598</c:v>
                </c:pt>
                <c:pt idx="41">
                  <c:v>431594</c:v>
                </c:pt>
                <c:pt idx="42">
                  <c:v>439179</c:v>
                </c:pt>
                <c:pt idx="43">
                  <c:v>446855</c:v>
                </c:pt>
                <c:pt idx="44">
                  <c:v>454803</c:v>
                </c:pt>
                <c:pt idx="45">
                  <c:v>461352</c:v>
                </c:pt>
                <c:pt idx="46">
                  <c:v>468242</c:v>
                </c:pt>
                <c:pt idx="47">
                  <c:v>475487</c:v>
                </c:pt>
                <c:pt idx="48">
                  <c:v>482105</c:v>
                </c:pt>
                <c:pt idx="49">
                  <c:v>488956</c:v>
                </c:pt>
                <c:pt idx="50">
                  <c:v>495416</c:v>
                </c:pt>
                <c:pt idx="51">
                  <c:v>503955</c:v>
                </c:pt>
                <c:pt idx="52">
                  <c:v>512638</c:v>
                </c:pt>
                <c:pt idx="53">
                  <c:v>522833</c:v>
                </c:pt>
                <c:pt idx="54">
                  <c:v>536315</c:v>
                </c:pt>
                <c:pt idx="55">
                  <c:v>551015</c:v>
                </c:pt>
                <c:pt idx="56">
                  <c:v>567033</c:v>
                </c:pt>
                <c:pt idx="57">
                  <c:v>584890</c:v>
                </c:pt>
                <c:pt idx="58">
                  <c:v>597944</c:v>
                </c:pt>
                <c:pt idx="59">
                  <c:v>606574</c:v>
                </c:pt>
                <c:pt idx="60">
                  <c:v>612783</c:v>
                </c:pt>
              </c:numCache>
              <c:extLst/>
            </c:numRef>
          </c:val>
          <c:smooth val="0"/>
          <c:extLst>
            <c:ext xmlns:c16="http://schemas.microsoft.com/office/drawing/2014/chart" uri="{C3380CC4-5D6E-409C-BE32-E72D297353CC}">
              <c16:uniqueId val="{00000000-8E96-4FE9-B984-A08B0AE3C986}"/>
            </c:ext>
          </c:extLst>
        </c:ser>
        <c:dLbls>
          <c:showLegendKey val="0"/>
          <c:showVal val="0"/>
          <c:showCatName val="0"/>
          <c:showSerName val="0"/>
          <c:showPercent val="0"/>
          <c:showBubbleSize val="0"/>
        </c:dLbls>
        <c:smooth val="0"/>
        <c:axId val="408763960"/>
        <c:axId val="408761440"/>
      </c:lineChart>
      <c:catAx>
        <c:axId val="408763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da-DK"/>
          </a:p>
        </c:txPr>
        <c:crossAx val="408761440"/>
        <c:crosses val="autoZero"/>
        <c:auto val="1"/>
        <c:lblAlgn val="ctr"/>
        <c:lblOffset val="100"/>
        <c:noMultiLvlLbl val="0"/>
      </c:catAx>
      <c:valAx>
        <c:axId val="4087614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a-DK" sz="1200"/>
                  <a:t>Antal</a:t>
                </a:r>
                <a:r>
                  <a:rPr lang="da-DK" sz="1200" baseline="0"/>
                  <a:t> personer</a:t>
                </a:r>
                <a:endParaRPr lang="da-DK" sz="1200"/>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4087639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0892846967704763E-2"/>
          <c:y val="2.3010459958834831E-2"/>
          <c:w val="0.89408786017543651"/>
          <c:h val="0.84577510293115654"/>
        </c:manualLayout>
      </c:layout>
      <c:barChart>
        <c:barDir val="col"/>
        <c:grouping val="stacked"/>
        <c:varyColors val="0"/>
        <c:ser>
          <c:idx val="0"/>
          <c:order val="0"/>
          <c:tx>
            <c:strRef>
              <c:f>Samlet!$A$2</c:f>
              <c:strCache>
                <c:ptCount val="1"/>
                <c:pt idx="0">
                  <c:v>Permanente pladser</c:v>
                </c:pt>
              </c:strCache>
            </c:strRef>
          </c:tx>
          <c:spPr>
            <a:solidFill>
              <a:schemeClr val="accent1"/>
            </a:solidFill>
            <a:ln>
              <a:noFill/>
            </a:ln>
            <a:effectLst/>
          </c:spPr>
          <c:invertIfNegative val="0"/>
          <c:cat>
            <c:strRef>
              <c:f>Samlet!$B$1:$P$1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Samlet!$B$2:$P$2</c:f>
              <c:numCache>
                <c:formatCode>#,##0</c:formatCode>
                <c:ptCount val="15"/>
                <c:pt idx="0">
                  <c:v>42962</c:v>
                </c:pt>
                <c:pt idx="1">
                  <c:v>41606</c:v>
                </c:pt>
                <c:pt idx="2">
                  <c:v>41896</c:v>
                </c:pt>
                <c:pt idx="3">
                  <c:v>41654</c:v>
                </c:pt>
                <c:pt idx="4">
                  <c:v>42260</c:v>
                </c:pt>
                <c:pt idx="5">
                  <c:v>42478</c:v>
                </c:pt>
                <c:pt idx="6">
                  <c:v>42382</c:v>
                </c:pt>
                <c:pt idx="7">
                  <c:v>42474</c:v>
                </c:pt>
                <c:pt idx="8">
                  <c:v>42519</c:v>
                </c:pt>
                <c:pt idx="9">
                  <c:v>42951</c:v>
                </c:pt>
                <c:pt idx="10">
                  <c:v>43064</c:v>
                </c:pt>
                <c:pt idx="11">
                  <c:v>43385</c:v>
                </c:pt>
                <c:pt idx="12">
                  <c:v>43630</c:v>
                </c:pt>
                <c:pt idx="14">
                  <c:v>44660</c:v>
                </c:pt>
              </c:numCache>
            </c:numRef>
          </c:val>
          <c:extLst>
            <c:ext xmlns:c16="http://schemas.microsoft.com/office/drawing/2014/chart" uri="{C3380CC4-5D6E-409C-BE32-E72D297353CC}">
              <c16:uniqueId val="{00000000-1B4A-4607-BB22-0DC11AFBEF97}"/>
            </c:ext>
          </c:extLst>
        </c:ser>
        <c:ser>
          <c:idx val="1"/>
          <c:order val="1"/>
          <c:tx>
            <c:strRef>
              <c:f>Samlet!$A$3</c:f>
              <c:strCache>
                <c:ptCount val="1"/>
                <c:pt idx="0">
                  <c:v>Midlertidige pladser</c:v>
                </c:pt>
              </c:strCache>
            </c:strRef>
          </c:tx>
          <c:spPr>
            <a:solidFill>
              <a:schemeClr val="accent2"/>
            </a:solidFill>
            <a:ln>
              <a:noFill/>
            </a:ln>
            <a:effectLst/>
          </c:spPr>
          <c:invertIfNegative val="0"/>
          <c:cat>
            <c:strRef>
              <c:f>Samlet!$B$1:$P$1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Samlet!$B$3:$P$3</c:f>
              <c:numCache>
                <c:formatCode>#,##0</c:formatCode>
                <c:ptCount val="15"/>
                <c:pt idx="0">
                  <c:v>2795</c:v>
                </c:pt>
                <c:pt idx="1">
                  <c:v>2937</c:v>
                </c:pt>
                <c:pt idx="2">
                  <c:v>3033</c:v>
                </c:pt>
                <c:pt idx="3">
                  <c:v>3120</c:v>
                </c:pt>
                <c:pt idx="4">
                  <c:v>3090</c:v>
                </c:pt>
                <c:pt idx="5">
                  <c:v>2976</c:v>
                </c:pt>
                <c:pt idx="6">
                  <c:v>3158</c:v>
                </c:pt>
                <c:pt idx="7">
                  <c:v>3099</c:v>
                </c:pt>
                <c:pt idx="8">
                  <c:v>3161</c:v>
                </c:pt>
                <c:pt idx="9">
                  <c:v>3127</c:v>
                </c:pt>
                <c:pt idx="10">
                  <c:v>3202</c:v>
                </c:pt>
                <c:pt idx="11">
                  <c:v>3207</c:v>
                </c:pt>
                <c:pt idx="12">
                  <c:v>3222</c:v>
                </c:pt>
              </c:numCache>
            </c:numRef>
          </c:val>
          <c:extLst>
            <c:ext xmlns:c16="http://schemas.microsoft.com/office/drawing/2014/chart" uri="{C3380CC4-5D6E-409C-BE32-E72D297353CC}">
              <c16:uniqueId val="{00000001-1B4A-4607-BB22-0DC11AFBEF97}"/>
            </c:ext>
          </c:extLst>
        </c:ser>
        <c:dLbls>
          <c:showLegendKey val="0"/>
          <c:showVal val="0"/>
          <c:showCatName val="0"/>
          <c:showSerName val="0"/>
          <c:showPercent val="0"/>
          <c:showBubbleSize val="0"/>
        </c:dLbls>
        <c:gapWidth val="150"/>
        <c:overlap val="100"/>
        <c:axId val="622446880"/>
        <c:axId val="622445440"/>
      </c:barChart>
      <c:catAx>
        <c:axId val="6224468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22445440"/>
        <c:crosses val="autoZero"/>
        <c:auto val="1"/>
        <c:lblAlgn val="ctr"/>
        <c:lblOffset val="100"/>
        <c:noMultiLvlLbl val="0"/>
      </c:catAx>
      <c:valAx>
        <c:axId val="62244544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sz="1200"/>
                  <a:t>Antal</a:t>
                </a:r>
                <a:r>
                  <a:rPr lang="da-DK" sz="1200" baseline="0"/>
                  <a:t> pladser</a:t>
                </a:r>
                <a:endParaRPr lang="da-DK" sz="1200"/>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224468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63269746214477E-2"/>
          <c:y val="2.9242624400991946E-2"/>
          <c:w val="0.8839886926061844"/>
          <c:h val="0.76597443771791984"/>
        </c:manualLayout>
      </c:layout>
      <c:barChart>
        <c:barDir val="col"/>
        <c:grouping val="clustered"/>
        <c:varyColors val="0"/>
        <c:ser>
          <c:idx val="1"/>
          <c:order val="1"/>
          <c:tx>
            <c:strRef>
              <c:f>Samlet!$A$3</c:f>
              <c:strCache>
                <c:ptCount val="1"/>
                <c:pt idx="0">
                  <c:v>Dækningsgrad beregnet ud fra Plejehjemsoversigten</c:v>
                </c:pt>
              </c:strCache>
            </c:strRef>
          </c:tx>
          <c:spPr>
            <a:solidFill>
              <a:schemeClr val="accent2"/>
            </a:solidFill>
            <a:ln>
              <a:noFill/>
            </a:ln>
            <a:effectLst/>
          </c:spPr>
          <c:invertIfNegative val="0"/>
          <c:cat>
            <c:strRef>
              <c:f>Samlet!$B$1:$P$1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Samlet!$B$3:$P$3</c:f>
              <c:numCache>
                <c:formatCode>General</c:formatCode>
                <c:ptCount val="15"/>
                <c:pt idx="14" formatCode="0.0%">
                  <c:v>0.13961747438053734</c:v>
                </c:pt>
              </c:numCache>
            </c:numRef>
          </c:val>
          <c:extLst>
            <c:ext xmlns:c16="http://schemas.microsoft.com/office/drawing/2014/chart" uri="{C3380CC4-5D6E-409C-BE32-E72D297353CC}">
              <c16:uniqueId val="{00000000-4893-4454-A342-528BEE2BCE08}"/>
            </c:ext>
          </c:extLst>
        </c:ser>
        <c:dLbls>
          <c:showLegendKey val="0"/>
          <c:showVal val="0"/>
          <c:showCatName val="0"/>
          <c:showSerName val="0"/>
          <c:showPercent val="0"/>
          <c:showBubbleSize val="0"/>
        </c:dLbls>
        <c:gapWidth val="150"/>
        <c:axId val="629286408"/>
        <c:axId val="629286768"/>
      </c:barChart>
      <c:lineChart>
        <c:grouping val="standard"/>
        <c:varyColors val="0"/>
        <c:ser>
          <c:idx val="0"/>
          <c:order val="0"/>
          <c:tx>
            <c:strRef>
              <c:f>Samlet!$A$2</c:f>
              <c:strCache>
                <c:ptCount val="1"/>
                <c:pt idx="0">
                  <c:v>Dækningsgrad beregnet ud fra tidligere statistik</c:v>
                </c:pt>
              </c:strCache>
            </c:strRef>
          </c:tx>
          <c:spPr>
            <a:ln w="28575" cap="rnd">
              <a:solidFill>
                <a:schemeClr val="accent1"/>
              </a:solidFill>
              <a:round/>
            </a:ln>
            <a:effectLst/>
          </c:spPr>
          <c:marker>
            <c:symbol val="none"/>
          </c:marker>
          <c:cat>
            <c:strRef>
              <c:f>Samlet!$B$1:$P$1</c:f>
              <c:strCach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strCache>
            </c:strRef>
          </c:cat>
          <c:val>
            <c:numRef>
              <c:f>Samlet!$B$2:$P$2</c:f>
              <c:numCache>
                <c:formatCode>0.0%</c:formatCode>
                <c:ptCount val="15"/>
                <c:pt idx="0">
                  <c:v>0.2011208298536328</c:v>
                </c:pt>
                <c:pt idx="1">
                  <c:v>0.19493227719305922</c:v>
                </c:pt>
                <c:pt idx="2">
                  <c:v>0.1950356611087718</c:v>
                </c:pt>
                <c:pt idx="3">
                  <c:v>0.19242488707812774</c:v>
                </c:pt>
                <c:pt idx="4">
                  <c:v>0.1930682742208088</c:v>
                </c:pt>
                <c:pt idx="5">
                  <c:v>0.18985919493419212</c:v>
                </c:pt>
                <c:pt idx="6">
                  <c:v>0.18682463755035733</c:v>
                </c:pt>
                <c:pt idx="7">
                  <c:v>0.18249566516232116</c:v>
                </c:pt>
                <c:pt idx="8">
                  <c:v>0.17795507491410006</c:v>
                </c:pt>
                <c:pt idx="9">
                  <c:v>0.17470596710471439</c:v>
                </c:pt>
                <c:pt idx="10">
                  <c:v>0.1698919677151649</c:v>
                </c:pt>
                <c:pt idx="11">
                  <c:v>0.16515777757296904</c:v>
                </c:pt>
                <c:pt idx="12">
                  <c:v>0.16073388955977605</c:v>
                </c:pt>
              </c:numCache>
            </c:numRef>
          </c:val>
          <c:smooth val="0"/>
          <c:extLst>
            <c:ext xmlns:c16="http://schemas.microsoft.com/office/drawing/2014/chart" uri="{C3380CC4-5D6E-409C-BE32-E72D297353CC}">
              <c16:uniqueId val="{00000001-4893-4454-A342-528BEE2BCE08}"/>
            </c:ext>
          </c:extLst>
        </c:ser>
        <c:dLbls>
          <c:showLegendKey val="0"/>
          <c:showVal val="0"/>
          <c:showCatName val="0"/>
          <c:showSerName val="0"/>
          <c:showPercent val="0"/>
          <c:showBubbleSize val="0"/>
        </c:dLbls>
        <c:marker val="1"/>
        <c:smooth val="0"/>
        <c:axId val="629286408"/>
        <c:axId val="629286768"/>
      </c:lineChart>
      <c:catAx>
        <c:axId val="629286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29286768"/>
        <c:crosses val="autoZero"/>
        <c:auto val="1"/>
        <c:lblAlgn val="ctr"/>
        <c:lblOffset val="100"/>
        <c:noMultiLvlLbl val="0"/>
      </c:catAx>
      <c:valAx>
        <c:axId val="62928676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a-DK" sz="1200"/>
                  <a:t>Dækningsgrad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292864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Samlet!$A$9</c:f>
              <c:strCache>
                <c:ptCount val="1"/>
                <c:pt idx="0">
                  <c:v>Dækningsgrad, hvis der ikke bygges</c:v>
                </c:pt>
              </c:strCache>
            </c:strRef>
          </c:tx>
          <c:spPr>
            <a:ln w="28575" cap="rnd">
              <a:solidFill>
                <a:schemeClr val="accent1"/>
              </a:solidFill>
              <a:round/>
            </a:ln>
            <a:effectLst/>
          </c:spPr>
          <c:marker>
            <c:symbol val="none"/>
          </c:marker>
          <c:cat>
            <c:strRef>
              <c:f>Samlet!$B$8:$AB$8</c:f>
              <c:strCache>
                <c:ptCount val="27"/>
                <c:pt idx="0">
                  <c:v>2024</c:v>
                </c:pt>
                <c:pt idx="1">
                  <c:v>2025</c:v>
                </c:pt>
                <c:pt idx="2">
                  <c:v>2026</c:v>
                </c:pt>
                <c:pt idx="3">
                  <c:v>2027</c:v>
                </c:pt>
                <c:pt idx="4">
                  <c:v>2028</c:v>
                </c:pt>
                <c:pt idx="5">
                  <c:v>2029</c:v>
                </c:pt>
                <c:pt idx="6">
                  <c:v>2030</c:v>
                </c:pt>
                <c:pt idx="7">
                  <c:v>2031</c:v>
                </c:pt>
                <c:pt idx="8">
                  <c:v>2032</c:v>
                </c:pt>
                <c:pt idx="9">
                  <c:v>2033</c:v>
                </c:pt>
                <c:pt idx="10">
                  <c:v>2034</c:v>
                </c:pt>
                <c:pt idx="11">
                  <c:v>2035</c:v>
                </c:pt>
                <c:pt idx="12">
                  <c:v>2036</c:v>
                </c:pt>
                <c:pt idx="13">
                  <c:v>2037</c:v>
                </c:pt>
                <c:pt idx="14">
                  <c:v>2038</c:v>
                </c:pt>
                <c:pt idx="15">
                  <c:v>2039</c:v>
                </c:pt>
                <c:pt idx="16">
                  <c:v>2040</c:v>
                </c:pt>
                <c:pt idx="17">
                  <c:v>2041</c:v>
                </c:pt>
                <c:pt idx="18">
                  <c:v>2042</c:v>
                </c:pt>
                <c:pt idx="19">
                  <c:v>2043</c:v>
                </c:pt>
                <c:pt idx="20">
                  <c:v>2044</c:v>
                </c:pt>
                <c:pt idx="21">
                  <c:v>2045</c:v>
                </c:pt>
                <c:pt idx="22">
                  <c:v>2046</c:v>
                </c:pt>
                <c:pt idx="23">
                  <c:v>2047</c:v>
                </c:pt>
                <c:pt idx="24">
                  <c:v>2048</c:v>
                </c:pt>
                <c:pt idx="25">
                  <c:v>2049</c:v>
                </c:pt>
                <c:pt idx="26">
                  <c:v>2050</c:v>
                </c:pt>
              </c:strCache>
            </c:strRef>
          </c:cat>
          <c:val>
            <c:numRef>
              <c:f>Samlet!$B$9:$AB$9</c:f>
              <c:numCache>
                <c:formatCode>0.0%</c:formatCode>
                <c:ptCount val="27"/>
                <c:pt idx="0">
                  <c:v>0.13961747438053734</c:v>
                </c:pt>
                <c:pt idx="1">
                  <c:v>0.13255372195179865</c:v>
                </c:pt>
                <c:pt idx="2">
                  <c:v>0.12509768880199215</c:v>
                </c:pt>
                <c:pt idx="3">
                  <c:v>0.1180875423724332</c:v>
                </c:pt>
                <c:pt idx="4">
                  <c:v>0.11258303187667797</c:v>
                </c:pt>
                <c:pt idx="5">
                  <c:v>0.10867793030109092</c:v>
                </c:pt>
                <c:pt idx="6">
                  <c:v>0.10593029378697243</c:v>
                </c:pt>
                <c:pt idx="7">
                  <c:v>0.10347687873325394</c:v>
                </c:pt>
                <c:pt idx="8">
                  <c:v>0.10168974381744118</c:v>
                </c:pt>
                <c:pt idx="9">
                  <c:v>9.994293450895704E-2</c:v>
                </c:pt>
                <c:pt idx="10">
                  <c:v>9.8196361941324042E-2</c:v>
                </c:pt>
                <c:pt idx="11">
                  <c:v>9.6802441519707294E-2</c:v>
                </c:pt>
                <c:pt idx="12">
                  <c:v>9.5378031018148735E-2</c:v>
                </c:pt>
                <c:pt idx="13">
                  <c:v>9.3924755040621505E-2</c:v>
                </c:pt>
                <c:pt idx="14">
                  <c:v>9.2635421744225843E-2</c:v>
                </c:pt>
                <c:pt idx="15">
                  <c:v>9.1337461857508656E-2</c:v>
                </c:pt>
                <c:pt idx="16">
                  <c:v>9.0146462770681612E-2</c:v>
                </c:pt>
                <c:pt idx="17">
                  <c:v>8.8619023523925741E-2</c:v>
                </c:pt>
                <c:pt idx="18">
                  <c:v>8.7118005298085582E-2</c:v>
                </c:pt>
                <c:pt idx="19">
                  <c:v>8.5419244768405969E-2</c:v>
                </c:pt>
                <c:pt idx="20">
                  <c:v>8.3271957711419597E-2</c:v>
                </c:pt>
                <c:pt idx="21">
                  <c:v>8.1050425124542885E-2</c:v>
                </c:pt>
                <c:pt idx="22">
                  <c:v>7.8760848134059216E-2</c:v>
                </c:pt>
                <c:pt idx="23">
                  <c:v>7.6356237925079923E-2</c:v>
                </c:pt>
                <c:pt idx="24">
                  <c:v>7.4689268560266517E-2</c:v>
                </c:pt>
                <c:pt idx="25">
                  <c:v>7.3626630880980717E-2</c:v>
                </c:pt>
                <c:pt idx="26">
                  <c:v>7.2880611896870506E-2</c:v>
                </c:pt>
              </c:numCache>
            </c:numRef>
          </c:val>
          <c:smooth val="0"/>
          <c:extLst>
            <c:ext xmlns:c16="http://schemas.microsoft.com/office/drawing/2014/chart" uri="{C3380CC4-5D6E-409C-BE32-E72D297353CC}">
              <c16:uniqueId val="{00000000-5A00-42D2-AD0D-BB485CA8E5F1}"/>
            </c:ext>
          </c:extLst>
        </c:ser>
        <c:dLbls>
          <c:showLegendKey val="0"/>
          <c:showVal val="0"/>
          <c:showCatName val="0"/>
          <c:showSerName val="0"/>
          <c:showPercent val="0"/>
          <c:showBubbleSize val="0"/>
        </c:dLbls>
        <c:smooth val="0"/>
        <c:axId val="372023296"/>
        <c:axId val="109310976"/>
      </c:lineChart>
      <c:catAx>
        <c:axId val="372023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109310976"/>
        <c:crosses val="autoZero"/>
        <c:auto val="1"/>
        <c:lblAlgn val="ctr"/>
        <c:lblOffset val="100"/>
        <c:noMultiLvlLbl val="0"/>
      </c:catAx>
      <c:valAx>
        <c:axId val="10931097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a-DK" sz="1200"/>
                  <a:t>Dækningsgrad</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title>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3720232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a-DK"/>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8B96B6-D46B-4844-BF5C-2FA57C411FC0}" type="doc">
      <dgm:prSet loTypeId="urn:microsoft.com/office/officeart/2005/8/layout/vList5" loCatId="list" qsTypeId="urn:microsoft.com/office/officeart/2005/8/quickstyle/simple4" qsCatId="simple" csTypeId="urn:microsoft.com/office/officeart/2005/8/colors/accent2_2" csCatId="accent2" phldr="1"/>
      <dgm:spPr/>
      <dgm:t>
        <a:bodyPr/>
        <a:lstStyle/>
        <a:p>
          <a:endParaRPr lang="en-US"/>
        </a:p>
      </dgm:t>
    </dgm:pt>
    <dgm:pt modelId="{FA2DE727-9275-4342-8BE1-EB21623EB78C}">
      <dgm:prSet custT="1"/>
      <dgm:spPr/>
      <dgm:t>
        <a:bodyPr/>
        <a:lstStyle/>
        <a:p>
          <a:r>
            <a:rPr lang="da-DK" sz="3000" dirty="0"/>
            <a:t>Der bor </a:t>
          </a:r>
          <a:r>
            <a:rPr lang="da-DK" sz="3600" b="1" dirty="0"/>
            <a:t>10.799</a:t>
          </a:r>
          <a:r>
            <a:rPr lang="da-DK" sz="3000" dirty="0"/>
            <a:t> 80+ årige i Aalborg Kommune primo 2024, og kommunen har i alt </a:t>
          </a:r>
          <a:r>
            <a:rPr lang="da-DK" sz="3600" b="1" dirty="0"/>
            <a:t>1.898 </a:t>
          </a:r>
          <a:r>
            <a:rPr lang="da-DK" sz="3000" dirty="0"/>
            <a:t>plejehjemspladser.</a:t>
          </a:r>
          <a:endParaRPr lang="en-US" sz="3000" dirty="0"/>
        </a:p>
      </dgm:t>
    </dgm:pt>
    <dgm:pt modelId="{2C279342-AA4C-4FC4-82A3-D908342CAE6C}" type="parTrans" cxnId="{3FEDF4CC-557E-4E67-8F10-AF9D6F168A8E}">
      <dgm:prSet/>
      <dgm:spPr/>
      <dgm:t>
        <a:bodyPr/>
        <a:lstStyle/>
        <a:p>
          <a:endParaRPr lang="en-US"/>
        </a:p>
      </dgm:t>
    </dgm:pt>
    <dgm:pt modelId="{4096A30E-0A16-4FAE-A04A-545BB316C49F}" type="sibTrans" cxnId="{3FEDF4CC-557E-4E67-8F10-AF9D6F168A8E}">
      <dgm:prSet/>
      <dgm:spPr/>
      <dgm:t>
        <a:bodyPr/>
        <a:lstStyle/>
        <a:p>
          <a:endParaRPr lang="en-US"/>
        </a:p>
      </dgm:t>
    </dgm:pt>
    <dgm:pt modelId="{C34CC125-10D5-49E8-BB47-A5DE537359B6}">
      <dgm:prSet/>
      <dgm:spPr/>
      <dgm:t>
        <a:bodyPr/>
        <a:lstStyle/>
        <a:p>
          <a:r>
            <a:rPr lang="da-DK" dirty="0"/>
            <a:t>Dækningsgrad = </a:t>
          </a:r>
        </a:p>
        <a:p>
          <a:r>
            <a:rPr lang="da-DK" dirty="0"/>
            <a:t>1.898 / 10.799 = </a:t>
          </a:r>
        </a:p>
        <a:p>
          <a:r>
            <a:rPr lang="da-DK" dirty="0"/>
            <a:t>0,176 = 17,6%</a:t>
          </a:r>
          <a:endParaRPr lang="en-US" dirty="0"/>
        </a:p>
      </dgm:t>
    </dgm:pt>
    <dgm:pt modelId="{A678F4D0-EA27-47F5-8E89-AAB7A9E97874}" type="parTrans" cxnId="{B2F4F150-C52C-4AAC-ADA3-90DE4EC0E376}">
      <dgm:prSet/>
      <dgm:spPr/>
      <dgm:t>
        <a:bodyPr/>
        <a:lstStyle/>
        <a:p>
          <a:endParaRPr lang="en-US"/>
        </a:p>
      </dgm:t>
    </dgm:pt>
    <dgm:pt modelId="{8322AE3B-58B3-4D8C-B45F-A41F026C9521}" type="sibTrans" cxnId="{B2F4F150-C52C-4AAC-ADA3-90DE4EC0E376}">
      <dgm:prSet/>
      <dgm:spPr/>
      <dgm:t>
        <a:bodyPr/>
        <a:lstStyle/>
        <a:p>
          <a:endParaRPr lang="en-US"/>
        </a:p>
      </dgm:t>
    </dgm:pt>
    <dgm:pt modelId="{ADB2F5E2-493A-4C4D-80DB-FDAD2665396E}">
      <dgm:prSet custT="1"/>
      <dgm:spPr/>
      <dgm:t>
        <a:bodyPr/>
        <a:lstStyle/>
        <a:p>
          <a:r>
            <a:rPr lang="da-DK" sz="4400" dirty="0"/>
            <a:t>Eksempel</a:t>
          </a:r>
          <a:endParaRPr lang="en-US" sz="4400" dirty="0"/>
        </a:p>
      </dgm:t>
    </dgm:pt>
    <dgm:pt modelId="{94FD3A3E-FB60-46AD-AAD7-CAC84CC9BD8F}" type="sibTrans" cxnId="{896B807B-CD0C-4B94-9902-EFD39A435924}">
      <dgm:prSet/>
      <dgm:spPr/>
      <dgm:t>
        <a:bodyPr/>
        <a:lstStyle/>
        <a:p>
          <a:endParaRPr lang="en-US"/>
        </a:p>
      </dgm:t>
    </dgm:pt>
    <dgm:pt modelId="{4F27586D-F98D-4ED6-B320-B4A98EC24FF4}" type="parTrans" cxnId="{896B807B-CD0C-4B94-9902-EFD39A435924}">
      <dgm:prSet/>
      <dgm:spPr/>
      <dgm:t>
        <a:bodyPr/>
        <a:lstStyle/>
        <a:p>
          <a:endParaRPr lang="en-US"/>
        </a:p>
      </dgm:t>
    </dgm:pt>
    <dgm:pt modelId="{B1AA4A40-CE74-4084-B408-7167599325D4}" type="pres">
      <dgm:prSet presAssocID="{448B96B6-D46B-4844-BF5C-2FA57C411FC0}" presName="Name0" presStyleCnt="0">
        <dgm:presLayoutVars>
          <dgm:dir/>
          <dgm:animLvl val="lvl"/>
          <dgm:resizeHandles val="exact"/>
        </dgm:presLayoutVars>
      </dgm:prSet>
      <dgm:spPr/>
    </dgm:pt>
    <dgm:pt modelId="{9EC7A5B2-3B83-4272-9028-DCC144BA4385}" type="pres">
      <dgm:prSet presAssocID="{ADB2F5E2-493A-4C4D-80DB-FDAD2665396E}" presName="linNode" presStyleCnt="0"/>
      <dgm:spPr/>
    </dgm:pt>
    <dgm:pt modelId="{C360424D-D27A-408C-8BEF-68B88A90EA22}" type="pres">
      <dgm:prSet presAssocID="{ADB2F5E2-493A-4C4D-80DB-FDAD2665396E}" presName="parentText" presStyleLbl="node1" presStyleIdx="0" presStyleCnt="3" custScaleX="277778">
        <dgm:presLayoutVars>
          <dgm:chMax val="1"/>
          <dgm:bulletEnabled val="1"/>
        </dgm:presLayoutVars>
      </dgm:prSet>
      <dgm:spPr/>
    </dgm:pt>
    <dgm:pt modelId="{F87C7CC1-7B8D-45F7-88DE-33820ED0EB56}" type="pres">
      <dgm:prSet presAssocID="{94FD3A3E-FB60-46AD-AAD7-CAC84CC9BD8F}" presName="sp" presStyleCnt="0"/>
      <dgm:spPr/>
    </dgm:pt>
    <dgm:pt modelId="{BA48EA4E-D890-4EDA-A880-685B997C5F2C}" type="pres">
      <dgm:prSet presAssocID="{FA2DE727-9275-4342-8BE1-EB21623EB78C}" presName="linNode" presStyleCnt="0"/>
      <dgm:spPr/>
    </dgm:pt>
    <dgm:pt modelId="{4D3B57E4-E4F4-447A-824B-CCB89F91FE96}" type="pres">
      <dgm:prSet presAssocID="{FA2DE727-9275-4342-8BE1-EB21623EB78C}" presName="parentText" presStyleLbl="node1" presStyleIdx="1" presStyleCnt="3" custScaleX="277778">
        <dgm:presLayoutVars>
          <dgm:chMax val="1"/>
          <dgm:bulletEnabled val="1"/>
        </dgm:presLayoutVars>
      </dgm:prSet>
      <dgm:spPr/>
    </dgm:pt>
    <dgm:pt modelId="{13C4516D-23F3-4EEE-889F-57AA95177010}" type="pres">
      <dgm:prSet presAssocID="{4096A30E-0A16-4FAE-A04A-545BB316C49F}" presName="sp" presStyleCnt="0"/>
      <dgm:spPr/>
    </dgm:pt>
    <dgm:pt modelId="{2AC64913-CE77-4E95-9D5B-73D76CFDD11B}" type="pres">
      <dgm:prSet presAssocID="{C34CC125-10D5-49E8-BB47-A5DE537359B6}" presName="linNode" presStyleCnt="0"/>
      <dgm:spPr/>
    </dgm:pt>
    <dgm:pt modelId="{9975CBB8-8BCE-4F70-8E60-FE51E11671C2}" type="pres">
      <dgm:prSet presAssocID="{C34CC125-10D5-49E8-BB47-A5DE537359B6}" presName="parentText" presStyleLbl="node1" presStyleIdx="2" presStyleCnt="3" custScaleX="275117">
        <dgm:presLayoutVars>
          <dgm:chMax val="1"/>
          <dgm:bulletEnabled val="1"/>
        </dgm:presLayoutVars>
      </dgm:prSet>
      <dgm:spPr/>
    </dgm:pt>
  </dgm:ptLst>
  <dgm:cxnLst>
    <dgm:cxn modelId="{D2BF232C-BE5D-4449-8B3C-81187C5B2695}" type="presOf" srcId="{C34CC125-10D5-49E8-BB47-A5DE537359B6}" destId="{9975CBB8-8BCE-4F70-8E60-FE51E11671C2}" srcOrd="0" destOrd="0" presId="urn:microsoft.com/office/officeart/2005/8/layout/vList5"/>
    <dgm:cxn modelId="{7F804837-52AE-4E49-93AC-2BC1FE2E38B8}" type="presOf" srcId="{448B96B6-D46B-4844-BF5C-2FA57C411FC0}" destId="{B1AA4A40-CE74-4084-B408-7167599325D4}" srcOrd="0" destOrd="0" presId="urn:microsoft.com/office/officeart/2005/8/layout/vList5"/>
    <dgm:cxn modelId="{E678A23C-C043-416F-8917-185D2E506948}" type="presOf" srcId="{ADB2F5E2-493A-4C4D-80DB-FDAD2665396E}" destId="{C360424D-D27A-408C-8BEF-68B88A90EA22}" srcOrd="0" destOrd="0" presId="urn:microsoft.com/office/officeart/2005/8/layout/vList5"/>
    <dgm:cxn modelId="{B2F4F150-C52C-4AAC-ADA3-90DE4EC0E376}" srcId="{448B96B6-D46B-4844-BF5C-2FA57C411FC0}" destId="{C34CC125-10D5-49E8-BB47-A5DE537359B6}" srcOrd="2" destOrd="0" parTransId="{A678F4D0-EA27-47F5-8E89-AAB7A9E97874}" sibTransId="{8322AE3B-58B3-4D8C-B45F-A41F026C9521}"/>
    <dgm:cxn modelId="{896B807B-CD0C-4B94-9902-EFD39A435924}" srcId="{448B96B6-D46B-4844-BF5C-2FA57C411FC0}" destId="{ADB2F5E2-493A-4C4D-80DB-FDAD2665396E}" srcOrd="0" destOrd="0" parTransId="{4F27586D-F98D-4ED6-B320-B4A98EC24FF4}" sibTransId="{94FD3A3E-FB60-46AD-AAD7-CAC84CC9BD8F}"/>
    <dgm:cxn modelId="{E761E082-3512-4267-BDFA-9028CFE385BD}" type="presOf" srcId="{FA2DE727-9275-4342-8BE1-EB21623EB78C}" destId="{4D3B57E4-E4F4-447A-824B-CCB89F91FE96}" srcOrd="0" destOrd="0" presId="urn:microsoft.com/office/officeart/2005/8/layout/vList5"/>
    <dgm:cxn modelId="{3FEDF4CC-557E-4E67-8F10-AF9D6F168A8E}" srcId="{448B96B6-D46B-4844-BF5C-2FA57C411FC0}" destId="{FA2DE727-9275-4342-8BE1-EB21623EB78C}" srcOrd="1" destOrd="0" parTransId="{2C279342-AA4C-4FC4-82A3-D908342CAE6C}" sibTransId="{4096A30E-0A16-4FAE-A04A-545BB316C49F}"/>
    <dgm:cxn modelId="{1D151460-D9E0-4C5F-B508-35622ACC39B0}" type="presParOf" srcId="{B1AA4A40-CE74-4084-B408-7167599325D4}" destId="{9EC7A5B2-3B83-4272-9028-DCC144BA4385}" srcOrd="0" destOrd="0" presId="urn:microsoft.com/office/officeart/2005/8/layout/vList5"/>
    <dgm:cxn modelId="{F4FFDAA2-D85D-444D-A340-537544E98B96}" type="presParOf" srcId="{9EC7A5B2-3B83-4272-9028-DCC144BA4385}" destId="{C360424D-D27A-408C-8BEF-68B88A90EA22}" srcOrd="0" destOrd="0" presId="urn:microsoft.com/office/officeart/2005/8/layout/vList5"/>
    <dgm:cxn modelId="{2391C847-04D9-4DDC-B4FC-FCDCFA44D057}" type="presParOf" srcId="{B1AA4A40-CE74-4084-B408-7167599325D4}" destId="{F87C7CC1-7B8D-45F7-88DE-33820ED0EB56}" srcOrd="1" destOrd="0" presId="urn:microsoft.com/office/officeart/2005/8/layout/vList5"/>
    <dgm:cxn modelId="{E19773CA-D680-4104-BD33-1B8190F9F921}" type="presParOf" srcId="{B1AA4A40-CE74-4084-B408-7167599325D4}" destId="{BA48EA4E-D890-4EDA-A880-685B997C5F2C}" srcOrd="2" destOrd="0" presId="urn:microsoft.com/office/officeart/2005/8/layout/vList5"/>
    <dgm:cxn modelId="{E23DA0F1-7E7D-470F-972D-132E42C5EACF}" type="presParOf" srcId="{BA48EA4E-D890-4EDA-A880-685B997C5F2C}" destId="{4D3B57E4-E4F4-447A-824B-CCB89F91FE96}" srcOrd="0" destOrd="0" presId="urn:microsoft.com/office/officeart/2005/8/layout/vList5"/>
    <dgm:cxn modelId="{0F7D7B77-4950-45DC-87B3-80AFA5D379B8}" type="presParOf" srcId="{B1AA4A40-CE74-4084-B408-7167599325D4}" destId="{13C4516D-23F3-4EEE-889F-57AA95177010}" srcOrd="3" destOrd="0" presId="urn:microsoft.com/office/officeart/2005/8/layout/vList5"/>
    <dgm:cxn modelId="{F295E99A-63DB-49CF-9453-9299FBBC8DEE}" type="presParOf" srcId="{B1AA4A40-CE74-4084-B408-7167599325D4}" destId="{2AC64913-CE77-4E95-9D5B-73D76CFDD11B}" srcOrd="4" destOrd="0" presId="urn:microsoft.com/office/officeart/2005/8/layout/vList5"/>
    <dgm:cxn modelId="{BAB39C82-7F8B-4D7E-8F58-D855503F22CE}" type="presParOf" srcId="{2AC64913-CE77-4E95-9D5B-73D76CFDD11B}" destId="{9975CBB8-8BCE-4F70-8E60-FE51E11671C2}" srcOrd="0"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0424D-D27A-408C-8BEF-68B88A90EA22}">
      <dsp:nvSpPr>
        <dsp:cNvPr id="0" name=""/>
        <dsp:cNvSpPr/>
      </dsp:nvSpPr>
      <dsp:spPr>
        <a:xfrm>
          <a:off x="2790" y="2885"/>
          <a:ext cx="5713652" cy="1904674"/>
        </a:xfrm>
        <a:prstGeom prst="roundRect">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da-DK" sz="4400" kern="1200" dirty="0"/>
            <a:t>Eksempel</a:t>
          </a:r>
          <a:endParaRPr lang="en-US" sz="4400" kern="1200" dirty="0"/>
        </a:p>
      </dsp:txBody>
      <dsp:txXfrm>
        <a:off x="95769" y="95864"/>
        <a:ext cx="5527694" cy="1718716"/>
      </dsp:txXfrm>
    </dsp:sp>
    <dsp:sp modelId="{4D3B57E4-E4F4-447A-824B-CCB89F91FE96}">
      <dsp:nvSpPr>
        <dsp:cNvPr id="0" name=""/>
        <dsp:cNvSpPr/>
      </dsp:nvSpPr>
      <dsp:spPr>
        <a:xfrm>
          <a:off x="2790" y="2002794"/>
          <a:ext cx="5713652" cy="1904674"/>
        </a:xfrm>
        <a:prstGeom prst="roundRect">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57150" rIns="114300" bIns="57150" numCol="1" spcCol="1270" anchor="ctr" anchorCtr="0">
          <a:noAutofit/>
        </a:bodyPr>
        <a:lstStyle/>
        <a:p>
          <a:pPr marL="0" lvl="0" indent="0" algn="ctr" defTabSz="1333500">
            <a:lnSpc>
              <a:spcPct val="90000"/>
            </a:lnSpc>
            <a:spcBef>
              <a:spcPct val="0"/>
            </a:spcBef>
            <a:spcAft>
              <a:spcPct val="35000"/>
            </a:spcAft>
            <a:buNone/>
          </a:pPr>
          <a:r>
            <a:rPr lang="da-DK" sz="3000" kern="1200" dirty="0"/>
            <a:t>Der bor </a:t>
          </a:r>
          <a:r>
            <a:rPr lang="da-DK" sz="3600" b="1" kern="1200" dirty="0"/>
            <a:t>10.799</a:t>
          </a:r>
          <a:r>
            <a:rPr lang="da-DK" sz="3000" kern="1200" dirty="0"/>
            <a:t> 80+ årige i Aalborg Kommune primo 2024, og kommunen har i alt </a:t>
          </a:r>
          <a:r>
            <a:rPr lang="da-DK" sz="3600" b="1" kern="1200" dirty="0"/>
            <a:t>1.898 </a:t>
          </a:r>
          <a:r>
            <a:rPr lang="da-DK" sz="3000" kern="1200" dirty="0"/>
            <a:t>plejehjemspladser.</a:t>
          </a:r>
          <a:endParaRPr lang="en-US" sz="3000" kern="1200" dirty="0"/>
        </a:p>
      </dsp:txBody>
      <dsp:txXfrm>
        <a:off x="95769" y="2095773"/>
        <a:ext cx="5527694" cy="1718716"/>
      </dsp:txXfrm>
    </dsp:sp>
    <dsp:sp modelId="{9975CBB8-8BCE-4F70-8E60-FE51E11671C2}">
      <dsp:nvSpPr>
        <dsp:cNvPr id="0" name=""/>
        <dsp:cNvSpPr/>
      </dsp:nvSpPr>
      <dsp:spPr>
        <a:xfrm>
          <a:off x="2790" y="4002702"/>
          <a:ext cx="5664449" cy="1904674"/>
        </a:xfrm>
        <a:prstGeom prst="roundRect">
          <a:avLst/>
        </a:prstGeom>
        <a:gradFill rotWithShape="0">
          <a:gsLst>
            <a:gs pos="0">
              <a:schemeClr val="accent2">
                <a:hueOff val="0"/>
                <a:satOff val="0"/>
                <a:lumOff val="0"/>
                <a:alphaOff val="0"/>
                <a:tint val="100000"/>
                <a:shade val="100000"/>
                <a:satMod val="129999"/>
              </a:schemeClr>
            </a:gs>
            <a:gs pos="100000">
              <a:schemeClr val="accent2">
                <a:hueOff val="0"/>
                <a:satOff val="0"/>
                <a:lumOff val="0"/>
                <a:alphaOff val="0"/>
                <a:tint val="50000"/>
                <a:shade val="100000"/>
                <a:satMod val="350000"/>
              </a:schemeClr>
            </a:gs>
          </a:gsLst>
          <a:lin ang="162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21920" tIns="60960" rIns="121920" bIns="60960" numCol="1" spcCol="1270" anchor="ctr" anchorCtr="0">
          <a:noAutofit/>
        </a:bodyPr>
        <a:lstStyle/>
        <a:p>
          <a:pPr marL="0" lvl="0" indent="0" algn="ctr" defTabSz="1422400">
            <a:lnSpc>
              <a:spcPct val="90000"/>
            </a:lnSpc>
            <a:spcBef>
              <a:spcPct val="0"/>
            </a:spcBef>
            <a:spcAft>
              <a:spcPct val="35000"/>
            </a:spcAft>
            <a:buNone/>
          </a:pPr>
          <a:r>
            <a:rPr lang="da-DK" sz="3200" kern="1200" dirty="0"/>
            <a:t>Dækningsgrad = </a:t>
          </a:r>
        </a:p>
        <a:p>
          <a:pPr marL="0" lvl="0" indent="0" algn="ctr" defTabSz="1422400">
            <a:lnSpc>
              <a:spcPct val="90000"/>
            </a:lnSpc>
            <a:spcBef>
              <a:spcPct val="0"/>
            </a:spcBef>
            <a:spcAft>
              <a:spcPct val="35000"/>
            </a:spcAft>
            <a:buNone/>
          </a:pPr>
          <a:r>
            <a:rPr lang="da-DK" sz="3200" kern="1200" dirty="0"/>
            <a:t>1.898 / 10.799 = </a:t>
          </a:r>
        </a:p>
        <a:p>
          <a:pPr marL="0" lvl="0" indent="0" algn="ctr" defTabSz="1422400">
            <a:lnSpc>
              <a:spcPct val="90000"/>
            </a:lnSpc>
            <a:spcBef>
              <a:spcPct val="0"/>
            </a:spcBef>
            <a:spcAft>
              <a:spcPct val="35000"/>
            </a:spcAft>
            <a:buNone/>
          </a:pPr>
          <a:r>
            <a:rPr lang="da-DK" sz="3200" kern="1200" dirty="0"/>
            <a:t>0,176 = 17,6%</a:t>
          </a:r>
          <a:endParaRPr lang="en-US" sz="3200" kern="1200" dirty="0"/>
        </a:p>
      </dsp:txBody>
      <dsp:txXfrm>
        <a:off x="95769" y="4095681"/>
        <a:ext cx="5478491" cy="171871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0.59662</cdr:x>
      <cdr:y>0.02046</cdr:y>
    </cdr:from>
    <cdr:to>
      <cdr:x>0.59929</cdr:x>
      <cdr:y>0.88131</cdr:y>
    </cdr:to>
    <cdr:cxnSp macro="">
      <cdr:nvCxnSpPr>
        <cdr:cNvPr id="3" name="Lige forbindelse 2">
          <a:extLst xmlns:a="http://schemas.openxmlformats.org/drawingml/2006/main">
            <a:ext uri="{FF2B5EF4-FFF2-40B4-BE49-F238E27FC236}">
              <a16:creationId xmlns:a16="http://schemas.microsoft.com/office/drawing/2014/main" id="{B2D64329-70DD-57C3-1449-057290BD7461}"/>
            </a:ext>
          </a:extLst>
        </cdr:cNvPr>
        <cdr:cNvCxnSpPr/>
      </cdr:nvCxnSpPr>
      <cdr:spPr>
        <a:xfrm xmlns:a="http://schemas.openxmlformats.org/drawingml/2006/main" flipV="1">
          <a:off x="5549348" y="124240"/>
          <a:ext cx="24848" cy="5226326"/>
        </a:xfrm>
        <a:prstGeom xmlns:a="http://schemas.openxmlformats.org/drawingml/2006/main" prst="line">
          <a:avLst/>
        </a:prstGeom>
        <a:ln xmlns:a="http://schemas.openxmlformats.org/drawingml/2006/main">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0.61332</cdr:x>
      <cdr:y>0.44286</cdr:y>
    </cdr:from>
    <cdr:to>
      <cdr:x>0.86046</cdr:x>
      <cdr:y>0.5</cdr:y>
    </cdr:to>
    <cdr:sp macro="" textlink="">
      <cdr:nvSpPr>
        <cdr:cNvPr id="2" name="Tekstfelt 3">
          <a:extLst xmlns:a="http://schemas.openxmlformats.org/drawingml/2006/main">
            <a:ext uri="{FF2B5EF4-FFF2-40B4-BE49-F238E27FC236}">
              <a16:creationId xmlns:a16="http://schemas.microsoft.com/office/drawing/2014/main" id="{43E50029-15B3-BD40-BB3D-3B45C8624B13}"/>
            </a:ext>
          </a:extLst>
        </cdr:cNvPr>
        <cdr:cNvSpPr txBox="1"/>
      </cdr:nvSpPr>
      <cdr:spPr>
        <a:xfrm xmlns:a="http://schemas.openxmlformats.org/drawingml/2006/main">
          <a:off x="5704105" y="2226573"/>
          <a:ext cx="2298516" cy="28725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marL="0" marR="0" indent="0" defTabSz="584200" rtl="0" fontAlgn="auto" latinLnBrk="1" hangingPunct="0">
            <a:lnSpc>
              <a:spcPct val="100000"/>
            </a:lnSpc>
            <a:spcBef>
              <a:spcPts val="0"/>
            </a:spcBef>
            <a:spcAft>
              <a:spcPts val="0"/>
            </a:spcAft>
            <a:buClrTx/>
            <a:buSzTx/>
            <a:buFontTx/>
            <a:buNone/>
            <a:tabLst/>
          </a:pPr>
          <a:r>
            <a:rPr lang="da-DK" sz="1200" dirty="0">
              <a:solidFill>
                <a:srgbClr val="414141"/>
              </a:solidFill>
              <a:ea typeface="Palatino"/>
              <a:cs typeface="Palatino"/>
              <a:sym typeface="Palatino"/>
            </a:rPr>
            <a:t>Ca. 320.000</a:t>
          </a:r>
          <a:r>
            <a:rPr kumimoji="0" lang="da-DK" sz="1200" b="0" i="0" u="none" strike="noStrike" cap="none" spc="0" normalizeH="0" baseline="0" dirty="0">
              <a:ln>
                <a:noFill/>
              </a:ln>
              <a:solidFill>
                <a:srgbClr val="414141"/>
              </a:solidFill>
              <a:effectLst/>
              <a:uFillTx/>
              <a:latin typeface="+mn-lt"/>
              <a:ea typeface="Palatino"/>
              <a:cs typeface="Palatino"/>
              <a:sym typeface="Palatino"/>
            </a:rPr>
            <a:t> 80+ årige i </a:t>
          </a:r>
          <a:r>
            <a:rPr lang="da-DK" sz="1200" dirty="0">
              <a:solidFill>
                <a:srgbClr val="414141"/>
              </a:solidFill>
              <a:ea typeface="Palatino"/>
              <a:cs typeface="Palatino"/>
              <a:sym typeface="Palatino"/>
            </a:rPr>
            <a:t>2024</a:t>
          </a:r>
          <a:endParaRPr kumimoji="0" lang="da-DK" sz="1200" b="0" i="0" u="none" strike="noStrike" cap="none" spc="0" normalizeH="0" baseline="0" dirty="0">
            <a:ln>
              <a:noFill/>
            </a:ln>
            <a:solidFill>
              <a:srgbClr val="414141"/>
            </a:solidFill>
            <a:effectLst/>
            <a:uFillTx/>
            <a:latin typeface="+mn-lt"/>
            <a:ea typeface="Palatino"/>
            <a:cs typeface="Palatino"/>
            <a:sym typeface="Palatino"/>
          </a:endParaRPr>
        </a:p>
      </cdr:txBody>
    </cdr:sp>
  </cdr:relSizeAnchor>
  <cdr:relSizeAnchor xmlns:cdr="http://schemas.openxmlformats.org/drawingml/2006/chartDrawing">
    <cdr:from>
      <cdr:x>0.75276</cdr:x>
      <cdr:y>0.06086</cdr:y>
    </cdr:from>
    <cdr:to>
      <cdr:x>0.9999</cdr:x>
      <cdr:y>0.11799</cdr:y>
    </cdr:to>
    <cdr:sp macro="" textlink="">
      <cdr:nvSpPr>
        <cdr:cNvPr id="4" name="Tekstfelt 3">
          <a:extLst xmlns:a="http://schemas.openxmlformats.org/drawingml/2006/main">
            <a:ext uri="{FF2B5EF4-FFF2-40B4-BE49-F238E27FC236}">
              <a16:creationId xmlns:a16="http://schemas.microsoft.com/office/drawing/2014/main" id="{8939AF69-445F-3531-05D8-FA0D3CCD13A0}"/>
            </a:ext>
          </a:extLst>
        </cdr:cNvPr>
        <cdr:cNvSpPr txBox="1"/>
      </cdr:nvSpPr>
      <cdr:spPr>
        <a:xfrm xmlns:a="http://schemas.openxmlformats.org/drawingml/2006/main">
          <a:off x="7000994" y="305960"/>
          <a:ext cx="2298516" cy="287258"/>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squar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defTabSz="584200" rtl="0" fontAlgn="auto" latinLnBrk="1" hangingPunct="0">
            <a:lnSpc>
              <a:spcPct val="100000"/>
            </a:lnSpc>
            <a:spcBef>
              <a:spcPts val="0"/>
            </a:spcBef>
            <a:spcAft>
              <a:spcPts val="0"/>
            </a:spcAft>
            <a:buClrTx/>
            <a:buSzTx/>
            <a:buFontTx/>
            <a:buNone/>
            <a:tabLst/>
          </a:pPr>
          <a:r>
            <a:rPr lang="da-DK" sz="1200" dirty="0">
              <a:solidFill>
                <a:srgbClr val="414141"/>
              </a:solidFill>
              <a:ea typeface="Palatino"/>
              <a:cs typeface="Palatino"/>
              <a:sym typeface="Palatino"/>
            </a:rPr>
            <a:t>Ca. 610.000</a:t>
          </a:r>
          <a:r>
            <a:rPr kumimoji="0" lang="da-DK" sz="1200" b="0" i="0" u="none" strike="noStrike" cap="none" spc="0" normalizeH="0" baseline="0" dirty="0">
              <a:ln>
                <a:noFill/>
              </a:ln>
              <a:solidFill>
                <a:srgbClr val="414141"/>
              </a:solidFill>
              <a:effectLst/>
              <a:uFillTx/>
              <a:latin typeface="+mn-lt"/>
              <a:ea typeface="Palatino"/>
              <a:cs typeface="Palatino"/>
              <a:sym typeface="Palatino"/>
            </a:rPr>
            <a:t> 80+ årige i </a:t>
          </a:r>
          <a:r>
            <a:rPr lang="da-DK" sz="1200" dirty="0">
              <a:solidFill>
                <a:srgbClr val="414141"/>
              </a:solidFill>
              <a:ea typeface="Palatino"/>
              <a:cs typeface="Palatino"/>
              <a:sym typeface="Palatino"/>
            </a:rPr>
            <a:t>2050</a:t>
          </a:r>
          <a:endParaRPr kumimoji="0" lang="da-DK" sz="1200" b="0" i="0" u="none" strike="noStrike" cap="none" spc="0" normalizeH="0" baseline="0" dirty="0">
            <a:ln>
              <a:noFill/>
            </a:ln>
            <a:solidFill>
              <a:srgbClr val="414141"/>
            </a:solidFill>
            <a:effectLst/>
            <a:uFillTx/>
            <a:latin typeface="+mn-lt"/>
            <a:ea typeface="Palatino"/>
            <a:cs typeface="Palatino"/>
            <a:sym typeface="Palatino"/>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49099" cy="498932"/>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54939" y="0"/>
            <a:ext cx="2949099" cy="498932"/>
          </a:xfrm>
          <a:prstGeom prst="rect">
            <a:avLst/>
          </a:prstGeom>
        </p:spPr>
        <p:txBody>
          <a:bodyPr vert="horz" lIns="91440" tIns="45720" rIns="91440" bIns="45720" rtlCol="0"/>
          <a:lstStyle>
            <a:lvl1pPr algn="r">
              <a:defRPr sz="1200"/>
            </a:lvl1pPr>
          </a:lstStyle>
          <a:p>
            <a:fld id="{8C062806-1435-451F-A1A0-33F32AB28C79}" type="datetimeFigureOut">
              <a:rPr lang="da-DK" smtClean="0"/>
              <a:t>06-03-2024</a:t>
            </a:fld>
            <a:endParaRPr lang="da-DK"/>
          </a:p>
        </p:txBody>
      </p:sp>
      <p:sp>
        <p:nvSpPr>
          <p:cNvPr id="4" name="Pladsholder til slidebillede 3"/>
          <p:cNvSpPr>
            <a:spLocks noGrp="1" noRot="1" noChangeAspect="1"/>
          </p:cNvSpPr>
          <p:nvPr>
            <p:ph type="sldImg" idx="2"/>
          </p:nvPr>
        </p:nvSpPr>
        <p:spPr>
          <a:xfrm>
            <a:off x="420688" y="1243013"/>
            <a:ext cx="5964237" cy="3355975"/>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0562" y="4785598"/>
            <a:ext cx="5444490" cy="3915489"/>
          </a:xfrm>
          <a:prstGeom prst="rect">
            <a:avLst/>
          </a:prstGeom>
        </p:spPr>
        <p:txBody>
          <a:bodyPr vert="horz" lIns="91440" tIns="45720" rIns="91440" bIns="45720" rtlCol="0"/>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9445170"/>
            <a:ext cx="2949099" cy="498931"/>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54939" y="9445170"/>
            <a:ext cx="2949099" cy="498931"/>
          </a:xfrm>
          <a:prstGeom prst="rect">
            <a:avLst/>
          </a:prstGeom>
        </p:spPr>
        <p:txBody>
          <a:bodyPr vert="horz" lIns="91440" tIns="45720" rIns="91440" bIns="45720" rtlCol="0" anchor="b"/>
          <a:lstStyle>
            <a:lvl1pPr algn="r">
              <a:defRPr sz="1200"/>
            </a:lvl1pPr>
          </a:lstStyle>
          <a:p>
            <a:fld id="{E8B23C5F-1057-4D02-8278-9373A9252565}" type="slidenum">
              <a:rPr lang="da-DK" smtClean="0"/>
              <a:t>‹nr.›</a:t>
            </a:fld>
            <a:endParaRPr lang="da-DK"/>
          </a:p>
        </p:txBody>
      </p:sp>
    </p:spTree>
    <p:extLst>
      <p:ext uri="{BB962C8B-B14F-4D97-AF65-F5344CB8AC3E}">
        <p14:creationId xmlns:p14="http://schemas.microsoft.com/office/powerpoint/2010/main" val="20404684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a:t>
            </a:fld>
            <a:endParaRPr lang="da-DK"/>
          </a:p>
        </p:txBody>
      </p:sp>
    </p:spTree>
    <p:extLst>
      <p:ext uri="{BB962C8B-B14F-4D97-AF65-F5344CB8AC3E}">
        <p14:creationId xmlns:p14="http://schemas.microsoft.com/office/powerpoint/2010/main" val="1688983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10</a:t>
            </a:fld>
            <a:endParaRPr lang="da-DK"/>
          </a:p>
        </p:txBody>
      </p:sp>
    </p:spTree>
    <p:extLst>
      <p:ext uri="{BB962C8B-B14F-4D97-AF65-F5344CB8AC3E}">
        <p14:creationId xmlns:p14="http://schemas.microsoft.com/office/powerpoint/2010/main" val="2253807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11</a:t>
            </a:fld>
            <a:endParaRPr lang="da-DK"/>
          </a:p>
        </p:txBody>
      </p:sp>
    </p:spTree>
    <p:extLst>
      <p:ext uri="{BB962C8B-B14F-4D97-AF65-F5344CB8AC3E}">
        <p14:creationId xmlns:p14="http://schemas.microsoft.com/office/powerpoint/2010/main" val="57573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12</a:t>
            </a:fld>
            <a:endParaRPr lang="da-DK"/>
          </a:p>
        </p:txBody>
      </p:sp>
    </p:spTree>
    <p:extLst>
      <p:ext uri="{BB962C8B-B14F-4D97-AF65-F5344CB8AC3E}">
        <p14:creationId xmlns:p14="http://schemas.microsoft.com/office/powerpoint/2010/main" val="1294068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nSpc>
                <a:spcPct val="115000"/>
              </a:lnSpc>
              <a:spcAft>
                <a:spcPts val="1000"/>
              </a:spcAft>
            </a:pPr>
            <a:r>
              <a:rPr lang="da-DK" dirty="0">
                <a:effectLst/>
                <a:latin typeface="Georgia" panose="02040502050405020303" pitchFamily="18" charset="0"/>
                <a:ea typeface="Calibri" panose="020F0502020204030204" pitchFamily="34" charset="0"/>
                <a:cs typeface="Times New Roman" panose="02020603050405020304" pitchFamily="18" charset="0"/>
              </a:rPr>
              <a:t>I dag arbejder vi typisk med fokusområder, som ex. ”en mere værdig ældrepleje” eller ”trygge og værdige sammenhængende patientforløb”. Emnerne er overordnede, svære at måle på og har ikke konkrete beskrivelser af, hvordan og hvad vores frivillige konkret kan gøre i deres lokale indflydelsesindsats i kommunen.</a:t>
            </a:r>
          </a:p>
          <a:p>
            <a:pPr>
              <a:lnSpc>
                <a:spcPct val="115000"/>
              </a:lnSpc>
              <a:spcAft>
                <a:spcPts val="1000"/>
              </a:spcAft>
            </a:pPr>
            <a:r>
              <a:rPr lang="da-DK" dirty="0">
                <a:effectLst/>
                <a:latin typeface="Georgia" panose="02040502050405020303" pitchFamily="18" charset="0"/>
                <a:ea typeface="Calibri" panose="020F0502020204030204" pitchFamily="34" charset="0"/>
                <a:cs typeface="Times New Roman" panose="02020603050405020304" pitchFamily="18" charset="0"/>
              </a:rPr>
              <a:t>Tilsvarende er indsatsen i sekretariatets involverede afdelinger, når der arbejdes med ældrepolitiske emner</a:t>
            </a:r>
            <a:r>
              <a:rPr lang="da-DK" dirty="0">
                <a:latin typeface="Georgia" panose="02040502050405020303" pitchFamily="18" charset="0"/>
                <a:ea typeface="Calibri" panose="020F0502020204030204" pitchFamily="34" charset="0"/>
                <a:cs typeface="Times New Roman" panose="02020603050405020304" pitchFamily="18" charset="0"/>
              </a:rPr>
              <a:t> </a:t>
            </a:r>
            <a:r>
              <a:rPr lang="da-DK" dirty="0">
                <a:effectLst/>
                <a:latin typeface="Georgia" panose="02040502050405020303" pitchFamily="18" charset="0"/>
                <a:ea typeface="Calibri" panose="020F0502020204030204" pitchFamily="34" charset="0"/>
                <a:cs typeface="Times New Roman" panose="02020603050405020304" pitchFamily="18" charset="0"/>
              </a:rPr>
              <a:t>ikke altid synkron. </a:t>
            </a:r>
            <a:r>
              <a:rPr lang="da-DK" dirty="0">
                <a:latin typeface="Georgia" panose="02040502050405020303" pitchFamily="18" charset="0"/>
                <a:ea typeface="Calibri" panose="020F0502020204030204" pitchFamily="34" charset="0"/>
                <a:cs typeface="Times New Roman" panose="02020603050405020304" pitchFamily="18" charset="0"/>
              </a:rPr>
              <a:t>D</a:t>
            </a:r>
            <a:r>
              <a:rPr lang="da-DK" dirty="0">
                <a:effectLst/>
                <a:latin typeface="Georgia" panose="02040502050405020303" pitchFamily="18" charset="0"/>
                <a:ea typeface="Calibri" panose="020F0502020204030204" pitchFamily="34" charset="0"/>
                <a:cs typeface="Times New Roman" panose="02020603050405020304" pitchFamily="18" charset="0"/>
              </a:rPr>
              <a:t>e ”overordnede” fokusområder, rummer også ofte flere mindre emner, hvilket let kan føre til, at man arbejder med ”hver sit”, med en opfattelse af, at man arbejder sammen.</a:t>
            </a:r>
          </a:p>
          <a:p>
            <a:r>
              <a:rPr lang="da-DK" dirty="0">
                <a:latin typeface="Georgia" panose="02040502050405020303" pitchFamily="18" charset="0"/>
                <a:ea typeface="Calibri" panose="020F0502020204030204" pitchFamily="34" charset="0"/>
                <a:cs typeface="Times New Roman" panose="02020603050405020304" pitchFamily="18" charset="0"/>
              </a:rPr>
              <a:t>U</a:t>
            </a:r>
            <a:r>
              <a:rPr lang="da-DK" dirty="0">
                <a:effectLst/>
                <a:latin typeface="Georgia" panose="02040502050405020303" pitchFamily="18" charset="0"/>
                <a:ea typeface="Calibri" panose="020F0502020204030204" pitchFamily="34" charset="0"/>
                <a:cs typeface="Times New Roman" panose="02020603050405020304" pitchFamily="18" charset="0"/>
              </a:rPr>
              <a:t>dgangspunkt for fokuseret indsats er derfor at vi arbejder tæt sammen, synkront og sikrer at vi ved hvad vi hver især har af aktiviteter. </a:t>
            </a:r>
            <a:endParaRPr lang="da-DK" dirty="0">
              <a:solidFill>
                <a:srgbClr val="0F0A33"/>
              </a:solidFill>
              <a:latin typeface="Georgia" panose="02040502050405020303" pitchFamily="18" charset="0"/>
            </a:endParaRPr>
          </a:p>
          <a:p>
            <a:pPr algn="l"/>
            <a:endParaRPr lang="da-DK" dirty="0">
              <a:solidFill>
                <a:srgbClr val="0F0A33"/>
              </a:solidFill>
              <a:latin typeface="Georgia" panose="02040502050405020303" pitchFamily="18" charset="0"/>
            </a:endParaRPr>
          </a:p>
          <a:p>
            <a:pPr>
              <a:lnSpc>
                <a:spcPct val="115000"/>
              </a:lnSpc>
              <a:spcAft>
                <a:spcPts val="1000"/>
              </a:spcAft>
            </a:pPr>
            <a:r>
              <a:rPr lang="da-DK" dirty="0">
                <a:latin typeface="Georgia" panose="02040502050405020303" pitchFamily="18" charset="0"/>
                <a:cs typeface="Times New Roman" panose="02020603050405020304" pitchFamily="18" charset="0"/>
              </a:rPr>
              <a:t>Hvad er baggrunden for Fokuseret indsats? Vi sætter gang i denne samarbejdsmodel for at få nogle erfaringer med indflydelsesarbejdet. </a:t>
            </a:r>
          </a:p>
          <a:p>
            <a:pPr>
              <a:lnSpc>
                <a:spcPct val="115000"/>
              </a:lnSpc>
              <a:spcAft>
                <a:spcPts val="1000"/>
              </a:spcAft>
            </a:pPr>
            <a:r>
              <a:rPr lang="da-DK" dirty="0">
                <a:latin typeface="Georgia" panose="02040502050405020303" pitchFamily="18" charset="0"/>
                <a:cs typeface="Times New Roman" panose="02020603050405020304" pitchFamily="18" charset="0"/>
              </a:rPr>
              <a:t>Kræftens Bekæmpelse har gode resultater med at fokusere én samtidig konkret indsats i hele organisationen, i en given periode. Et eksempel kan være ”Røgfri Skoler”. Emnet er konkret, målbart og opgaver/handlinger, organisering af indsatsen, tidsplan, mål og evaluering, er tydeligt beskrevet for alle i hele organisationen.</a:t>
            </a:r>
          </a:p>
          <a:p>
            <a:pPr>
              <a:lnSpc>
                <a:spcPct val="115000"/>
              </a:lnSpc>
              <a:spcAft>
                <a:spcPts val="1000"/>
              </a:spcAft>
            </a:pPr>
            <a:r>
              <a:rPr lang="da-DK" dirty="0">
                <a:latin typeface="Georgia" panose="02040502050405020303" pitchFamily="18" charset="0"/>
                <a:cs typeface="Times New Roman" panose="02020603050405020304" pitchFamily="18" charset="0"/>
              </a:rPr>
              <a:t>Det er denne model vi er inspireret og ønsker at afprøve på det ældrepolitiske område i et antal kommuner i 2022.</a:t>
            </a:r>
          </a:p>
          <a:p>
            <a:pPr algn="l"/>
            <a:endParaRPr lang="da-DK" dirty="0">
              <a:solidFill>
                <a:srgbClr val="0F0A33"/>
              </a:solidFill>
              <a:latin typeface="Georgia" panose="02040502050405020303" pitchFamily="18" charset="0"/>
            </a:endParaRPr>
          </a:p>
          <a:p>
            <a:endParaRPr lang="da-DK" sz="1400"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136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14</a:t>
            </a:fld>
            <a:endParaRPr lang="da-DK"/>
          </a:p>
        </p:txBody>
      </p:sp>
    </p:spTree>
    <p:extLst>
      <p:ext uri="{BB962C8B-B14F-4D97-AF65-F5344CB8AC3E}">
        <p14:creationId xmlns:p14="http://schemas.microsoft.com/office/powerpoint/2010/main" val="3921455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15</a:t>
            </a:fld>
            <a:endParaRPr lang="da-DK"/>
          </a:p>
        </p:txBody>
      </p:sp>
    </p:spTree>
    <p:extLst>
      <p:ext uri="{BB962C8B-B14F-4D97-AF65-F5344CB8AC3E}">
        <p14:creationId xmlns:p14="http://schemas.microsoft.com/office/powerpoint/2010/main" val="1264710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16</a:t>
            </a:fld>
            <a:endParaRPr lang="da-DK"/>
          </a:p>
        </p:txBody>
      </p:sp>
    </p:spTree>
    <p:extLst>
      <p:ext uri="{BB962C8B-B14F-4D97-AF65-F5344CB8AC3E}">
        <p14:creationId xmlns:p14="http://schemas.microsoft.com/office/powerpoint/2010/main" val="2465700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1563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224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1117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2</a:t>
            </a:fld>
            <a:endParaRPr lang="da-DK"/>
          </a:p>
        </p:txBody>
      </p:sp>
    </p:spTree>
    <p:extLst>
      <p:ext uri="{BB962C8B-B14F-4D97-AF65-F5344CB8AC3E}">
        <p14:creationId xmlns:p14="http://schemas.microsoft.com/office/powerpoint/2010/main" val="764185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872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4134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991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52408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25</a:t>
            </a:fld>
            <a:endParaRPr lang="da-DK"/>
          </a:p>
        </p:txBody>
      </p:sp>
    </p:spTree>
    <p:extLst>
      <p:ext uri="{BB962C8B-B14F-4D97-AF65-F5344CB8AC3E}">
        <p14:creationId xmlns:p14="http://schemas.microsoft.com/office/powerpoint/2010/main" val="5520169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Marie	</a:t>
            </a:r>
          </a:p>
        </p:txBody>
      </p:sp>
      <p:sp>
        <p:nvSpPr>
          <p:cNvPr id="4" name="Pladsholder til slidenummer 3"/>
          <p:cNvSpPr>
            <a:spLocks noGrp="1"/>
          </p:cNvSpPr>
          <p:nvPr>
            <p:ph type="sldNum" sz="quarter" idx="5"/>
          </p:nvPr>
        </p:nvSpPr>
        <p:spPr/>
        <p:txBody>
          <a:bodyPr/>
          <a:lstStyle/>
          <a:p>
            <a:fld id="{E8B23C5F-1057-4D02-8278-9373A9252565}" type="slidenum">
              <a:rPr lang="da-DK" smtClean="0"/>
              <a:t>26</a:t>
            </a:fld>
            <a:endParaRPr lang="da-DK"/>
          </a:p>
        </p:txBody>
      </p:sp>
    </p:spTree>
    <p:extLst>
      <p:ext uri="{BB962C8B-B14F-4D97-AF65-F5344CB8AC3E}">
        <p14:creationId xmlns:p14="http://schemas.microsoft.com/office/powerpoint/2010/main" val="43036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27</a:t>
            </a:fld>
            <a:endParaRPr lang="da-DK"/>
          </a:p>
        </p:txBody>
      </p:sp>
    </p:spTree>
    <p:extLst>
      <p:ext uri="{BB962C8B-B14F-4D97-AF65-F5344CB8AC3E}">
        <p14:creationId xmlns:p14="http://schemas.microsoft.com/office/powerpoint/2010/main" val="13636279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28</a:t>
            </a:fld>
            <a:endParaRPr lang="da-DK"/>
          </a:p>
        </p:txBody>
      </p:sp>
    </p:spTree>
    <p:extLst>
      <p:ext uri="{BB962C8B-B14F-4D97-AF65-F5344CB8AC3E}">
        <p14:creationId xmlns:p14="http://schemas.microsoft.com/office/powerpoint/2010/main" val="29720722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29</a:t>
            </a:fld>
            <a:endParaRPr lang="da-DK"/>
          </a:p>
        </p:txBody>
      </p:sp>
    </p:spTree>
    <p:extLst>
      <p:ext uri="{BB962C8B-B14F-4D97-AF65-F5344CB8AC3E}">
        <p14:creationId xmlns:p14="http://schemas.microsoft.com/office/powerpoint/2010/main" val="645486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30</a:t>
            </a:fld>
            <a:endParaRPr lang="da-DK"/>
          </a:p>
        </p:txBody>
      </p:sp>
    </p:spTree>
    <p:extLst>
      <p:ext uri="{BB962C8B-B14F-4D97-AF65-F5344CB8AC3E}">
        <p14:creationId xmlns:p14="http://schemas.microsoft.com/office/powerpoint/2010/main" val="400695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3</a:t>
            </a:fld>
            <a:endParaRPr lang="da-DK"/>
          </a:p>
        </p:txBody>
      </p:sp>
    </p:spTree>
    <p:extLst>
      <p:ext uri="{BB962C8B-B14F-4D97-AF65-F5344CB8AC3E}">
        <p14:creationId xmlns:p14="http://schemas.microsoft.com/office/powerpoint/2010/main" val="20488803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31</a:t>
            </a:fld>
            <a:endParaRPr lang="da-DK"/>
          </a:p>
        </p:txBody>
      </p:sp>
    </p:spTree>
    <p:extLst>
      <p:ext uri="{BB962C8B-B14F-4D97-AF65-F5344CB8AC3E}">
        <p14:creationId xmlns:p14="http://schemas.microsoft.com/office/powerpoint/2010/main" val="2418177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32</a:t>
            </a:fld>
            <a:endParaRPr lang="da-DK"/>
          </a:p>
        </p:txBody>
      </p:sp>
    </p:spTree>
    <p:extLst>
      <p:ext uri="{BB962C8B-B14F-4D97-AF65-F5344CB8AC3E}">
        <p14:creationId xmlns:p14="http://schemas.microsoft.com/office/powerpoint/2010/main" val="1009557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Marie	</a:t>
            </a:r>
          </a:p>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33</a:t>
            </a:fld>
            <a:endParaRPr lang="da-DK"/>
          </a:p>
        </p:txBody>
      </p:sp>
    </p:spTree>
    <p:extLst>
      <p:ext uri="{BB962C8B-B14F-4D97-AF65-F5344CB8AC3E}">
        <p14:creationId xmlns:p14="http://schemas.microsoft.com/office/powerpoint/2010/main" val="2595909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Marie</a:t>
            </a:r>
          </a:p>
        </p:txBody>
      </p:sp>
      <p:sp>
        <p:nvSpPr>
          <p:cNvPr id="4" name="Pladsholder til slidenummer 3"/>
          <p:cNvSpPr>
            <a:spLocks noGrp="1"/>
          </p:cNvSpPr>
          <p:nvPr>
            <p:ph type="sldNum" sz="quarter" idx="5"/>
          </p:nvPr>
        </p:nvSpPr>
        <p:spPr/>
        <p:txBody>
          <a:bodyPr/>
          <a:lstStyle/>
          <a:p>
            <a:fld id="{E8B23C5F-1057-4D02-8278-9373A9252565}" type="slidenum">
              <a:rPr lang="da-DK" smtClean="0"/>
              <a:t>39</a:t>
            </a:fld>
            <a:endParaRPr lang="da-DK"/>
          </a:p>
        </p:txBody>
      </p:sp>
    </p:spTree>
    <p:extLst>
      <p:ext uri="{BB962C8B-B14F-4D97-AF65-F5344CB8AC3E}">
        <p14:creationId xmlns:p14="http://schemas.microsoft.com/office/powerpoint/2010/main" val="42918493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9512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https://www.dr.dk/nyheder/regionale/syd/peters-94-aarige-far-maatte-ikke-faa-en-plejehjemsplads-han-var-bange-doe</a:t>
            </a:r>
          </a:p>
          <a:p>
            <a:endParaRPr lang="da-DK" dirty="0"/>
          </a:p>
          <a:p>
            <a:r>
              <a:rPr lang="da-DK" dirty="0"/>
              <a:t>- erkendelse fra nogle kommuner</a:t>
            </a:r>
          </a:p>
        </p:txBody>
      </p:sp>
      <p:sp>
        <p:nvSpPr>
          <p:cNvPr id="4" name="Pladsholder til slidenummer 3"/>
          <p:cNvSpPr>
            <a:spLocks noGrp="1"/>
          </p:cNvSpPr>
          <p:nvPr>
            <p:ph type="sldNum" sz="quarter" idx="5"/>
          </p:nvPr>
        </p:nvSpPr>
        <p:spPr/>
        <p:txBody>
          <a:bodyPr/>
          <a:lstStyle/>
          <a:p>
            <a:fld id="{E8B23C5F-1057-4D02-8278-9373A9252565}" type="slidenum">
              <a:rPr lang="da-DK" smtClean="0"/>
              <a:t>44</a:t>
            </a:fld>
            <a:endParaRPr lang="da-DK"/>
          </a:p>
        </p:txBody>
      </p:sp>
    </p:spTree>
    <p:extLst>
      <p:ext uri="{BB962C8B-B14F-4D97-AF65-F5344CB8AC3E}">
        <p14:creationId xmlns:p14="http://schemas.microsoft.com/office/powerpoint/2010/main" val="21582951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47</a:t>
            </a:fld>
            <a:endParaRPr lang="da-DK"/>
          </a:p>
        </p:txBody>
      </p:sp>
    </p:spTree>
    <p:extLst>
      <p:ext uri="{BB962C8B-B14F-4D97-AF65-F5344CB8AC3E}">
        <p14:creationId xmlns:p14="http://schemas.microsoft.com/office/powerpoint/2010/main" val="10471249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48</a:t>
            </a:fld>
            <a:endParaRPr lang="da-DK"/>
          </a:p>
        </p:txBody>
      </p:sp>
    </p:spTree>
    <p:extLst>
      <p:ext uri="{BB962C8B-B14F-4D97-AF65-F5344CB8AC3E}">
        <p14:creationId xmlns:p14="http://schemas.microsoft.com/office/powerpoint/2010/main" val="2314117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49</a:t>
            </a:fld>
            <a:endParaRPr lang="da-DK"/>
          </a:p>
        </p:txBody>
      </p:sp>
    </p:spTree>
    <p:extLst>
      <p:ext uri="{BB962C8B-B14F-4D97-AF65-F5344CB8AC3E}">
        <p14:creationId xmlns:p14="http://schemas.microsoft.com/office/powerpoint/2010/main" val="18706524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7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4</a:t>
            </a:fld>
            <a:endParaRPr lang="da-DK"/>
          </a:p>
        </p:txBody>
      </p:sp>
    </p:spTree>
    <p:extLst>
      <p:ext uri="{BB962C8B-B14F-4D97-AF65-F5344CB8AC3E}">
        <p14:creationId xmlns:p14="http://schemas.microsoft.com/office/powerpoint/2010/main" val="8575753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Ikke færdig</a:t>
            </a: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50441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693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kumimoji="0" lang="da-DK" sz="1200" b="0" i="0" u="none" strike="noStrike" cap="none" spc="0" normalizeH="0" baseline="0" dirty="0">
              <a:ln>
                <a:noFill/>
              </a:ln>
              <a:effectLst/>
              <a:uFillTx/>
              <a:latin typeface="+mn-lt"/>
              <a:ea typeface="Palatino"/>
              <a:cs typeface="Palatino"/>
              <a:sym typeface="Palatino"/>
            </a:endParaRPr>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367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B23C5F-1057-4D02-8278-9373A9252565}" type="slidenum">
              <a:rPr kumimoji="0" lang="da-DK"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da-DK"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698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62</a:t>
            </a:fld>
            <a:endParaRPr lang="da-DK"/>
          </a:p>
        </p:txBody>
      </p:sp>
    </p:spTree>
    <p:extLst>
      <p:ext uri="{BB962C8B-B14F-4D97-AF65-F5344CB8AC3E}">
        <p14:creationId xmlns:p14="http://schemas.microsoft.com/office/powerpoint/2010/main" val="25363618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63</a:t>
            </a:fld>
            <a:endParaRPr lang="da-DK"/>
          </a:p>
        </p:txBody>
      </p:sp>
    </p:spTree>
    <p:extLst>
      <p:ext uri="{BB962C8B-B14F-4D97-AF65-F5344CB8AC3E}">
        <p14:creationId xmlns:p14="http://schemas.microsoft.com/office/powerpoint/2010/main" val="12163597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64</a:t>
            </a:fld>
            <a:endParaRPr lang="da-DK"/>
          </a:p>
        </p:txBody>
      </p:sp>
    </p:spTree>
    <p:extLst>
      <p:ext uri="{BB962C8B-B14F-4D97-AF65-F5344CB8AC3E}">
        <p14:creationId xmlns:p14="http://schemas.microsoft.com/office/powerpoint/2010/main" val="9351960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65</a:t>
            </a:fld>
            <a:endParaRPr lang="da-DK"/>
          </a:p>
        </p:txBody>
      </p:sp>
    </p:spTree>
    <p:extLst>
      <p:ext uri="{BB962C8B-B14F-4D97-AF65-F5344CB8AC3E}">
        <p14:creationId xmlns:p14="http://schemas.microsoft.com/office/powerpoint/2010/main" val="23290022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Benyt årsmøder til at fortælle om Fælles indsats</a:t>
            </a:r>
          </a:p>
          <a:p>
            <a:r>
              <a:rPr lang="da-DK" dirty="0"/>
              <a:t>Benyt møder med frivillige </a:t>
            </a:r>
          </a:p>
        </p:txBody>
      </p:sp>
      <p:sp>
        <p:nvSpPr>
          <p:cNvPr id="4" name="Pladsholder til slidenummer 3"/>
          <p:cNvSpPr>
            <a:spLocks noGrp="1"/>
          </p:cNvSpPr>
          <p:nvPr>
            <p:ph type="sldNum" sz="quarter" idx="5"/>
          </p:nvPr>
        </p:nvSpPr>
        <p:spPr/>
        <p:txBody>
          <a:bodyPr/>
          <a:lstStyle/>
          <a:p>
            <a:fld id="{E8B23C5F-1057-4D02-8278-9373A9252565}" type="slidenum">
              <a:rPr lang="da-DK" smtClean="0"/>
              <a:t>66</a:t>
            </a:fld>
            <a:endParaRPr lang="da-DK"/>
          </a:p>
        </p:txBody>
      </p:sp>
    </p:spTree>
    <p:extLst>
      <p:ext uri="{BB962C8B-B14F-4D97-AF65-F5344CB8AC3E}">
        <p14:creationId xmlns:p14="http://schemas.microsoft.com/office/powerpoint/2010/main" val="980289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67</a:t>
            </a:fld>
            <a:endParaRPr lang="da-DK"/>
          </a:p>
        </p:txBody>
      </p:sp>
    </p:spTree>
    <p:extLst>
      <p:ext uri="{BB962C8B-B14F-4D97-AF65-F5344CB8AC3E}">
        <p14:creationId xmlns:p14="http://schemas.microsoft.com/office/powerpoint/2010/main" val="2284823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5</a:t>
            </a:fld>
            <a:endParaRPr lang="da-DK"/>
          </a:p>
        </p:txBody>
      </p:sp>
    </p:spTree>
    <p:extLst>
      <p:ext uri="{BB962C8B-B14F-4D97-AF65-F5344CB8AC3E}">
        <p14:creationId xmlns:p14="http://schemas.microsoft.com/office/powerpoint/2010/main" val="3151152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68</a:t>
            </a:fld>
            <a:endParaRPr lang="da-DK"/>
          </a:p>
        </p:txBody>
      </p:sp>
    </p:spTree>
    <p:extLst>
      <p:ext uri="{BB962C8B-B14F-4D97-AF65-F5344CB8AC3E}">
        <p14:creationId xmlns:p14="http://schemas.microsoft.com/office/powerpoint/2010/main" val="22691792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69</a:t>
            </a:fld>
            <a:endParaRPr lang="da-DK"/>
          </a:p>
        </p:txBody>
      </p:sp>
    </p:spTree>
    <p:extLst>
      <p:ext uri="{BB962C8B-B14F-4D97-AF65-F5344CB8AC3E}">
        <p14:creationId xmlns:p14="http://schemas.microsoft.com/office/powerpoint/2010/main" val="50064966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Intro Gerda</a:t>
            </a:r>
          </a:p>
          <a:p>
            <a:r>
              <a:rPr lang="da-DK" dirty="0"/>
              <a:t>Vil fortælle </a:t>
            </a:r>
            <a:r>
              <a:rPr lang="da-DK" dirty="0" err="1"/>
              <a:t>omde</a:t>
            </a:r>
            <a:r>
              <a:rPr lang="da-DK" dirty="0"/>
              <a:t> materialer vi har udarbejdet til jer. I får dem når I går.</a:t>
            </a:r>
          </a:p>
        </p:txBody>
      </p:sp>
      <p:sp>
        <p:nvSpPr>
          <p:cNvPr id="4" name="Pladsholder til slidenummer 3"/>
          <p:cNvSpPr>
            <a:spLocks noGrp="1"/>
          </p:cNvSpPr>
          <p:nvPr>
            <p:ph type="sldNum" sz="quarter" idx="5"/>
          </p:nvPr>
        </p:nvSpPr>
        <p:spPr/>
        <p:txBody>
          <a:bodyPr/>
          <a:lstStyle/>
          <a:p>
            <a:fld id="{E8B23C5F-1057-4D02-8278-9373A9252565}" type="slidenum">
              <a:rPr lang="da-DK" smtClean="0"/>
              <a:t>70</a:t>
            </a:fld>
            <a:endParaRPr lang="da-DK"/>
          </a:p>
        </p:txBody>
      </p:sp>
    </p:spTree>
    <p:extLst>
      <p:ext uri="{BB962C8B-B14F-4D97-AF65-F5344CB8AC3E}">
        <p14:creationId xmlns:p14="http://schemas.microsoft.com/office/powerpoint/2010/main" val="2576268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71</a:t>
            </a:fld>
            <a:endParaRPr lang="da-DK"/>
          </a:p>
        </p:txBody>
      </p:sp>
    </p:spTree>
    <p:extLst>
      <p:ext uri="{BB962C8B-B14F-4D97-AF65-F5344CB8AC3E}">
        <p14:creationId xmlns:p14="http://schemas.microsoft.com/office/powerpoint/2010/main" val="9883233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72</a:t>
            </a:fld>
            <a:endParaRPr lang="da-DK"/>
          </a:p>
        </p:txBody>
      </p:sp>
    </p:spTree>
    <p:extLst>
      <p:ext uri="{BB962C8B-B14F-4D97-AF65-F5344CB8AC3E}">
        <p14:creationId xmlns:p14="http://schemas.microsoft.com/office/powerpoint/2010/main" val="6954141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73</a:t>
            </a:fld>
            <a:endParaRPr lang="da-DK"/>
          </a:p>
        </p:txBody>
      </p:sp>
    </p:spTree>
    <p:extLst>
      <p:ext uri="{BB962C8B-B14F-4D97-AF65-F5344CB8AC3E}">
        <p14:creationId xmlns:p14="http://schemas.microsoft.com/office/powerpoint/2010/main" val="308455693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74</a:t>
            </a:fld>
            <a:endParaRPr lang="da-DK"/>
          </a:p>
        </p:txBody>
      </p:sp>
    </p:spTree>
    <p:extLst>
      <p:ext uri="{BB962C8B-B14F-4D97-AF65-F5344CB8AC3E}">
        <p14:creationId xmlns:p14="http://schemas.microsoft.com/office/powerpoint/2010/main" val="18784444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75</a:t>
            </a:fld>
            <a:endParaRPr lang="da-DK"/>
          </a:p>
        </p:txBody>
      </p:sp>
    </p:spTree>
    <p:extLst>
      <p:ext uri="{BB962C8B-B14F-4D97-AF65-F5344CB8AC3E}">
        <p14:creationId xmlns:p14="http://schemas.microsoft.com/office/powerpoint/2010/main" val="11032260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76</a:t>
            </a:fld>
            <a:endParaRPr lang="da-DK"/>
          </a:p>
        </p:txBody>
      </p:sp>
    </p:spTree>
    <p:extLst>
      <p:ext uri="{BB962C8B-B14F-4D97-AF65-F5344CB8AC3E}">
        <p14:creationId xmlns:p14="http://schemas.microsoft.com/office/powerpoint/2010/main" val="14224027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77</a:t>
            </a:fld>
            <a:endParaRPr lang="da-DK"/>
          </a:p>
        </p:txBody>
      </p:sp>
    </p:spTree>
    <p:extLst>
      <p:ext uri="{BB962C8B-B14F-4D97-AF65-F5344CB8AC3E}">
        <p14:creationId xmlns:p14="http://schemas.microsoft.com/office/powerpoint/2010/main" val="12163597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6</a:t>
            </a:fld>
            <a:endParaRPr lang="da-DK"/>
          </a:p>
        </p:txBody>
      </p:sp>
    </p:spTree>
    <p:extLst>
      <p:ext uri="{BB962C8B-B14F-4D97-AF65-F5344CB8AC3E}">
        <p14:creationId xmlns:p14="http://schemas.microsoft.com/office/powerpoint/2010/main" val="2068759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78</a:t>
            </a:fld>
            <a:endParaRPr lang="da-DK"/>
          </a:p>
        </p:txBody>
      </p:sp>
    </p:spTree>
    <p:extLst>
      <p:ext uri="{BB962C8B-B14F-4D97-AF65-F5344CB8AC3E}">
        <p14:creationId xmlns:p14="http://schemas.microsoft.com/office/powerpoint/2010/main" val="267492598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79</a:t>
            </a:fld>
            <a:endParaRPr lang="da-DK"/>
          </a:p>
        </p:txBody>
      </p:sp>
    </p:spTree>
    <p:extLst>
      <p:ext uri="{BB962C8B-B14F-4D97-AF65-F5344CB8AC3E}">
        <p14:creationId xmlns:p14="http://schemas.microsoft.com/office/powerpoint/2010/main" val="223953947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E8B23C5F-1057-4D02-8278-9373A9252565}" type="slidenum">
              <a:rPr lang="da-DK" smtClean="0"/>
              <a:t>80</a:t>
            </a:fld>
            <a:endParaRPr lang="da-DK"/>
          </a:p>
        </p:txBody>
      </p:sp>
    </p:spTree>
    <p:extLst>
      <p:ext uri="{BB962C8B-B14F-4D97-AF65-F5344CB8AC3E}">
        <p14:creationId xmlns:p14="http://schemas.microsoft.com/office/powerpoint/2010/main" val="6593642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81</a:t>
            </a:fld>
            <a:endParaRPr lang="da-DK"/>
          </a:p>
        </p:txBody>
      </p:sp>
    </p:spTree>
    <p:extLst>
      <p:ext uri="{BB962C8B-B14F-4D97-AF65-F5344CB8AC3E}">
        <p14:creationId xmlns:p14="http://schemas.microsoft.com/office/powerpoint/2010/main" val="9547812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82</a:t>
            </a:fld>
            <a:endParaRPr lang="da-DK"/>
          </a:p>
        </p:txBody>
      </p:sp>
    </p:spTree>
    <p:extLst>
      <p:ext uri="{BB962C8B-B14F-4D97-AF65-F5344CB8AC3E}">
        <p14:creationId xmlns:p14="http://schemas.microsoft.com/office/powerpoint/2010/main" val="2018661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7</a:t>
            </a:fld>
            <a:endParaRPr lang="da-DK"/>
          </a:p>
        </p:txBody>
      </p:sp>
    </p:spTree>
    <p:extLst>
      <p:ext uri="{BB962C8B-B14F-4D97-AF65-F5344CB8AC3E}">
        <p14:creationId xmlns:p14="http://schemas.microsoft.com/office/powerpoint/2010/main" val="2627614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8</a:t>
            </a:fld>
            <a:endParaRPr lang="da-DK"/>
          </a:p>
        </p:txBody>
      </p:sp>
    </p:spTree>
    <p:extLst>
      <p:ext uri="{BB962C8B-B14F-4D97-AF65-F5344CB8AC3E}">
        <p14:creationId xmlns:p14="http://schemas.microsoft.com/office/powerpoint/2010/main" val="3539857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4" name="Pladsholder til slidenummer 3"/>
          <p:cNvSpPr>
            <a:spLocks noGrp="1"/>
          </p:cNvSpPr>
          <p:nvPr>
            <p:ph type="sldNum" sz="quarter" idx="5"/>
          </p:nvPr>
        </p:nvSpPr>
        <p:spPr/>
        <p:txBody>
          <a:bodyPr/>
          <a:lstStyle/>
          <a:p>
            <a:fld id="{E8B23C5F-1057-4D02-8278-9373A9252565}" type="slidenum">
              <a:rPr lang="da-DK" smtClean="0"/>
              <a:t>9</a:t>
            </a:fld>
            <a:endParaRPr lang="da-DK"/>
          </a:p>
        </p:txBody>
      </p:sp>
    </p:spTree>
    <p:extLst>
      <p:ext uri="{BB962C8B-B14F-4D97-AF65-F5344CB8AC3E}">
        <p14:creationId xmlns:p14="http://schemas.microsoft.com/office/powerpoint/2010/main" val="4111697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Pr>
        <a:solidFill>
          <a:srgbClr val="233D4D"/>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2AD557C8-5E5A-F943-984D-85EAA58DCB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11" y="2718822"/>
            <a:ext cx="8103577" cy="1420356"/>
          </a:xfrm>
          <a:prstGeom prst="rect">
            <a:avLst/>
          </a:prstGeom>
        </p:spPr>
      </p:pic>
      <p:pic>
        <p:nvPicPr>
          <p:cNvPr id="3" name="Billede 2">
            <a:extLst>
              <a:ext uri="{FF2B5EF4-FFF2-40B4-BE49-F238E27FC236}">
                <a16:creationId xmlns:a16="http://schemas.microsoft.com/office/drawing/2014/main" id="{841D2C91-E1EB-1543-B313-2761B81B0C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4211" y="2718822"/>
            <a:ext cx="8103577" cy="1420356"/>
          </a:xfrm>
          <a:prstGeom prst="rect">
            <a:avLst/>
          </a:prstGeom>
        </p:spPr>
      </p:pic>
    </p:spTree>
    <p:extLst>
      <p:ext uri="{BB962C8B-B14F-4D97-AF65-F5344CB8AC3E}">
        <p14:creationId xmlns:p14="http://schemas.microsoft.com/office/powerpoint/2010/main" val="4225091012"/>
      </p:ext>
    </p:extLst>
  </p:cSld>
  <p:clrMapOvr>
    <a:overrideClrMapping bg1="lt1" tx1="dk1" bg2="lt2" tx2="dk2" accent1="accent1" accent2="accent2" accent3="accent3" accent4="accent4" accent5="accent5" accent6="accent6" hlink="hlink" folHlink="folHlink"/>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2"/>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9" name="ÆS_logo_POS_CMYK.pdf">
            <a:extLst>
              <a:ext uri="{FF2B5EF4-FFF2-40B4-BE49-F238E27FC236}">
                <a16:creationId xmlns:a16="http://schemas.microsoft.com/office/drawing/2014/main" id="{390326DF-A8CF-334C-9A56-96280F9CF5F0}"/>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28821112"/>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
        <p:nvSpPr>
          <p:cNvPr id="10" name="Shape 2">
            <a:extLst>
              <a:ext uri="{FF2B5EF4-FFF2-40B4-BE49-F238E27FC236}">
                <a16:creationId xmlns:a16="http://schemas.microsoft.com/office/drawing/2014/main" id="{8B26C565-F8B5-CC4A-822E-33371BAF5E64}"/>
              </a:ext>
            </a:extLst>
          </p:cNvPr>
          <p:cNvSpPr/>
          <p:nvPr/>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1" name="Shape 3">
            <a:extLst>
              <a:ext uri="{FF2B5EF4-FFF2-40B4-BE49-F238E27FC236}">
                <a16:creationId xmlns:a16="http://schemas.microsoft.com/office/drawing/2014/main" id="{B42E06C5-A77D-E949-873B-905053F832C2}"/>
              </a:ext>
            </a:extLst>
          </p:cNvPr>
          <p:cNvSpPr/>
          <p:nvPr/>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2" name="ÆS_logo_POS_CMYK.pdf">
            <a:extLst>
              <a:ext uri="{FF2B5EF4-FFF2-40B4-BE49-F238E27FC236}">
                <a16:creationId xmlns:a16="http://schemas.microsoft.com/office/drawing/2014/main" id="{C9226CA0-7401-5D47-B343-79146ED5927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70109825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1557643776"/>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4" name="ÆS_logo_POS_CMYK.pdf">
            <a:extLst>
              <a:ext uri="{FF2B5EF4-FFF2-40B4-BE49-F238E27FC236}">
                <a16:creationId xmlns:a16="http://schemas.microsoft.com/office/drawing/2014/main" id="{D0F85CEB-4D7B-6E42-9B8C-F72D0A5A9F4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333974692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341485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63B6F7-30E3-7143-97E5-B1CF1B49C8E0}"/>
              </a:ext>
            </a:extLst>
          </p:cNvPr>
          <p:cNvSpPr>
            <a:spLocks noGrp="1"/>
          </p:cNvSpPr>
          <p:nvPr>
            <p:ph type="title"/>
          </p:nvPr>
        </p:nvSpPr>
        <p:spPr/>
        <p:txBody>
          <a:bodyPr/>
          <a:lstStyle/>
          <a:p>
            <a:r>
              <a:rPr lang="da-DK" dirty="0"/>
              <a:t>Klik for at redigere titeltypografien i masteren</a:t>
            </a:r>
          </a:p>
        </p:txBody>
      </p:sp>
      <p:sp>
        <p:nvSpPr>
          <p:cNvPr id="4" name="Pladsholder til indhold 3">
            <a:extLst>
              <a:ext uri="{FF2B5EF4-FFF2-40B4-BE49-F238E27FC236}">
                <a16:creationId xmlns:a16="http://schemas.microsoft.com/office/drawing/2014/main" id="{7612114B-44D7-E844-B4E6-2525DA9F8944}"/>
              </a:ext>
            </a:extLst>
          </p:cNvPr>
          <p:cNvSpPr>
            <a:spLocks noGrp="1"/>
          </p:cNvSpPr>
          <p:nvPr>
            <p:ph sz="quarter" idx="11"/>
          </p:nvPr>
        </p:nvSpPr>
        <p:spPr>
          <a:xfrm>
            <a:off x="2027238" y="2516188"/>
            <a:ext cx="9145586" cy="3757612"/>
          </a:xfrm>
        </p:spPr>
        <p:txBody>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7611261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06855-CA4C-A147-F4F4-6E9988C6667E}"/>
              </a:ext>
            </a:extLst>
          </p:cNvPr>
          <p:cNvSpPr>
            <a:spLocks noGrp="1"/>
          </p:cNvSpPr>
          <p:nvPr>
            <p:ph type="title"/>
          </p:nvPr>
        </p:nvSpPr>
        <p:spPr/>
        <p:txBody>
          <a:bodyPr/>
          <a:lstStyle/>
          <a:p>
            <a:r>
              <a:rPr lang="en-GB"/>
              <a:t>Click to edit Master title style</a:t>
            </a:r>
            <a:endParaRPr lang="en-DK"/>
          </a:p>
        </p:txBody>
      </p:sp>
      <p:sp>
        <p:nvSpPr>
          <p:cNvPr id="3" name="Content Placeholder 2">
            <a:extLst>
              <a:ext uri="{FF2B5EF4-FFF2-40B4-BE49-F238E27FC236}">
                <a16:creationId xmlns:a16="http://schemas.microsoft.com/office/drawing/2014/main" id="{B0D7AE93-4379-8BC9-7289-42DEBC41675B}"/>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4" name="Date Placeholder 3">
            <a:extLst>
              <a:ext uri="{FF2B5EF4-FFF2-40B4-BE49-F238E27FC236}">
                <a16:creationId xmlns:a16="http://schemas.microsoft.com/office/drawing/2014/main" id="{A29D34A5-FFC9-8D1E-8E91-969E75B43FAD}"/>
              </a:ext>
            </a:extLst>
          </p:cNvPr>
          <p:cNvSpPr>
            <a:spLocks noGrp="1"/>
          </p:cNvSpPr>
          <p:nvPr>
            <p:ph type="dt" sz="half" idx="10"/>
          </p:nvPr>
        </p:nvSpPr>
        <p:spPr/>
        <p:txBody>
          <a:bodyPr/>
          <a:lstStyle/>
          <a:p>
            <a:fld id="{FD110861-F780-CD4C-867B-7D48694D333B}" type="datetimeFigureOut">
              <a:rPr lang="en-DK" smtClean="0"/>
              <a:t>03/06/2024</a:t>
            </a:fld>
            <a:endParaRPr lang="en-DK"/>
          </a:p>
        </p:txBody>
      </p:sp>
      <p:sp>
        <p:nvSpPr>
          <p:cNvPr id="5" name="Footer Placeholder 4">
            <a:extLst>
              <a:ext uri="{FF2B5EF4-FFF2-40B4-BE49-F238E27FC236}">
                <a16:creationId xmlns:a16="http://schemas.microsoft.com/office/drawing/2014/main" id="{94D8BB89-ADF0-ED9C-3C9A-EFF6C8702995}"/>
              </a:ext>
            </a:extLst>
          </p:cNvPr>
          <p:cNvSpPr>
            <a:spLocks noGrp="1"/>
          </p:cNvSpPr>
          <p:nvPr>
            <p:ph type="ftr" sz="quarter" idx="11"/>
          </p:nvPr>
        </p:nvSpPr>
        <p:spPr/>
        <p:txBody>
          <a:bodyPr/>
          <a:lstStyle/>
          <a:p>
            <a:endParaRPr lang="en-DK"/>
          </a:p>
        </p:txBody>
      </p:sp>
      <p:sp>
        <p:nvSpPr>
          <p:cNvPr id="6" name="Slide Number Placeholder 5">
            <a:extLst>
              <a:ext uri="{FF2B5EF4-FFF2-40B4-BE49-F238E27FC236}">
                <a16:creationId xmlns:a16="http://schemas.microsoft.com/office/drawing/2014/main" id="{A5CF1492-27C3-17EA-D36D-C288503440A8}"/>
              </a:ext>
            </a:extLst>
          </p:cNvPr>
          <p:cNvSpPr>
            <a:spLocks noGrp="1"/>
          </p:cNvSpPr>
          <p:nvPr>
            <p:ph type="sldNum" sz="quarter" idx="12"/>
          </p:nvPr>
        </p:nvSpPr>
        <p:spPr/>
        <p:txBody>
          <a:bodyPr/>
          <a:lstStyle/>
          <a:p>
            <a:fld id="{D8EA7227-ACE7-424B-AD29-CD2B3A694C90}" type="slidenum">
              <a:rPr lang="en-DK" smtClean="0"/>
              <a:t>‹nr.›</a:t>
            </a:fld>
            <a:endParaRPr lang="en-DK"/>
          </a:p>
        </p:txBody>
      </p:sp>
    </p:spTree>
    <p:extLst>
      <p:ext uri="{BB962C8B-B14F-4D97-AF65-F5344CB8AC3E}">
        <p14:creationId xmlns:p14="http://schemas.microsoft.com/office/powerpoint/2010/main" val="3658327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8B4F732-3326-4564-91C1-2B0ACD81CD0B}"/>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C9839678-7755-4E4E-AE9B-13DDFB15FBE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9D1368F-32FB-4ADD-A331-734C4C8D5D5F}"/>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F0983106-8D63-4E48-A075-D861BD926C4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333206D-DFC6-4A75-BA07-76A0872C6211}"/>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9484543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05275B-F46B-46A6-9E78-171A4CCB95FB}"/>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12A95880-264C-4A59-ACC8-C87B0F574985}"/>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CDE841D9-5634-4942-9BF8-F9C749B32ADB}"/>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52B77C2A-B54F-47A4-BFF2-10C20BABD6D0}"/>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D2FEF7C7-D778-4474-AE02-F0CC06233599}"/>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4794891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F4F4C7-1694-4A31-BA44-495906786B96}"/>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C0E43DD6-5B41-4A2F-AF61-4B2576EB44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F9317509-41FC-43F0-964C-276E1A5C0E11}"/>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BEC2A87B-B4FA-4B42-85C8-589DB9EDF82D}"/>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696EB9E8-CB18-4345-A8AB-1FE92D63330B}"/>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052225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accent1"/>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solidFill>
                  <a:schemeClr val="tx2"/>
                </a:solidFill>
              </a:defRPr>
            </a:lvl1pPr>
          </a:lstStyle>
          <a:p>
            <a:pPr lvl="0">
              <a:defRPr sz="1800">
                <a:solidFill>
                  <a:srgbClr val="000000"/>
                </a:solidFill>
              </a:defRPr>
            </a:pPr>
            <a:r>
              <a:rPr lang="da-DK" sz="4900" dirty="0">
                <a:solidFill>
                  <a:srgbClr val="B3242A"/>
                </a:solidFill>
              </a:rPr>
              <a:t>Klik for at tilføje tekst</a:t>
            </a: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2"/>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13" name="ÆS_logo_POS_CMYK.pdf">
            <a:extLst>
              <a:ext uri="{FF2B5EF4-FFF2-40B4-BE49-F238E27FC236}">
                <a16:creationId xmlns:a16="http://schemas.microsoft.com/office/drawing/2014/main" id="{6232A95A-F8AF-3D4A-AF2D-C4F545342C79}"/>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425745068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2154F3-B38F-40FD-8DDD-8682FD538CF3}"/>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B063C55F-559F-4C8B-86D6-15960AB94559}"/>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DA34DFE6-A672-40FA-82DF-7BAF55B1026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2657B672-CFEC-42B5-A71C-AC0C8AAD9A42}"/>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6" name="Pladsholder til sidefod 5">
            <a:extLst>
              <a:ext uri="{FF2B5EF4-FFF2-40B4-BE49-F238E27FC236}">
                <a16:creationId xmlns:a16="http://schemas.microsoft.com/office/drawing/2014/main" id="{441D0FF8-F1BD-47CC-A6C2-96DAB68AD398}"/>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3F73C47-6462-4F1B-AA97-BFAEA81B1C6D}"/>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237623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E6D8B4-2A70-49C9-B16D-5C6E5C82CDD7}"/>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10D624F9-0DAC-492A-80BF-5FD9E93384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87E5E4D9-05D6-4213-A6D7-C6914AD8C2A4}"/>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EDB4186-F40D-4204-9D0B-9E67FA465F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77CD202D-7051-4BFF-8DAA-E3DE84F485A3}"/>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92ECE92C-6560-49F9-BDBD-6871F5E7B52F}"/>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8" name="Pladsholder til sidefod 7">
            <a:extLst>
              <a:ext uri="{FF2B5EF4-FFF2-40B4-BE49-F238E27FC236}">
                <a16:creationId xmlns:a16="http://schemas.microsoft.com/office/drawing/2014/main" id="{916338AB-AEE1-4E45-A651-7CE8893B8091}"/>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6D508129-380C-4B37-AE52-4D963E51E672}"/>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3680097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FB5E455-3884-4EBC-9D5B-EEAD5AAA21E2}"/>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47087130-C37A-4DAE-8578-DC63448D0D89}"/>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4" name="Pladsholder til sidefod 3">
            <a:extLst>
              <a:ext uri="{FF2B5EF4-FFF2-40B4-BE49-F238E27FC236}">
                <a16:creationId xmlns:a16="http://schemas.microsoft.com/office/drawing/2014/main" id="{1864325C-19BD-4E3B-8BC6-07C57943D14F}"/>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4CFA4D34-A625-4F82-8D38-7C0E9850C4B8}"/>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742822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6B5CDFAC-6169-475C-A470-911EEC2EF246}"/>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3" name="Pladsholder til sidefod 2">
            <a:extLst>
              <a:ext uri="{FF2B5EF4-FFF2-40B4-BE49-F238E27FC236}">
                <a16:creationId xmlns:a16="http://schemas.microsoft.com/office/drawing/2014/main" id="{FCEC9BF1-70A4-4C88-8343-6E4C9B39C03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122A047E-3C8C-473B-B2A6-E03E420F2F18}"/>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6846252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A70311C-BA7E-41D0-87B1-7E50CF10E82F}"/>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5F3A2776-CD41-4A06-BE9F-1AFCA9CC50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FE05F0F9-7990-4062-BA13-2347A5F418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6D995C9-C5E1-4D8F-B7C2-9AFAB52E6AEB}"/>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6" name="Pladsholder til sidefod 5">
            <a:extLst>
              <a:ext uri="{FF2B5EF4-FFF2-40B4-BE49-F238E27FC236}">
                <a16:creationId xmlns:a16="http://schemas.microsoft.com/office/drawing/2014/main" id="{2771DE74-8BF5-4F63-8D01-9B67D7D15A9E}"/>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8D0B736B-F49A-427E-943B-F65FFF0BB78B}"/>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465532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BFD73E-4677-4E83-968A-DA2A05E6D957}"/>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E0C31266-A213-481D-A935-6B9F8F3D4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4E3B2610-0F57-4CCA-95A3-6A5DAB88AE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34ABCEEA-D98A-4B7D-AEE7-3712B1C0B83D}"/>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6" name="Pladsholder til sidefod 5">
            <a:extLst>
              <a:ext uri="{FF2B5EF4-FFF2-40B4-BE49-F238E27FC236}">
                <a16:creationId xmlns:a16="http://schemas.microsoft.com/office/drawing/2014/main" id="{33D93821-AA5A-4098-8286-80AEE19E21A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213806C-E1C6-4389-B31B-539D1B7E9205}"/>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1349073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69B7BC-FF0F-488E-BB4A-0CC34CD5B31B}"/>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0C7D62F3-A35F-43E9-AD89-0BEABB7A3C64}"/>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8FEEC5F1-C23C-4DDA-86F0-C2A8CE5FCCCF}"/>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39B48C2F-6385-4E7D-BC99-BC16E3A7A9AA}"/>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E8BCDF23-B2B4-41E3-A734-0927D8A372A6}"/>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29780310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BDB12620-D182-405E-9FBA-BDDC17BD8415}"/>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7ECBB6D1-CDB0-4FF5-B53F-B1F1578A6116}"/>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5564AC94-0615-43D7-B571-E34CC4D8E2AC}"/>
              </a:ext>
            </a:extLst>
          </p:cNvPr>
          <p:cNvSpPr>
            <a:spLocks noGrp="1"/>
          </p:cNvSpPr>
          <p:nvPr>
            <p:ph type="dt" sz="half" idx="10"/>
          </p:nvPr>
        </p:nvSpPr>
        <p:spPr/>
        <p:txBody>
          <a:body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ECF6EA78-A9D1-42BE-B4C9-F1499F70D90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2B5A3A6D-912F-4504-94FB-6BB9788BEC55}"/>
              </a:ext>
            </a:extLst>
          </p:cNvPr>
          <p:cNvSpPr>
            <a:spLocks noGrp="1"/>
          </p:cNvSpPr>
          <p:nvPr>
            <p:ph type="sldNum" sz="quarter" idx="12"/>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861123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bg2"/>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957941833"/>
      </p:ext>
    </p:extLst>
  </p:cSld>
  <p:clrMapOvr>
    <a:overrideClrMapping bg1="lt1" tx1="dk1" bg2="lt2" tx2="dk2" accent1="accent1" accent2="accent2" accent3="accent3" accent4="accent4" accent5="accent5" accent6="accent6" hlink="hlink" folHlink="folHlink"/>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89139534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solidFill>
                  <a:schemeClr val="tx2"/>
                </a:solidFill>
              </a:defRPr>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2554116462"/>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nchor="t"/>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3" name="Pladsholder til diasnummer 2"/>
          <p:cNvSpPr>
            <a:spLocks noGrp="1"/>
          </p:cNvSpPr>
          <p:nvPr>
            <p:ph type="sldNum" sz="quarter" idx="11"/>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424190792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nchor="t"/>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
        <p:nvSpPr>
          <p:cNvPr id="4" name="Pladsholder til diasnummer 3"/>
          <p:cNvSpPr>
            <a:spLocks noGrp="1"/>
          </p:cNvSpPr>
          <p:nvPr>
            <p:ph type="sldNum" sz="quarter" idx="13"/>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443298960"/>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nchor="t"/>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diasnummer 3"/>
          <p:cNvSpPr>
            <a:spLocks noGrp="1"/>
          </p:cNvSpPr>
          <p:nvPr>
            <p:ph type="sldNum" sz="quarter" idx="15"/>
          </p:nvPr>
        </p:nvSpPr>
        <p:spPr/>
        <p:txBody>
          <a:bodyPr/>
          <a:lstStyle/>
          <a:p>
            <a:fld id="{53638CB2-EA0C-44E4-A91A-4D7146E346C5}" type="slidenum">
              <a:rPr lang="da-DK" smtClean="0"/>
              <a:pPr/>
              <a:t>‹nr.›</a:t>
            </a:fld>
            <a:endParaRPr lang="da-DK"/>
          </a:p>
        </p:txBody>
      </p:sp>
    </p:spTree>
    <p:extLst>
      <p:ext uri="{BB962C8B-B14F-4D97-AF65-F5344CB8AC3E}">
        <p14:creationId xmlns:p14="http://schemas.microsoft.com/office/powerpoint/2010/main" val="3566938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Åbningsdias - centreret">
    <p:bg>
      <p:bgRef idx="1001">
        <a:schemeClr val="bg1"/>
      </p:bgRef>
    </p:bg>
    <p:spTree>
      <p:nvGrpSpPr>
        <p:cNvPr id="1" name=""/>
        <p:cNvGrpSpPr/>
        <p:nvPr/>
      </p:nvGrpSpPr>
      <p:grpSpPr>
        <a:xfrm>
          <a:off x="0" y="0"/>
          <a:ext cx="0" cy="0"/>
          <a:chOff x="0" y="0"/>
          <a:chExt cx="0" cy="0"/>
        </a:xfrm>
      </p:grpSpPr>
      <p:sp>
        <p:nvSpPr>
          <p:cNvPr id="24" name="Shape 7"/>
          <p:cNvSpPr/>
          <p:nvPr userDrawn="1"/>
        </p:nvSpPr>
        <p:spPr>
          <a:xfrm>
            <a:off x="0" y="4410945"/>
            <a:ext cx="12192000"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sp>
        <p:nvSpPr>
          <p:cNvPr id="29" name="Shape 8"/>
          <p:cNvSpPr/>
          <p:nvPr userDrawn="1"/>
        </p:nvSpPr>
        <p:spPr>
          <a:xfrm flipV="1">
            <a:off x="-574" y="2396853"/>
            <a:ext cx="12192575" cy="45719"/>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defTabSz="457200">
              <a:defRPr sz="1200">
                <a:solidFill>
                  <a:srgbClr val="000000"/>
                </a:solidFill>
                <a:latin typeface="Helvetica"/>
                <a:ea typeface="Helvetica"/>
                <a:cs typeface="Helvetica"/>
                <a:sym typeface="Helvetica"/>
              </a:defRPr>
            </a:pPr>
            <a:endParaRPr sz="1200" kern="0">
              <a:solidFill>
                <a:srgbClr val="000000"/>
              </a:solidFill>
              <a:latin typeface="Helvetica"/>
              <a:ea typeface="Helvetica"/>
              <a:cs typeface="Helvetica"/>
              <a:sym typeface="Helvetica"/>
            </a:endParaRPr>
          </a:p>
        </p:txBody>
      </p:sp>
      <p:pic>
        <p:nvPicPr>
          <p:cNvPr id="7" name="ÆS_logo_POS_CMYK.pdf"/>
          <p:cNvPicPr/>
          <p:nvPr userDrawn="1"/>
        </p:nvPicPr>
        <p:blipFill>
          <a:blip r:embed="rId2" cstate="email">
            <a:extLst>
              <a:ext uri="{28A0092B-C50C-407E-A947-70E740481C1C}">
                <a14:useLocalDpi xmlns:a14="http://schemas.microsoft.com/office/drawing/2010/main" val="0"/>
              </a:ext>
            </a:extLst>
          </a:blip>
          <a:stretch>
            <a:fillRect/>
          </a:stretch>
        </p:blipFill>
        <p:spPr>
          <a:xfrm>
            <a:off x="3599499" y="3005188"/>
            <a:ext cx="4991916" cy="851668"/>
          </a:xfrm>
          <a:prstGeom prst="rect">
            <a:avLst/>
          </a:prstGeom>
          <a:ln w="12700">
            <a:miter lim="400000"/>
          </a:ln>
        </p:spPr>
      </p:pic>
      <p:sp>
        <p:nvSpPr>
          <p:cNvPr id="3" name="Rektangel 2"/>
          <p:cNvSpPr/>
          <p:nvPr userDrawn="1"/>
        </p:nvSpPr>
        <p:spPr>
          <a:xfrm>
            <a:off x="0" y="0"/>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0" name="Rektangel 9"/>
          <p:cNvSpPr/>
          <p:nvPr userDrawn="1"/>
        </p:nvSpPr>
        <p:spPr>
          <a:xfrm>
            <a:off x="0" y="4410945"/>
            <a:ext cx="12192000" cy="2442572"/>
          </a:xfrm>
          <a:prstGeom prst="rect">
            <a:avLst/>
          </a:prstGeom>
          <a:solidFill>
            <a:schemeClr val="bg2"/>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indent="0" algn="ctr" defTabSz="584200" rtl="0" fontAlgn="auto" latinLnBrk="1" hangingPunct="0">
              <a:lnSpc>
                <a:spcPct val="100000"/>
              </a:lnSpc>
              <a:spcBef>
                <a:spcPts val="0"/>
              </a:spcBef>
              <a:spcAft>
                <a:spcPts val="0"/>
              </a:spcAft>
              <a:buClrTx/>
              <a:buSzTx/>
              <a:buFontTx/>
              <a:buNone/>
              <a:tabLst/>
            </a:pPr>
            <a:endParaRPr kumimoji="0" lang="da-DK"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229334295"/>
      </p:ext>
    </p:extLst>
  </p:cSld>
  <p:clrMapOvr>
    <a:overrideClrMapping bg1="lt1" tx1="dk1" bg2="lt2" tx2="dk2" accent1="accent1" accent2="accent2" accent3="accent3" accent4="accent4" accent5="accent5" accent6="accent6" hlink="hlink" folHlink="folHlink"/>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Titel &amp; undertitel i bånd centreret">
    <p:spTree>
      <p:nvGrpSpPr>
        <p:cNvPr id="1" name=""/>
        <p:cNvGrpSpPr/>
        <p:nvPr/>
      </p:nvGrpSpPr>
      <p:grpSpPr>
        <a:xfrm>
          <a:off x="0" y="0"/>
          <a:ext cx="0" cy="0"/>
          <a:chOff x="0" y="0"/>
          <a:chExt cx="0" cy="0"/>
        </a:xfrm>
      </p:grpSpPr>
      <p:sp>
        <p:nvSpPr>
          <p:cNvPr id="3" name="Pladsholder til tekst 2"/>
          <p:cNvSpPr>
            <a:spLocks noGrp="1"/>
          </p:cNvSpPr>
          <p:nvPr>
            <p:ph type="body" sz="quarter" idx="10" hasCustomPrompt="1"/>
          </p:nvPr>
        </p:nvSpPr>
        <p:spPr>
          <a:xfrm>
            <a:off x="530586" y="2212910"/>
            <a:ext cx="11183692" cy="261610"/>
          </a:xfrm>
        </p:spPr>
        <p:txBody>
          <a:bodyPr vert="horz" anchor="b" anchorCtr="0">
            <a:spAutoFit/>
          </a:bodyPr>
          <a:lstStyle>
            <a:lvl1pPr marL="0" indent="0" algn="l">
              <a:lnSpc>
                <a:spcPct val="100000"/>
              </a:lnSpc>
              <a:spcBef>
                <a:spcPts val="0"/>
              </a:spcBef>
              <a:buFontTx/>
              <a:buNone/>
              <a:defRPr sz="1700" b="1" i="0" cap="all" baseline="0">
                <a:solidFill>
                  <a:schemeClr val="bg2"/>
                </a:solidFill>
                <a:latin typeface="Arial"/>
                <a:cs typeface="Arial"/>
              </a:defRPr>
            </a:lvl1pPr>
          </a:lstStyle>
          <a:p>
            <a:pPr lvl="0"/>
            <a:r>
              <a:rPr lang="da-DK" dirty="0"/>
              <a:t>Klik for at tilføje tekst</a:t>
            </a:r>
          </a:p>
        </p:txBody>
      </p:sp>
      <p:sp>
        <p:nvSpPr>
          <p:cNvPr id="9" name="Shape 9"/>
          <p:cNvSpPr/>
          <p:nvPr/>
        </p:nvSpPr>
        <p:spPr>
          <a:xfrm rot="16200000">
            <a:off x="6917128" y="3441526"/>
            <a:ext cx="115506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0" name="Shape 10"/>
          <p:cNvSpPr>
            <a:spLocks noGrp="1"/>
          </p:cNvSpPr>
          <p:nvPr>
            <p:ph type="title" hasCustomPrompt="1"/>
          </p:nvPr>
        </p:nvSpPr>
        <p:spPr>
          <a:xfrm>
            <a:off x="476250" y="2560596"/>
            <a:ext cx="6750844" cy="1711223"/>
          </a:xfrm>
          <a:prstGeom prst="rect">
            <a:avLst/>
          </a:prstGeom>
        </p:spPr>
        <p:txBody>
          <a:bodyPr>
            <a:noAutofit/>
          </a:bodyPr>
          <a:lstStyle>
            <a:lvl1pPr algn="l">
              <a:spcBef>
                <a:spcPts val="0"/>
              </a:spcBef>
              <a:defRPr sz="5400"/>
            </a:lvl1pPr>
          </a:lstStyle>
          <a:p>
            <a:pPr lvl="0">
              <a:defRPr sz="1800">
                <a:solidFill>
                  <a:srgbClr val="000000"/>
                </a:solidFill>
              </a:defRPr>
            </a:pPr>
            <a:r>
              <a:rPr lang="da-DK" sz="4900" dirty="0">
                <a:solidFill>
                  <a:srgbClr val="B3242A"/>
                </a:solidFill>
              </a:rPr>
              <a:t>Klik for at tilføje tekst</a:t>
            </a:r>
            <a:endParaRPr sz="4900" dirty="0">
              <a:solidFill>
                <a:srgbClr val="B3242A"/>
              </a:solidFill>
            </a:endParaRPr>
          </a:p>
        </p:txBody>
      </p:sp>
      <p:sp>
        <p:nvSpPr>
          <p:cNvPr id="11" name="Shape 11"/>
          <p:cNvSpPr>
            <a:spLocks noGrp="1"/>
          </p:cNvSpPr>
          <p:nvPr>
            <p:ph type="body" idx="1" hasCustomPrompt="1"/>
          </p:nvPr>
        </p:nvSpPr>
        <p:spPr>
          <a:xfrm>
            <a:off x="7762875" y="2592549"/>
            <a:ext cx="3976688" cy="1696641"/>
          </a:xfrm>
          <a:prstGeom prst="rect">
            <a:avLst/>
          </a:prstGeom>
        </p:spPr>
        <p:txBody>
          <a:bodyPr/>
          <a:lstStyle>
            <a:lvl1pPr marL="0" indent="0" algn="l">
              <a:lnSpc>
                <a:spcPts val="2039"/>
              </a:lnSpc>
              <a:spcBef>
                <a:spcPts val="0"/>
              </a:spcBef>
              <a:buSzTx/>
              <a:buNone/>
              <a:defRPr sz="1700">
                <a:solidFill>
                  <a:schemeClr val="tx1">
                    <a:lumMod val="85000"/>
                    <a:lumOff val="15000"/>
                  </a:schemeClr>
                </a:solidFill>
              </a:defRPr>
            </a:lvl1pPr>
            <a:lvl2pPr marL="0" indent="160729">
              <a:lnSpc>
                <a:spcPct val="120000"/>
              </a:lnSpc>
              <a:spcBef>
                <a:spcPts val="0"/>
              </a:spcBef>
              <a:buSzTx/>
              <a:buNone/>
              <a:defRPr sz="1700">
                <a:solidFill>
                  <a:schemeClr val="tx2">
                    <a:lumMod val="50000"/>
                  </a:schemeClr>
                </a:solidFill>
              </a:defRPr>
            </a:lvl2pPr>
            <a:lvl3pPr marL="0" indent="321457">
              <a:lnSpc>
                <a:spcPct val="120000"/>
              </a:lnSpc>
              <a:spcBef>
                <a:spcPts val="0"/>
              </a:spcBef>
              <a:buSzTx/>
              <a:buNone/>
              <a:defRPr sz="1700">
                <a:solidFill>
                  <a:schemeClr val="tx2">
                    <a:lumMod val="50000"/>
                  </a:schemeClr>
                </a:solidFill>
              </a:defRPr>
            </a:lvl3pPr>
            <a:lvl4pPr marL="0" indent="482186">
              <a:lnSpc>
                <a:spcPct val="120000"/>
              </a:lnSpc>
              <a:spcBef>
                <a:spcPts val="0"/>
              </a:spcBef>
              <a:buSzTx/>
              <a:buNone/>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defRPr sz="1800">
                <a:solidFill>
                  <a:srgbClr val="000000"/>
                </a:solidFill>
              </a:defRPr>
            </a:pPr>
            <a:r>
              <a:rPr lang="da-DK" sz="1700" dirty="0">
                <a:solidFill>
                  <a:srgbClr val="414141"/>
                </a:solidFill>
              </a:rPr>
              <a:t>Klik for at tilføje tekst</a:t>
            </a:r>
          </a:p>
        </p:txBody>
      </p:sp>
      <p:sp>
        <p:nvSpPr>
          <p:cNvPr id="12" name="Shape 7"/>
          <p:cNvSpPr/>
          <p:nvPr/>
        </p:nvSpPr>
        <p:spPr>
          <a:xfrm>
            <a:off x="476251" y="4315973"/>
            <a:ext cx="1124948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17" name="Shape 8"/>
          <p:cNvSpPr/>
          <p:nvPr/>
        </p:nvSpPr>
        <p:spPr>
          <a:xfrm>
            <a:off x="476252" y="2556825"/>
            <a:ext cx="1125001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14"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74665834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og indholdsobjek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25933"/>
            <a:ext cx="11229673" cy="972000"/>
          </a:xfrm>
        </p:spPr>
        <p:txBody>
          <a:bodyPr>
            <a:normAutofit/>
          </a:bodyPr>
          <a:lstStyle>
            <a:lvl1pPr>
              <a:defRPr sz="4900"/>
            </a:lvl1pPr>
          </a:lstStyle>
          <a:p>
            <a:r>
              <a:rPr lang="da-DK" dirty="0"/>
              <a:t>Klik for at tilføje tekst</a:t>
            </a:r>
          </a:p>
        </p:txBody>
      </p:sp>
      <p:sp>
        <p:nvSpPr>
          <p:cNvPr id="4" name="Pladsholder til indhold 3"/>
          <p:cNvSpPr>
            <a:spLocks noGrp="1"/>
          </p:cNvSpPr>
          <p:nvPr>
            <p:ph sz="quarter" idx="10" hasCustomPrompt="1"/>
          </p:nvPr>
        </p:nvSpPr>
        <p:spPr>
          <a:xfrm>
            <a:off x="1016000" y="1516530"/>
            <a:ext cx="10707843" cy="4706471"/>
          </a:xfrm>
        </p:spPr>
        <p:txBody>
          <a:bodyPr vert="horz"/>
          <a:lstStyle>
            <a:lvl1pPr>
              <a:defRPr baseline="0"/>
            </a:lvl1pPr>
          </a:lstStyle>
          <a:p>
            <a:pPr lvl="0"/>
            <a:r>
              <a:rPr lang="da-DK" dirty="0"/>
              <a:t>Klik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val="3624504256"/>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41423805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0" marR="0" indent="0" algn="l" defTabSz="410751" eaLnBrk="1" fontAlgn="auto" latinLnBrk="0" hangingPunct="1">
              <a:lnSpc>
                <a:spcPct val="100000"/>
              </a:lnSpc>
              <a:spcBef>
                <a:spcPts val="1000"/>
              </a:spcBef>
              <a:spcAft>
                <a:spcPts val="0"/>
              </a:spcAft>
              <a:buClrTx/>
              <a:buSzPct val="75000"/>
              <a:buFont typeface="Arial"/>
              <a:buNone/>
              <a:tabLst/>
              <a:defRPr lang="da-DK" sz="1800" b="0" i="0">
                <a:solidFill>
                  <a:srgbClr val="000000"/>
                </a:solidFill>
                <a:latin typeface="+mn-lt"/>
                <a:ea typeface="Georgia"/>
                <a:cs typeface="Arial"/>
                <a:sym typeface="Georgia"/>
              </a:defRPr>
            </a:lvl1pPr>
            <a:lvl2pPr marL="482400" indent="-241200">
              <a:spcBef>
                <a:spcPts val="1000"/>
              </a:spcBef>
              <a:defRPr lang="da-DK" sz="2100" b="0" i="0" dirty="0" smtClean="0">
                <a:solidFill>
                  <a:schemeClr val="tx1">
                    <a:lumMod val="75000"/>
                    <a:lumOff val="25000"/>
                  </a:schemeClr>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marL="241200" marR="0" lvl="0" indent="-241200" algn="l" defTabSz="410751" eaLnBrk="1" fontAlgn="auto" latinLnBrk="0" hangingPunct="1">
              <a:lnSpc>
                <a:spcPct val="100000"/>
              </a:lnSpc>
              <a:spcBef>
                <a:spcPts val="1000"/>
              </a:spcBef>
              <a:spcAft>
                <a:spcPts val="0"/>
              </a:spcAft>
              <a:buClrTx/>
              <a:buSzPct val="75000"/>
              <a:buFont typeface="Arial"/>
              <a:buChar char="•"/>
              <a:tabLst/>
              <a:defRPr sz="1800">
                <a:solidFill>
                  <a:srgbClr val="000000"/>
                </a:solidFill>
              </a:defRPr>
            </a:pPr>
            <a:r>
              <a:rPr lang="da-DK" sz="2400" dirty="0"/>
              <a:t>Klik for at tilføje tekst</a:t>
            </a:r>
            <a:endParaRPr lang="da-DK" sz="2200" dirty="0">
              <a:solidFill>
                <a:srgbClr val="414141"/>
              </a:solidFill>
            </a:endParaRP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302420459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1">
                    <a:lumMod val="75000"/>
                    <a:lumOff val="25000"/>
                  </a:schemeClr>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1">
                    <a:lumMod val="75000"/>
                    <a:lumOff val="25000"/>
                  </a:schemeClr>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0920" indent="-241200" algn="l">
              <a:lnSpc>
                <a:spcPct val="100000"/>
              </a:lnSpc>
              <a:spcBef>
                <a:spcPts val="1000"/>
              </a:spcBef>
              <a:buFont typeface="Arial"/>
              <a:buChar char="•"/>
              <a:defRPr sz="2200">
                <a:solidFill>
                  <a:schemeClr val="tx1">
                    <a:lumMod val="75000"/>
                    <a:lumOff val="25000"/>
                  </a:schemeClr>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
        <p:nvSpPr>
          <p:cNvPr id="2" name="Titel 1"/>
          <p:cNvSpPr>
            <a:spLocks noGrp="1"/>
          </p:cNvSpPr>
          <p:nvPr>
            <p:ph type="title"/>
          </p:nvPr>
        </p:nvSpPr>
        <p:spPr/>
        <p:txBody>
          <a:bodyPr>
            <a:normAutofit/>
          </a:bodyPr>
          <a:lstStyle>
            <a:lvl1pPr>
              <a:defRPr sz="4900"/>
            </a:lvl1pPr>
          </a:lstStyle>
          <a:p>
            <a:r>
              <a:rPr lang="da-DK"/>
              <a:t>Klik for at redigere i master</a:t>
            </a:r>
            <a:endParaRPr lang="da-DK" dirty="0"/>
          </a:p>
        </p:txBody>
      </p:sp>
    </p:spTree>
    <p:extLst>
      <p:ext uri="{BB962C8B-B14F-4D97-AF65-F5344CB8AC3E}">
        <p14:creationId xmlns:p14="http://schemas.microsoft.com/office/powerpoint/2010/main" val="345404095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1"/>
                </a:solidFill>
              </a:defRPr>
            </a:lvl1pPr>
            <a:lvl2pPr marL="480920" indent="-241093">
              <a:lnSpc>
                <a:spcPct val="100000"/>
              </a:lnSpc>
              <a:spcBef>
                <a:spcPts val="1000"/>
              </a:spcBef>
              <a:buSzTx/>
              <a:buFont typeface="Arial"/>
              <a:buChar char="•"/>
              <a:defRPr sz="1700">
                <a:solidFill>
                  <a:schemeClr val="tx2">
                    <a:lumMod val="50000"/>
                  </a:schemeClr>
                </a:solidFill>
              </a:defRPr>
            </a:lvl2pPr>
            <a:lvl3pPr marL="721381" indent="-241093">
              <a:lnSpc>
                <a:spcPct val="100000"/>
              </a:lnSpc>
              <a:spcBef>
                <a:spcPts val="1000"/>
              </a:spcBef>
              <a:buSzTx/>
              <a:buFont typeface="Arial"/>
              <a:buChar char="•"/>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17468024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ertitel og indholdsobjek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dirty="0"/>
              <a:t>Klik for at tilføje tekst</a:t>
            </a:r>
          </a:p>
        </p:txBody>
      </p:sp>
      <p:sp>
        <p:nvSpPr>
          <p:cNvPr id="3" name="Pladsholder til indhold 2"/>
          <p:cNvSpPr>
            <a:spLocks noGrp="1"/>
          </p:cNvSpPr>
          <p:nvPr>
            <p:ph sz="quarter" idx="12" hasCustomPrompt="1"/>
          </p:nvPr>
        </p:nvSpPr>
        <p:spPr>
          <a:xfrm>
            <a:off x="1016001" y="1875119"/>
            <a:ext cx="10708217" cy="4340411"/>
          </a:xfrm>
        </p:spPr>
        <p:txBody>
          <a:bodyPr vert="horz"/>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4205309474"/>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204490529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691889408"/>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Indhold med billedtekst">
    <p:spTree>
      <p:nvGrpSpPr>
        <p:cNvPr id="1" name=""/>
        <p:cNvGrpSpPr/>
        <p:nvPr/>
      </p:nvGrpSpPr>
      <p:grpSpPr>
        <a:xfrm>
          <a:off x="0" y="0"/>
          <a:ext cx="0" cy="0"/>
          <a:chOff x="0" y="0"/>
          <a:chExt cx="0" cy="0"/>
        </a:xfrm>
      </p:grpSpPr>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6" name="Shape 26"/>
          <p:cNvSpPr>
            <a:spLocks noGrp="1"/>
          </p:cNvSpPr>
          <p:nvPr>
            <p:ph type="body" idx="1" hasCustomPrompt="1"/>
          </p:nvPr>
        </p:nvSpPr>
        <p:spPr>
          <a:xfrm>
            <a:off x="476251" y="1988840"/>
            <a:ext cx="5322093" cy="4217004"/>
          </a:xfrm>
          <a:prstGeom prst="rect">
            <a:avLst/>
          </a:prstGeom>
        </p:spPr>
        <p:txBody>
          <a:bodyPr anchor="t">
            <a:normAutofit/>
          </a:bodyPr>
          <a:lstStyle>
            <a:lvl1pPr marL="0" indent="0">
              <a:lnSpc>
                <a:spcPct val="100000"/>
              </a:lnSpc>
              <a:spcBef>
                <a:spcPts val="1000"/>
              </a:spcBef>
              <a:buSzTx/>
              <a:buNone/>
              <a:defRPr sz="2200" b="0" baseline="0">
                <a:solidFill>
                  <a:schemeClr val="tx1">
                    <a:lumMod val="75000"/>
                    <a:lumOff val="25000"/>
                  </a:schemeClr>
                </a:solidFill>
              </a:defRPr>
            </a:lvl1pPr>
            <a:lvl2pPr marL="239827" indent="0">
              <a:lnSpc>
                <a:spcPct val="120000"/>
              </a:lnSpc>
              <a:spcBef>
                <a:spcPts val="0"/>
              </a:spcBef>
              <a:buSzTx/>
              <a:buFontTx/>
              <a:buNone/>
              <a:defRPr sz="1700">
                <a:solidFill>
                  <a:schemeClr val="tx2">
                    <a:lumMod val="50000"/>
                  </a:schemeClr>
                </a:solidFill>
              </a:defRPr>
            </a:lvl2pPr>
            <a:lvl3pPr marL="480288" indent="0">
              <a:lnSpc>
                <a:spcPct val="120000"/>
              </a:lnSpc>
              <a:spcBef>
                <a:spcPts val="0"/>
              </a:spcBef>
              <a:buSzTx/>
              <a:buFontTx/>
              <a:buNone/>
              <a:defRPr sz="1700">
                <a:solidFill>
                  <a:schemeClr val="tx2">
                    <a:lumMod val="50000"/>
                  </a:schemeClr>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p:txBody>
      </p:sp>
      <p:sp>
        <p:nvSpPr>
          <p:cNvPr id="7" name="Pladsholder til indhold 6"/>
          <p:cNvSpPr>
            <a:spLocks noGrp="1"/>
          </p:cNvSpPr>
          <p:nvPr>
            <p:ph sz="quarter" idx="15" hasCustomPrompt="1"/>
          </p:nvPr>
        </p:nvSpPr>
        <p:spPr>
          <a:xfrm>
            <a:off x="6040968" y="327026"/>
            <a:ext cx="5719233" cy="5910263"/>
          </a:xfrm>
        </p:spPr>
        <p:txBody>
          <a:body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2" name="Titel 1"/>
          <p:cNvSpPr>
            <a:spLocks noGrp="1"/>
          </p:cNvSpPr>
          <p:nvPr>
            <p:ph type="title" hasCustomPrompt="1"/>
          </p:nvPr>
        </p:nvSpPr>
        <p:spPr>
          <a:xfrm>
            <a:off x="484212" y="329514"/>
            <a:ext cx="5442456" cy="1321486"/>
          </a:xfrm>
        </p:spPr>
        <p:txBody>
          <a:bodyPr/>
          <a:lstStyle>
            <a:lvl1pPr algn="l">
              <a:spcBef>
                <a:spcPts val="0"/>
              </a:spcBef>
              <a:defRPr/>
            </a:lvl1pPr>
          </a:lstStyle>
          <a:p>
            <a:pPr lvl="0"/>
            <a:r>
              <a:rPr lang="da-DK" dirty="0"/>
              <a:t>Klik for at tilføje tekst</a:t>
            </a:r>
          </a:p>
        </p:txBody>
      </p:sp>
      <p:pic>
        <p:nvPicPr>
          <p:cNvPr id="8"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4361014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Billede med billedtekst">
    <p:spTree>
      <p:nvGrpSpPr>
        <p:cNvPr id="1" name=""/>
        <p:cNvGrpSpPr/>
        <p:nvPr/>
      </p:nvGrpSpPr>
      <p:grpSpPr>
        <a:xfrm>
          <a:off x="0" y="0"/>
          <a:ext cx="0" cy="0"/>
          <a:chOff x="0" y="0"/>
          <a:chExt cx="0" cy="0"/>
        </a:xfrm>
      </p:grpSpPr>
      <p:sp>
        <p:nvSpPr>
          <p:cNvPr id="5" name="Pladsholder til tekst 2"/>
          <p:cNvSpPr>
            <a:spLocks noGrp="1"/>
          </p:cNvSpPr>
          <p:nvPr>
            <p:ph type="body" sz="quarter" idx="10" hasCustomPrompt="1"/>
          </p:nvPr>
        </p:nvSpPr>
        <p:spPr>
          <a:xfrm>
            <a:off x="509613" y="5784273"/>
            <a:ext cx="11223112" cy="407870"/>
          </a:xfrm>
        </p:spPr>
        <p:txBody>
          <a:bodyPr vert="horz" wrap="none">
            <a:noAutofit/>
          </a:bodyPr>
          <a:lstStyle>
            <a:lvl1pPr marL="0" indent="0" algn="ctr">
              <a:lnSpc>
                <a:spcPct val="100000"/>
              </a:lnSpc>
              <a:spcBef>
                <a:spcPts val="0"/>
              </a:spcBef>
              <a:buFontTx/>
              <a:buNone/>
              <a:defRPr sz="1700" b="1" i="0" cap="all">
                <a:solidFill>
                  <a:schemeClr val="bg2"/>
                </a:solidFill>
                <a:latin typeface="Arial"/>
                <a:cs typeface="Arial"/>
              </a:defRPr>
            </a:lvl1pPr>
          </a:lstStyle>
          <a:p>
            <a:pPr lvl="0"/>
            <a:r>
              <a:rPr lang="da-DK" dirty="0"/>
              <a:t>Klik for at tilføje tekst</a:t>
            </a:r>
          </a:p>
        </p:txBody>
      </p:sp>
      <p:sp>
        <p:nvSpPr>
          <p:cNvPr id="3" name="Pladsholder til billede 2"/>
          <p:cNvSpPr>
            <a:spLocks noGrp="1"/>
          </p:cNvSpPr>
          <p:nvPr>
            <p:ph type="pic" sz="quarter" idx="11"/>
          </p:nvPr>
        </p:nvSpPr>
        <p:spPr>
          <a:xfrm>
            <a:off x="503767" y="349251"/>
            <a:ext cx="11228917" cy="4211205"/>
          </a:xfrm>
        </p:spPr>
        <p:txBody>
          <a:bodyPr/>
          <a:lstStyle/>
          <a:p>
            <a:r>
              <a:rPr lang="da-DK"/>
              <a:t>Klik på ikonet for at tilføje et billede</a:t>
            </a:r>
            <a:endParaRPr lang="da-DK" dirty="0"/>
          </a:p>
        </p:txBody>
      </p:sp>
      <p:sp>
        <p:nvSpPr>
          <p:cNvPr id="2" name="Titel 1"/>
          <p:cNvSpPr>
            <a:spLocks noGrp="1"/>
          </p:cNvSpPr>
          <p:nvPr>
            <p:ph type="title" hasCustomPrompt="1"/>
          </p:nvPr>
        </p:nvSpPr>
        <p:spPr>
          <a:xfrm>
            <a:off x="508001" y="4647515"/>
            <a:ext cx="11215711" cy="972000"/>
          </a:xfrm>
        </p:spPr>
        <p:txBody>
          <a:bodyPr>
            <a:normAutofit/>
          </a:bodyPr>
          <a:lstStyle>
            <a:lvl1pPr>
              <a:defRPr sz="4900"/>
            </a:lvl1pPr>
          </a:lstStyle>
          <a:p>
            <a:pPr lvl="0"/>
            <a:r>
              <a:rPr lang="da-DK" dirty="0"/>
              <a:t>Klik for at tilføje tekst</a:t>
            </a:r>
          </a:p>
        </p:txBody>
      </p:sp>
      <p:sp>
        <p:nvSpPr>
          <p:cNvPr id="6" name="Shape 2"/>
          <p:cNvSpPr/>
          <p:nvPr userDrawn="1"/>
        </p:nvSpPr>
        <p:spPr>
          <a:xfrm>
            <a:off x="476250" y="5692993"/>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8" name="Shape 3"/>
          <p:cNvSpPr/>
          <p:nvPr userDrawn="1"/>
        </p:nvSpPr>
        <p:spPr>
          <a:xfrm>
            <a:off x="476250" y="4647135"/>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pic>
        <p:nvPicPr>
          <p:cNvPr id="9"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15699590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0" y="219070"/>
            <a:ext cx="11229673" cy="972000"/>
          </a:xfrm>
        </p:spPr>
        <p:txBody>
          <a:bodyPr>
            <a:normAutofit/>
          </a:bodyPr>
          <a:lstStyle>
            <a:lvl1pPr>
              <a:spcBef>
                <a:spcPts val="0"/>
              </a:spcBef>
              <a:defRPr sz="4900"/>
            </a:lvl1pPr>
          </a:lstStyle>
          <a:p>
            <a:pPr lvl="0"/>
            <a:r>
              <a:rPr lang="da-DK" dirty="0"/>
              <a:t>Klik for at tilføje tekst</a:t>
            </a:r>
          </a:p>
        </p:txBody>
      </p:sp>
    </p:spTree>
    <p:extLst>
      <p:ext uri="{BB962C8B-B14F-4D97-AF65-F5344CB8AC3E}">
        <p14:creationId xmlns:p14="http://schemas.microsoft.com/office/powerpoint/2010/main" val="3060251302"/>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pic>
        <p:nvPicPr>
          <p:cNvPr id="3" name="ÆS_logo_POS_CMYK.pdf"/>
          <p:cNvPicPr/>
          <p:nvPr userDrawn="1"/>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967432466"/>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Brugerdefineret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2596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o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342900" marR="0" indent="-342900" algn="l" defTabSz="410751" eaLnBrk="1" fontAlgn="auto" latinLnBrk="0" hangingPunct="1">
              <a:lnSpc>
                <a:spcPct val="100000"/>
              </a:lnSpc>
              <a:spcBef>
                <a:spcPts val="1000"/>
              </a:spcBef>
              <a:spcAft>
                <a:spcPts val="0"/>
              </a:spcAft>
              <a:buClrTx/>
              <a:buSzPct val="75000"/>
              <a:buFont typeface="Arial" panose="020B0604020202020204" pitchFamily="34" charset="0"/>
              <a:buChar char="•"/>
              <a:tabLst/>
              <a:defRPr lang="da-DK" sz="2200" b="0" i="0">
                <a:solidFill>
                  <a:schemeClr val="tx2"/>
                </a:solidFill>
                <a:latin typeface="+mn-lt"/>
                <a:ea typeface="Georgia"/>
                <a:cs typeface="Arial"/>
                <a:sym typeface="Georgia"/>
              </a:defRPr>
            </a:lvl1pPr>
            <a:lvl2pPr marL="482400" indent="-241200">
              <a:spcBef>
                <a:spcPts val="1000"/>
              </a:spcBef>
              <a:defRPr lang="da-DK" sz="2100" b="0" i="0" dirty="0" smtClean="0">
                <a:solidFill>
                  <a:schemeClr val="tx2"/>
                </a:solidFill>
                <a:latin typeface="+mn-lt"/>
                <a:ea typeface="Georgia"/>
                <a:cs typeface="Arial"/>
                <a:sym typeface="Georgia"/>
              </a:defRPr>
            </a:lvl2pPr>
            <a:lvl3pPr marL="321457" indent="-321457">
              <a:spcBef>
                <a:spcPts val="1266"/>
              </a:spcBef>
              <a:defRPr lang="da-DK" sz="2100" b="0" i="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9" name="Pladsholder til indhold 5"/>
          <p:cNvSpPr>
            <a:spLocks noGrp="1"/>
          </p:cNvSpPr>
          <p:nvPr>
            <p:ph sz="quarter" idx="14" hasCustomPrompt="1"/>
          </p:nvPr>
        </p:nvSpPr>
        <p:spPr>
          <a:xfrm>
            <a:off x="476251" y="1919883"/>
            <a:ext cx="5459763" cy="4286250"/>
          </a:xfrm>
        </p:spPr>
        <p:txBody>
          <a:bodyPr vert="horz">
            <a:normAutofit/>
          </a:bodyPr>
          <a:lstStyle>
            <a:lvl1pPr marL="241200" indent="-241200" algn="l" defTabSz="410751" eaLnBrk="1" hangingPunct="1">
              <a:lnSpc>
                <a:spcPct val="100000"/>
              </a:lnSpc>
              <a:spcBef>
                <a:spcPts val="1000"/>
              </a:spcBef>
              <a:buSzPct val="75000"/>
              <a:buFont typeface="Arial"/>
              <a:buChar char="•"/>
              <a:defRPr sz="2200">
                <a:solidFill>
                  <a:schemeClr val="tx1">
                    <a:lumMod val="75000"/>
                    <a:lumOff val="25000"/>
                  </a:schemeClr>
                </a:solidFill>
              </a:defRPr>
            </a:lvl1pPr>
            <a:lvl2pPr marL="482400" indent="-241200">
              <a:lnSpc>
                <a:spcPct val="100000"/>
              </a:lnSpc>
              <a:spcBef>
                <a:spcPts val="1000"/>
              </a:spcBef>
              <a:buFont typeface="Arial"/>
              <a:buChar char="•"/>
              <a:defRPr sz="2200">
                <a:solidFill>
                  <a:schemeClr val="tx1">
                    <a:lumMod val="75000"/>
                    <a:lumOff val="25000"/>
                  </a:schemeClr>
                </a:solidFill>
              </a:defRPr>
            </a:lvl2pPr>
            <a:lvl3pPr marL="241200" indent="-241200">
              <a:lnSpc>
                <a:spcPct val="100000"/>
              </a:lnSpc>
              <a:spcBef>
                <a:spcPts val="1000"/>
              </a:spcBef>
              <a:defRPr sz="2200">
                <a:solidFill>
                  <a:schemeClr val="tx1">
                    <a:lumMod val="75000"/>
                    <a:lumOff val="25000"/>
                  </a:schemeClr>
                </a:solidFill>
              </a:defRPr>
            </a:lvl3pPr>
            <a:lvl4pPr marL="723600" indent="-240460" algn="l">
              <a:spcBef>
                <a:spcPts val="1000"/>
              </a:spcBef>
              <a:defRPr lang="da-DK" sz="2100" b="0" i="0" dirty="0" smtClean="0">
                <a:solidFill>
                  <a:schemeClr val="tx1">
                    <a:lumMod val="75000"/>
                    <a:lumOff val="25000"/>
                  </a:schemeClr>
                </a:solidFill>
                <a:latin typeface="+mn-lt"/>
                <a:ea typeface="Georgia"/>
                <a:cs typeface="Arial"/>
                <a:sym typeface="Georgia"/>
              </a:defRPr>
            </a:lvl4pPr>
            <a:lvl5pPr indent="-240460">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2" name="Titel 1"/>
          <p:cNvSpPr>
            <a:spLocks noGrp="1"/>
          </p:cNvSpPr>
          <p:nvPr>
            <p:ph type="title" hasCustomPrompt="1"/>
          </p:nvPr>
        </p:nvSpPr>
        <p:spPr>
          <a:xfrm>
            <a:off x="484210" y="234619"/>
            <a:ext cx="11229673" cy="972000"/>
          </a:xfrm>
        </p:spPr>
        <p:txBody>
          <a:bodyPr>
            <a:normAutofit/>
          </a:bodyPr>
          <a:lstStyle>
            <a:lvl1pPr>
              <a:defRPr sz="4900"/>
            </a:lvl1pPr>
          </a:lstStyle>
          <a:p>
            <a:pPr lvl="0"/>
            <a:r>
              <a:rPr lang="da-DK" dirty="0"/>
              <a:t>Klik for at tilføje tekst</a:t>
            </a:r>
          </a:p>
        </p:txBody>
      </p:sp>
    </p:spTree>
    <p:extLst>
      <p:ext uri="{BB962C8B-B14F-4D97-AF65-F5344CB8AC3E}">
        <p14:creationId xmlns:p14="http://schemas.microsoft.com/office/powerpoint/2010/main" val="161388193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ertitel og 2 indholdsobjekter">
    <p:spTree>
      <p:nvGrpSpPr>
        <p:cNvPr id="1" name=""/>
        <p:cNvGrpSpPr/>
        <p:nvPr/>
      </p:nvGrpSpPr>
      <p:grpSpPr>
        <a:xfrm>
          <a:off x="0" y="0"/>
          <a:ext cx="0" cy="0"/>
          <a:chOff x="0" y="0"/>
          <a:chExt cx="0" cy="0"/>
        </a:xfrm>
      </p:grpSpPr>
      <p:sp>
        <p:nvSpPr>
          <p:cNvPr id="6" name="Pladsholder til indhold 5"/>
          <p:cNvSpPr>
            <a:spLocks noGrp="1"/>
          </p:cNvSpPr>
          <p:nvPr>
            <p:ph sz="quarter" idx="13" hasCustomPrompt="1"/>
          </p:nvPr>
        </p:nvSpPr>
        <p:spPr>
          <a:xfrm>
            <a:off x="6106099" y="1919883"/>
            <a:ext cx="5609651" cy="4286250"/>
          </a:xfrm>
        </p:spPr>
        <p:txBody>
          <a:bodyPr vert="horz">
            <a:normAutofit/>
          </a:bodyPr>
          <a:lstStyle>
            <a:lvl1pPr marL="241200" indent="-241200">
              <a:lnSpc>
                <a:spcPct val="100000"/>
              </a:lnSpc>
              <a:spcBef>
                <a:spcPts val="1000"/>
              </a:spcBef>
              <a:buFont typeface="Arial"/>
              <a:buChar char="•"/>
              <a:defRPr lang="da-DK" sz="2200" b="0" i="0" baseline="0" dirty="0" smtClean="0">
                <a:solidFill>
                  <a:schemeClr val="tx2"/>
                </a:solidFill>
                <a:latin typeface="+mn-lt"/>
                <a:ea typeface="Georgia"/>
                <a:cs typeface="Arial"/>
                <a:sym typeface="Georgia"/>
              </a:defRPr>
            </a:lvl1pPr>
            <a:lvl2pPr marL="482400" indent="-241200">
              <a:lnSpc>
                <a:spcPct val="100000"/>
              </a:lnSpc>
              <a:spcBef>
                <a:spcPts val="1000"/>
              </a:spcBef>
              <a:defRPr lang="da-DK" sz="2200" b="0" i="0" baseline="0" dirty="0" smtClean="0">
                <a:solidFill>
                  <a:schemeClr val="tx2"/>
                </a:solidFill>
                <a:latin typeface="+mn-lt"/>
                <a:ea typeface="Georgia"/>
                <a:cs typeface="Arial"/>
                <a:sym typeface="Georgia"/>
              </a:defRPr>
            </a:lvl2pPr>
            <a:lvl3pPr marL="321457" indent="-321457">
              <a:lnSpc>
                <a:spcPct val="100000"/>
              </a:lnSpc>
              <a:spcBef>
                <a:spcPts val="1000"/>
              </a:spcBef>
              <a:defRPr lang="da-DK" sz="2200" b="0" i="0" baseline="0" dirty="0" smtClean="0">
                <a:solidFill>
                  <a:schemeClr val="tx1">
                    <a:lumMod val="75000"/>
                    <a:lumOff val="25000"/>
                  </a:schemeClr>
                </a:solidFill>
                <a:latin typeface="+mn-lt"/>
                <a:ea typeface="Georgia"/>
                <a:cs typeface="Arial"/>
                <a:sym typeface="Georgia"/>
              </a:defRPr>
            </a:lvl3pPr>
            <a:lvl4pPr marL="723600" indent="-241200">
              <a:spcBef>
                <a:spcPts val="1000"/>
              </a:spcBef>
              <a:defRPr lang="da-DK" sz="2100" b="0" i="0" dirty="0" smtClean="0">
                <a:solidFill>
                  <a:schemeClr val="tx2"/>
                </a:solidFill>
                <a:latin typeface="+mn-lt"/>
                <a:ea typeface="Georgia"/>
                <a:cs typeface="Arial"/>
                <a:sym typeface="Georgia"/>
              </a:defRPr>
            </a:lvl4pPr>
            <a:lvl5pPr>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8" name="Pladsholder til indhold 5"/>
          <p:cNvSpPr>
            <a:spLocks noGrp="1"/>
          </p:cNvSpPr>
          <p:nvPr>
            <p:ph sz="quarter" idx="14" hasCustomPrompt="1"/>
          </p:nvPr>
        </p:nvSpPr>
        <p:spPr>
          <a:xfrm>
            <a:off x="476251" y="1919883"/>
            <a:ext cx="5459763" cy="4286250"/>
          </a:xfrm>
        </p:spPr>
        <p:txBody>
          <a:bodyPr vert="horz" anchor="ctr">
            <a:normAutofit/>
          </a:bodyPr>
          <a:lstStyle>
            <a:lvl1pPr marL="240460" indent="-241200" algn="l" defTabSz="410751" eaLnBrk="1" hangingPunct="1">
              <a:lnSpc>
                <a:spcPct val="100000"/>
              </a:lnSpc>
              <a:spcBef>
                <a:spcPts val="1000"/>
              </a:spcBef>
              <a:buSzPct val="75000"/>
              <a:buFont typeface="Arial"/>
              <a:buChar char="•"/>
              <a:defRPr sz="2200">
                <a:solidFill>
                  <a:schemeClr val="tx2"/>
                </a:solidFill>
              </a:defRPr>
            </a:lvl1pPr>
            <a:lvl2pPr marL="480920" indent="-241200" algn="l">
              <a:lnSpc>
                <a:spcPct val="100000"/>
              </a:lnSpc>
              <a:spcBef>
                <a:spcPts val="1000"/>
              </a:spcBef>
              <a:buFont typeface="Arial"/>
              <a:buChar char="•"/>
              <a:defRPr sz="2200">
                <a:solidFill>
                  <a:schemeClr val="tx2"/>
                </a:solidFill>
              </a:defRPr>
            </a:lvl2pPr>
            <a:lvl3pPr marL="80257" indent="0" algn="l">
              <a:lnSpc>
                <a:spcPct val="100000"/>
              </a:lnSpc>
              <a:spcBef>
                <a:spcPts val="1000"/>
              </a:spcBef>
              <a:buNone/>
              <a:defRPr sz="2200">
                <a:solidFill>
                  <a:schemeClr val="tx1">
                    <a:lumMod val="75000"/>
                    <a:lumOff val="25000"/>
                  </a:schemeClr>
                </a:solidFill>
              </a:defRPr>
            </a:lvl3pPr>
            <a:lvl4pPr marL="721381" indent="-241200" algn="l">
              <a:spcBef>
                <a:spcPts val="1000"/>
              </a:spcBef>
              <a:defRPr lang="da-DK" sz="2100" b="0" i="0" dirty="0" smtClean="0">
                <a:solidFill>
                  <a:schemeClr val="tx2"/>
                </a:solidFill>
                <a:latin typeface="+mn-lt"/>
                <a:ea typeface="Georgia"/>
                <a:cs typeface="Arial"/>
                <a:sym typeface="Georgia"/>
              </a:defRPr>
            </a:lvl4pPr>
            <a:lvl5pPr indent="-241200" algn="l">
              <a:spcBef>
                <a:spcPts val="1000"/>
              </a:spcBef>
              <a:defRPr sz="2100"/>
            </a:lvl5pPr>
          </a:lstStyle>
          <a:p>
            <a:pPr lvl="0"/>
            <a:r>
              <a:rPr lang="da-DK" dirty="0"/>
              <a:t>Klik for at tilføje tekst</a:t>
            </a:r>
          </a:p>
          <a:p>
            <a:pPr lvl="1">
              <a:defRPr sz="1800">
                <a:solidFill>
                  <a:srgbClr val="000000"/>
                </a:solidFill>
              </a:defRPr>
            </a:pPr>
            <a:r>
              <a:rPr lang="da-DK" sz="2200" dirty="0">
                <a:solidFill>
                  <a:srgbClr val="414141"/>
                </a:solidFill>
              </a:rPr>
              <a:t>Andet niveau</a:t>
            </a:r>
          </a:p>
          <a:p>
            <a:pPr lvl="3">
              <a:defRPr sz="1800">
                <a:solidFill>
                  <a:srgbClr val="000000"/>
                </a:solidFill>
              </a:defRPr>
            </a:pPr>
            <a:r>
              <a:rPr lang="da-DK" sz="2200" dirty="0">
                <a:solidFill>
                  <a:srgbClr val="414141"/>
                </a:solidFill>
              </a:rPr>
              <a:t>Tredje niveau</a:t>
            </a:r>
          </a:p>
        </p:txBody>
      </p:sp>
      <p:sp>
        <p:nvSpPr>
          <p:cNvPr id="5"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dirty="0"/>
              <a:t>Klik for at tilføje tekst</a:t>
            </a:r>
          </a:p>
        </p:txBody>
      </p:sp>
      <p:sp>
        <p:nvSpPr>
          <p:cNvPr id="2" name="Titel 1"/>
          <p:cNvSpPr>
            <a:spLocks noGrp="1"/>
          </p:cNvSpPr>
          <p:nvPr>
            <p:ph type="title" hasCustomPrompt="1"/>
          </p:nvPr>
        </p:nvSpPr>
        <p:spPr/>
        <p:txBody>
          <a:bodyPr>
            <a:normAutofit/>
          </a:bodyPr>
          <a:lstStyle>
            <a:lvl1pPr>
              <a:defRPr sz="4900"/>
            </a:lvl1pPr>
          </a:lstStyle>
          <a:p>
            <a:r>
              <a:rPr lang="da-DK" dirty="0"/>
              <a:t>Klik for at tilføje tekst</a:t>
            </a:r>
          </a:p>
        </p:txBody>
      </p:sp>
    </p:spTree>
    <p:extLst>
      <p:ext uri="{BB962C8B-B14F-4D97-AF65-F5344CB8AC3E}">
        <p14:creationId xmlns:p14="http://schemas.microsoft.com/office/powerpoint/2010/main" val="43030416"/>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Tekst og indholdselement - lodret">
    <p:spTree>
      <p:nvGrpSpPr>
        <p:cNvPr id="1" name=""/>
        <p:cNvGrpSpPr/>
        <p:nvPr/>
      </p:nvGrpSpPr>
      <p:grpSpPr>
        <a:xfrm>
          <a:off x="0" y="0"/>
          <a:ext cx="0" cy="0"/>
          <a:chOff x="0" y="0"/>
          <a:chExt cx="0" cy="0"/>
        </a:xfrm>
      </p:grpSpPr>
      <p:sp>
        <p:nvSpPr>
          <p:cNvPr id="23" name="Shape 23"/>
          <p:cNvSpPr/>
          <p:nvPr/>
        </p:nvSpPr>
        <p:spPr>
          <a:xfrm>
            <a:off x="476251" y="3429000"/>
            <a:ext cx="5321600"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4" name="Shape 24"/>
          <p:cNvSpPr/>
          <p:nvPr/>
        </p:nvSpPr>
        <p:spPr>
          <a:xfrm>
            <a:off x="476249" y="1946672"/>
            <a:ext cx="5321547"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25" name="Shape 25"/>
          <p:cNvSpPr>
            <a:spLocks noGrp="1"/>
          </p:cNvSpPr>
          <p:nvPr>
            <p:ph type="title" hasCustomPrompt="1"/>
          </p:nvPr>
        </p:nvSpPr>
        <p:spPr>
          <a:xfrm>
            <a:off x="476251" y="1949623"/>
            <a:ext cx="5322093" cy="1427892"/>
          </a:xfrm>
          <a:prstGeom prst="rect">
            <a:avLst/>
          </a:prstGeom>
        </p:spPr>
        <p:txBody>
          <a:bodyPr>
            <a:noAutofit/>
          </a:bodyPr>
          <a:lstStyle>
            <a:lvl1pPr algn="l">
              <a:spcBef>
                <a:spcPts val="0"/>
              </a:spcBef>
              <a:defRPr sz="4200"/>
            </a:lvl1pPr>
          </a:lstStyle>
          <a:p>
            <a:pPr lvl="0"/>
            <a:r>
              <a:rPr lang="da-DK" sz="4000" dirty="0"/>
              <a:t>Klik for at tilføje tekst</a:t>
            </a:r>
          </a:p>
        </p:txBody>
      </p:sp>
      <p:sp>
        <p:nvSpPr>
          <p:cNvPr id="26" name="Shape 26"/>
          <p:cNvSpPr>
            <a:spLocks noGrp="1"/>
          </p:cNvSpPr>
          <p:nvPr>
            <p:ph type="body" idx="1" hasCustomPrompt="1"/>
          </p:nvPr>
        </p:nvSpPr>
        <p:spPr>
          <a:xfrm>
            <a:off x="476251" y="3536156"/>
            <a:ext cx="5322093" cy="2669688"/>
          </a:xfrm>
          <a:prstGeom prst="rect">
            <a:avLst/>
          </a:prstGeom>
        </p:spPr>
        <p:txBody>
          <a:bodyPr anchor="t"/>
          <a:lstStyle>
            <a:lvl1pPr marL="241200" indent="-241200">
              <a:lnSpc>
                <a:spcPct val="100000"/>
              </a:lnSpc>
              <a:spcBef>
                <a:spcPts val="1000"/>
              </a:spcBef>
              <a:buSzTx/>
              <a:buFont typeface="Arial"/>
              <a:buChar char="•"/>
              <a:defRPr sz="1700">
                <a:solidFill>
                  <a:schemeClr val="tx2"/>
                </a:solidFill>
              </a:defRPr>
            </a:lvl1pPr>
            <a:lvl2pPr marL="480920" indent="-241093">
              <a:lnSpc>
                <a:spcPct val="100000"/>
              </a:lnSpc>
              <a:spcBef>
                <a:spcPts val="1000"/>
              </a:spcBef>
              <a:buSzTx/>
              <a:buFont typeface="Arial"/>
              <a:buChar char="•"/>
              <a:defRPr sz="1700">
                <a:solidFill>
                  <a:schemeClr val="tx2"/>
                </a:solidFill>
              </a:defRPr>
            </a:lvl2pPr>
            <a:lvl3pPr marL="721381" indent="-241093">
              <a:lnSpc>
                <a:spcPct val="100000"/>
              </a:lnSpc>
              <a:spcBef>
                <a:spcPts val="1000"/>
              </a:spcBef>
              <a:buSzTx/>
              <a:buFont typeface="Arial"/>
              <a:buChar char="•"/>
              <a:defRPr sz="1700">
                <a:solidFill>
                  <a:schemeClr val="tx2"/>
                </a:solidFill>
              </a:defRPr>
            </a:lvl3pPr>
            <a:lvl4pPr marL="480920" indent="-241093" algn="l">
              <a:lnSpc>
                <a:spcPct val="120000"/>
              </a:lnSpc>
              <a:spcBef>
                <a:spcPts val="0"/>
              </a:spcBef>
              <a:buSzTx/>
              <a:buFont typeface="Arial"/>
              <a:buChar char="•"/>
              <a:defRPr sz="1700">
                <a:solidFill>
                  <a:schemeClr val="tx2">
                    <a:lumMod val="50000"/>
                  </a:schemeClr>
                </a:solidFill>
              </a:defRPr>
            </a:lvl4pPr>
            <a:lvl5pPr marL="0" indent="642915">
              <a:lnSpc>
                <a:spcPct val="120000"/>
              </a:lnSpc>
              <a:spcBef>
                <a:spcPts val="0"/>
              </a:spcBef>
              <a:buSzTx/>
              <a:buNone/>
              <a:defRPr sz="1700">
                <a:solidFill>
                  <a:schemeClr val="tx2">
                    <a:lumMod val="50000"/>
                  </a:schemeClr>
                </a:solidFill>
              </a:defRPr>
            </a:lvl5pPr>
          </a:lstStyle>
          <a:p>
            <a:pPr lvl="0"/>
            <a:r>
              <a:rPr lang="da-DK" dirty="0"/>
              <a:t>Klik for at tilføje tekst</a:t>
            </a:r>
          </a:p>
          <a:p>
            <a:pPr lvl="1">
              <a:defRPr sz="1800">
                <a:solidFill>
                  <a:srgbClr val="000000"/>
                </a:solidFill>
              </a:defRPr>
            </a:pPr>
            <a:r>
              <a:rPr lang="da-DK" sz="1700" dirty="0">
                <a:solidFill>
                  <a:srgbClr val="414141"/>
                </a:solidFill>
              </a:rPr>
              <a:t>Andet niveau</a:t>
            </a:r>
          </a:p>
          <a:p>
            <a:pPr lvl="2">
              <a:defRPr sz="1800">
                <a:solidFill>
                  <a:srgbClr val="000000"/>
                </a:solidFill>
              </a:defRPr>
            </a:pPr>
            <a:r>
              <a:rPr lang="da-DK" sz="1700" dirty="0">
                <a:solidFill>
                  <a:srgbClr val="414141"/>
                </a:solidFill>
              </a:rPr>
              <a:t>Tredje niveau</a:t>
            </a:r>
          </a:p>
        </p:txBody>
      </p:sp>
      <p:sp>
        <p:nvSpPr>
          <p:cNvPr id="9" name="Pladsholder til tekst 2"/>
          <p:cNvSpPr>
            <a:spLocks noGrp="1"/>
          </p:cNvSpPr>
          <p:nvPr>
            <p:ph type="body" sz="quarter" idx="12" hasCustomPrompt="1"/>
          </p:nvPr>
        </p:nvSpPr>
        <p:spPr>
          <a:xfrm>
            <a:off x="507861" y="1646702"/>
            <a:ext cx="5289936" cy="200055"/>
          </a:xfrm>
        </p:spPr>
        <p:txBody>
          <a:bodyPr vert="horz" wrap="square" anchor="b">
            <a:spAutoFit/>
          </a:bodyPr>
          <a:lstStyle>
            <a:lvl1pPr marL="0" indent="0" algn="l">
              <a:lnSpc>
                <a:spcPct val="100000"/>
              </a:lnSpc>
              <a:spcBef>
                <a:spcPts val="0"/>
              </a:spcBef>
              <a:buFontTx/>
              <a:buNone/>
              <a:defRPr sz="1300" b="1" i="0" cap="all">
                <a:solidFill>
                  <a:srgbClr val="908979"/>
                </a:solidFill>
                <a:latin typeface="Arial"/>
                <a:cs typeface="Arial"/>
              </a:defRPr>
            </a:lvl1pPr>
          </a:lstStyle>
          <a:p>
            <a:pPr lvl="0"/>
            <a:r>
              <a:rPr lang="da-DK" dirty="0"/>
              <a:t>Klik for at tilføje tekst</a:t>
            </a:r>
          </a:p>
        </p:txBody>
      </p:sp>
      <p:sp>
        <p:nvSpPr>
          <p:cNvPr id="3" name="Pladsholder til indhold 2"/>
          <p:cNvSpPr>
            <a:spLocks noGrp="1"/>
          </p:cNvSpPr>
          <p:nvPr>
            <p:ph sz="quarter" idx="13" hasCustomPrompt="1"/>
          </p:nvPr>
        </p:nvSpPr>
        <p:spPr>
          <a:xfrm>
            <a:off x="6096001" y="333375"/>
            <a:ext cx="5617633" cy="5881688"/>
          </a:xfrm>
        </p:spPr>
        <p:txBody>
          <a:bodyPr/>
          <a:lstStyle>
            <a:lvl1pPr algn="l">
              <a:defRPr/>
            </a:lvl1pPr>
            <a:lvl2pPr algn="l">
              <a:defRPr/>
            </a:lvl2pPr>
            <a:lvl3pPr algn="l">
              <a:defRPr/>
            </a:lvl3pPr>
            <a:lvl4pPr algn="l">
              <a:defRPr/>
            </a:lvl4pPr>
            <a:lvl5pPr algn="l">
              <a:defRPr/>
            </a:lvl5pPr>
          </a:lstStyle>
          <a:p>
            <a:pPr lvl="0"/>
            <a:r>
              <a:rPr lang="da-DK" dirty="0"/>
              <a:t>Klik for at tilføje tekst</a:t>
            </a:r>
          </a:p>
          <a:p>
            <a:pPr lvl="1"/>
            <a:r>
              <a:rPr lang="da-DK" dirty="0"/>
              <a:t>Andet niveau</a:t>
            </a:r>
          </a:p>
          <a:p>
            <a:pPr lvl="2"/>
            <a:r>
              <a:rPr lang="da-DK" dirty="0"/>
              <a:t>Tredje niveau</a:t>
            </a:r>
          </a:p>
          <a:p>
            <a:pPr lvl="3"/>
            <a:r>
              <a:rPr lang="da-DK" dirty="0"/>
              <a:t>Fjerde niveau</a:t>
            </a:r>
          </a:p>
          <a:p>
            <a:pPr lvl="4"/>
            <a:r>
              <a:rPr lang="da-DK" dirty="0"/>
              <a:t>Femte niveau</a:t>
            </a:r>
          </a:p>
        </p:txBody>
      </p:sp>
      <p:pic>
        <p:nvPicPr>
          <p:cNvPr id="10" name="ÆS_logo_POS_CMYK.pdf"/>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pic>
        <p:nvPicPr>
          <p:cNvPr id="11" name="ÆS_logo_POS_CMYK.pdf">
            <a:extLst>
              <a:ext uri="{FF2B5EF4-FFF2-40B4-BE49-F238E27FC236}">
                <a16:creationId xmlns:a16="http://schemas.microsoft.com/office/drawing/2014/main" id="{79C350D5-648F-1449-BACF-5832D965E4B4}"/>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30178942"/>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Tree>
    <p:extLst>
      <p:ext uri="{BB962C8B-B14F-4D97-AF65-F5344CB8AC3E}">
        <p14:creationId xmlns:p14="http://schemas.microsoft.com/office/powerpoint/2010/main" val="117545841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el, undertitel og indholdsobjekt - bre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84211" y="226542"/>
            <a:ext cx="11239500" cy="972021"/>
          </a:xfrm>
        </p:spPr>
        <p:txBody>
          <a:bodyPr vert="horz">
            <a:normAutofit/>
          </a:bodyPr>
          <a:lstStyle>
            <a:lvl1pPr>
              <a:defRPr sz="4900">
                <a:solidFill>
                  <a:schemeClr val="tx2"/>
                </a:solidFill>
              </a:defRPr>
            </a:lvl1pPr>
          </a:lstStyle>
          <a:p>
            <a:pPr lvl="0"/>
            <a:r>
              <a:rPr lang="da-DK" dirty="0"/>
              <a:t>Klik for at tilføje tekst</a:t>
            </a:r>
          </a:p>
        </p:txBody>
      </p:sp>
      <p:sp>
        <p:nvSpPr>
          <p:cNvPr id="3" name="Pladsholder til indhold 3"/>
          <p:cNvSpPr>
            <a:spLocks noGrp="1"/>
          </p:cNvSpPr>
          <p:nvPr>
            <p:ph sz="quarter" idx="14" hasCustomPrompt="1"/>
          </p:nvPr>
        </p:nvSpPr>
        <p:spPr>
          <a:xfrm>
            <a:off x="476250" y="1919883"/>
            <a:ext cx="11247460" cy="428625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defRPr sz="1800">
                <a:solidFill>
                  <a:srgbClr val="000000"/>
                </a:solidFill>
              </a:defRPr>
            </a:pPr>
            <a:r>
              <a:rPr lang="da-DK" sz="2200" dirty="0">
                <a:solidFill>
                  <a:srgbClr val="414141"/>
                </a:solidFill>
              </a:rPr>
              <a:t>Brødtekst, niveau et</a:t>
            </a:r>
          </a:p>
          <a:p>
            <a:pPr lvl="1">
              <a:defRPr sz="1800">
                <a:solidFill>
                  <a:srgbClr val="000000"/>
                </a:solidFill>
              </a:defRPr>
            </a:pPr>
            <a:r>
              <a:rPr lang="da-DK" sz="2200" dirty="0">
                <a:solidFill>
                  <a:srgbClr val="414141"/>
                </a:solidFill>
              </a:rPr>
              <a:t>Brødtekst, niveau to</a:t>
            </a:r>
          </a:p>
          <a:p>
            <a:pPr lvl="2">
              <a:defRPr sz="1800">
                <a:solidFill>
                  <a:srgbClr val="000000"/>
                </a:solidFill>
              </a:defRPr>
            </a:pPr>
            <a:r>
              <a:rPr lang="da-DK" sz="2200" dirty="0">
                <a:solidFill>
                  <a:srgbClr val="414141"/>
                </a:solidFill>
              </a:rPr>
              <a:t>Brødtekst, niveau tre</a:t>
            </a:r>
          </a:p>
          <a:p>
            <a:pPr lvl="3">
              <a:defRPr sz="1800">
                <a:solidFill>
                  <a:srgbClr val="000000"/>
                </a:solidFill>
              </a:defRPr>
            </a:pPr>
            <a:r>
              <a:rPr lang="da-DK" sz="2200" dirty="0">
                <a:solidFill>
                  <a:srgbClr val="414141"/>
                </a:solidFill>
              </a:rPr>
              <a:t>Brødtekst, niveau fire</a:t>
            </a:r>
          </a:p>
          <a:p>
            <a:pPr lvl="4">
              <a:defRPr sz="1800">
                <a:solidFill>
                  <a:srgbClr val="000000"/>
                </a:solidFill>
              </a:defRPr>
            </a:pPr>
            <a:r>
              <a:rPr lang="da-DK" sz="2200" dirty="0">
                <a:solidFill>
                  <a:srgbClr val="414141"/>
                </a:solidFill>
              </a:rPr>
              <a:t>Brødtekst, niveau fem</a:t>
            </a:r>
          </a:p>
        </p:txBody>
      </p:sp>
      <p:sp>
        <p:nvSpPr>
          <p:cNvPr id="4" name="Pladsholder til tekst 2"/>
          <p:cNvSpPr>
            <a:spLocks noGrp="1"/>
          </p:cNvSpPr>
          <p:nvPr>
            <p:ph type="body" sz="quarter" idx="10" hasCustomPrompt="1"/>
          </p:nvPr>
        </p:nvSpPr>
        <p:spPr>
          <a:xfrm>
            <a:off x="484212" y="1418668"/>
            <a:ext cx="11223112" cy="233983"/>
          </a:xfrm>
        </p:spPr>
        <p:txBody>
          <a:bodyPr vert="horz" wrap="none">
            <a:noAutofit/>
          </a:bodyPr>
          <a:lstStyle>
            <a:lvl1pPr marL="0" indent="0" algn="ctr">
              <a:lnSpc>
                <a:spcPct val="100000"/>
              </a:lnSpc>
              <a:spcBef>
                <a:spcPts val="0"/>
              </a:spcBef>
              <a:buFontTx/>
              <a:buNone/>
              <a:defRPr sz="1700" b="1" i="0" cap="all">
                <a:solidFill>
                  <a:schemeClr val="accent1"/>
                </a:solidFill>
                <a:latin typeface="Arial"/>
                <a:cs typeface="Arial"/>
              </a:defRPr>
            </a:lvl1pPr>
          </a:lstStyle>
          <a:p>
            <a:pPr lvl="0"/>
            <a:r>
              <a:rPr lang="da-DK" dirty="0"/>
              <a:t>Rediger typografien i masteren</a:t>
            </a:r>
          </a:p>
        </p:txBody>
      </p:sp>
    </p:spTree>
    <p:extLst>
      <p:ext uri="{BB962C8B-B14F-4D97-AF65-F5344CB8AC3E}">
        <p14:creationId xmlns:p14="http://schemas.microsoft.com/office/powerpoint/2010/main" val="1753350517"/>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6" Type="http://schemas.openxmlformats.org/officeDocument/2006/relationships/image" Target="../media/image1.emf"/><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theme" Target="../theme/theme3.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8"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2801873501"/>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2" r:id="rId15"/>
    <p:sldLayoutId id="2147483783" r:id="rId16"/>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baseline="0">
          <a:solidFill>
            <a:schemeClr val="tx2"/>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baseline="0">
          <a:solidFill>
            <a:schemeClr val="tx2"/>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328E857F-E958-4A32-93AB-0730E54B704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54B8DC11-5B04-4FAB-9723-9CDB5A6306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B2EA953F-8A92-4AF3-A211-189DB16162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7804F4-F42B-4705-A6C2-A9FB27457FDC}" type="datetimeFigureOut">
              <a:rPr lang="da-DK" smtClean="0"/>
              <a:t>06-03-2024</a:t>
            </a:fld>
            <a:endParaRPr lang="da-DK"/>
          </a:p>
        </p:txBody>
      </p:sp>
      <p:sp>
        <p:nvSpPr>
          <p:cNvPr id="5" name="Pladsholder til sidefod 4">
            <a:extLst>
              <a:ext uri="{FF2B5EF4-FFF2-40B4-BE49-F238E27FC236}">
                <a16:creationId xmlns:a16="http://schemas.microsoft.com/office/drawing/2014/main" id="{8C63692A-D8F4-4F2F-9D60-71D4AA0B11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357F6D9D-CE9F-4C36-8DF9-0E65785BA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638CB2-EA0C-44E4-A91A-4D7146E346C5}" type="slidenum">
              <a:rPr lang="da-DK" smtClean="0"/>
              <a:pPr/>
              <a:t>‹nr.›</a:t>
            </a:fld>
            <a:endParaRPr lang="da-DK"/>
          </a:p>
        </p:txBody>
      </p:sp>
    </p:spTree>
    <p:extLst>
      <p:ext uri="{BB962C8B-B14F-4D97-AF65-F5344CB8AC3E}">
        <p14:creationId xmlns:p14="http://schemas.microsoft.com/office/powerpoint/2010/main" val="3624227665"/>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 id="2147483797" r:id="rId13"/>
    <p:sldLayoutId id="2147483798" r:id="rId14"/>
    <p:sldLayoutId id="2147483799" r:id="rId15"/>
    <p:sldLayoutId id="21474838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hape 2"/>
          <p:cNvSpPr/>
          <p:nvPr/>
        </p:nvSpPr>
        <p:spPr>
          <a:xfrm>
            <a:off x="476250" y="1305719"/>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3" name="Shape 3"/>
          <p:cNvSpPr/>
          <p:nvPr/>
        </p:nvSpPr>
        <p:spPr>
          <a:xfrm>
            <a:off x="476250" y="225226"/>
            <a:ext cx="11247461" cy="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solidFill>
              <a:srgbClr val="444444">
                <a:alpha val="30000"/>
              </a:srgbClr>
            </a:solidFill>
            <a:miter lim="400000"/>
          </a:ln>
        </p:spPr>
        <p:txBody>
          <a:bodyPr lIns="0" tIns="0" rIns="0" bIns="0" anchor="ctr"/>
          <a:lstStyle/>
          <a:p>
            <a:pPr lvl="0" algn="l" defTabSz="321457">
              <a:defRPr sz="1200">
                <a:solidFill>
                  <a:srgbClr val="000000"/>
                </a:solidFill>
                <a:latin typeface="Helvetica"/>
                <a:ea typeface="Helvetica"/>
                <a:cs typeface="Helvetica"/>
                <a:sym typeface="Helvetica"/>
              </a:defRPr>
            </a:pPr>
            <a:endParaRPr sz="1200"/>
          </a:p>
        </p:txBody>
      </p:sp>
      <p:sp>
        <p:nvSpPr>
          <p:cNvPr id="4" name="Shape 4"/>
          <p:cNvSpPr>
            <a:spLocks noGrp="1"/>
          </p:cNvSpPr>
          <p:nvPr>
            <p:ph type="title"/>
          </p:nvPr>
        </p:nvSpPr>
        <p:spPr>
          <a:xfrm>
            <a:off x="484211" y="233406"/>
            <a:ext cx="11239500" cy="965156"/>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lang="da-DK" sz="4900" dirty="0">
                <a:solidFill>
                  <a:srgbClr val="B3242A"/>
                </a:solidFill>
              </a:rPr>
              <a:t>Titeltekst</a:t>
            </a:r>
            <a:endParaRPr sz="4900" dirty="0">
              <a:solidFill>
                <a:srgbClr val="B3242A"/>
              </a:solidFill>
            </a:endParaRPr>
          </a:p>
        </p:txBody>
      </p:sp>
      <p:sp>
        <p:nvSpPr>
          <p:cNvPr id="5" name="Shape 5"/>
          <p:cNvSpPr>
            <a:spLocks noGrp="1"/>
          </p:cNvSpPr>
          <p:nvPr>
            <p:ph type="body" idx="1"/>
          </p:nvPr>
        </p:nvSpPr>
        <p:spPr>
          <a:xfrm>
            <a:off x="1032573" y="1493490"/>
            <a:ext cx="10683177" cy="47123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pPr lvl="0">
              <a:defRPr sz="1800">
                <a:solidFill>
                  <a:srgbClr val="000000"/>
                </a:solidFill>
              </a:defRPr>
            </a:pPr>
            <a:r>
              <a:rPr sz="2200" dirty="0">
                <a:solidFill>
                  <a:srgbClr val="414141"/>
                </a:solidFill>
              </a:rPr>
              <a:t>Brødtekst, niveau et</a:t>
            </a:r>
          </a:p>
          <a:p>
            <a:pPr lvl="1">
              <a:defRPr sz="1800">
                <a:solidFill>
                  <a:srgbClr val="000000"/>
                </a:solidFill>
              </a:defRPr>
            </a:pPr>
            <a:r>
              <a:rPr sz="2200" dirty="0">
                <a:solidFill>
                  <a:srgbClr val="414141"/>
                </a:solidFill>
              </a:rPr>
              <a:t>Brødtekst, niveau to</a:t>
            </a:r>
          </a:p>
          <a:p>
            <a:pPr lvl="2">
              <a:defRPr sz="1800">
                <a:solidFill>
                  <a:srgbClr val="000000"/>
                </a:solidFill>
              </a:defRPr>
            </a:pPr>
            <a:r>
              <a:rPr sz="2200" dirty="0">
                <a:solidFill>
                  <a:srgbClr val="414141"/>
                </a:solidFill>
              </a:rPr>
              <a:t>Brødtekst, niveau tre</a:t>
            </a:r>
          </a:p>
          <a:p>
            <a:pPr lvl="3">
              <a:defRPr sz="1800">
                <a:solidFill>
                  <a:srgbClr val="000000"/>
                </a:solidFill>
              </a:defRPr>
            </a:pPr>
            <a:r>
              <a:rPr sz="2200" dirty="0">
                <a:solidFill>
                  <a:srgbClr val="414141"/>
                </a:solidFill>
              </a:rPr>
              <a:t>Brødtekst, niveau fire</a:t>
            </a:r>
          </a:p>
          <a:p>
            <a:pPr lvl="4">
              <a:defRPr sz="1800">
                <a:solidFill>
                  <a:srgbClr val="000000"/>
                </a:solidFill>
              </a:defRPr>
            </a:pPr>
            <a:r>
              <a:rPr sz="2200" dirty="0">
                <a:solidFill>
                  <a:srgbClr val="414141"/>
                </a:solidFill>
              </a:rPr>
              <a:t>Brødtekst, niveau fem</a:t>
            </a:r>
          </a:p>
        </p:txBody>
      </p:sp>
      <p:pic>
        <p:nvPicPr>
          <p:cNvPr id="7" name="ÆS_logo_POS_CMYK.pdf"/>
          <p:cNvPicPr/>
          <p:nvPr/>
        </p:nvPicPr>
        <p:blipFill>
          <a:blip r:embed="rId16" cstate="print">
            <a:extLst>
              <a:ext uri="{28A0092B-C50C-407E-A947-70E740481C1C}">
                <a14:useLocalDpi xmlns:a14="http://schemas.microsoft.com/office/drawing/2010/main" val="0"/>
              </a:ext>
            </a:extLst>
          </a:blip>
          <a:stretch>
            <a:fillRect/>
          </a:stretch>
        </p:blipFill>
        <p:spPr>
          <a:xfrm>
            <a:off x="10369775" y="6426141"/>
            <a:ext cx="1356844" cy="233263"/>
          </a:xfrm>
          <a:prstGeom prst="rect">
            <a:avLst/>
          </a:prstGeom>
          <a:ln w="12700">
            <a:miter lim="400000"/>
          </a:ln>
        </p:spPr>
      </p:pic>
    </p:spTree>
    <p:extLst>
      <p:ext uri="{BB962C8B-B14F-4D97-AF65-F5344CB8AC3E}">
        <p14:creationId xmlns:p14="http://schemas.microsoft.com/office/powerpoint/2010/main" val="1674364299"/>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ransition spd="med"/>
  <p:txStyles>
    <p:titleStyle>
      <a:lvl1pPr algn="ctr" defTabSz="410751" eaLnBrk="1" hangingPunct="1">
        <a:lnSpc>
          <a:spcPct val="100000"/>
        </a:lnSpc>
        <a:spcBef>
          <a:spcPts val="1125"/>
        </a:spcBef>
        <a:defRPr sz="4000" baseline="0">
          <a:solidFill>
            <a:schemeClr val="tx2"/>
          </a:solidFill>
          <a:latin typeface="Arial"/>
          <a:ea typeface="Arial"/>
          <a:cs typeface="Arial"/>
          <a:sym typeface="Arial"/>
        </a:defRPr>
      </a:lvl1pPr>
      <a:lvl2pPr indent="160729" algn="ctr" defTabSz="410751" eaLnBrk="1" hangingPunct="1">
        <a:lnSpc>
          <a:spcPct val="90000"/>
        </a:lnSpc>
        <a:spcBef>
          <a:spcPts val="1125"/>
        </a:spcBef>
        <a:defRPr sz="4900">
          <a:solidFill>
            <a:srgbClr val="B3242A"/>
          </a:solidFill>
          <a:latin typeface="Arial"/>
          <a:ea typeface="Arial"/>
          <a:cs typeface="Arial"/>
          <a:sym typeface="Arial"/>
        </a:defRPr>
      </a:lvl2pPr>
      <a:lvl3pPr indent="321457" algn="ctr" defTabSz="410751" eaLnBrk="1" hangingPunct="1">
        <a:lnSpc>
          <a:spcPct val="90000"/>
        </a:lnSpc>
        <a:spcBef>
          <a:spcPts val="1125"/>
        </a:spcBef>
        <a:defRPr sz="4900">
          <a:solidFill>
            <a:srgbClr val="B3242A"/>
          </a:solidFill>
          <a:latin typeface="Arial"/>
          <a:ea typeface="Arial"/>
          <a:cs typeface="Arial"/>
          <a:sym typeface="Arial"/>
        </a:defRPr>
      </a:lvl3pPr>
      <a:lvl4pPr indent="482186" algn="ctr" defTabSz="410751" eaLnBrk="1" hangingPunct="1">
        <a:lnSpc>
          <a:spcPct val="90000"/>
        </a:lnSpc>
        <a:spcBef>
          <a:spcPts val="1125"/>
        </a:spcBef>
        <a:defRPr sz="4900">
          <a:solidFill>
            <a:srgbClr val="B3242A"/>
          </a:solidFill>
          <a:latin typeface="Arial"/>
          <a:ea typeface="Arial"/>
          <a:cs typeface="Arial"/>
          <a:sym typeface="Arial"/>
        </a:defRPr>
      </a:lvl4pPr>
      <a:lvl5pPr indent="642915" algn="ctr" defTabSz="410751" eaLnBrk="1" hangingPunct="1">
        <a:lnSpc>
          <a:spcPct val="90000"/>
        </a:lnSpc>
        <a:spcBef>
          <a:spcPts val="1125"/>
        </a:spcBef>
        <a:defRPr sz="4900">
          <a:solidFill>
            <a:srgbClr val="B3242A"/>
          </a:solidFill>
          <a:latin typeface="Arial"/>
          <a:ea typeface="Arial"/>
          <a:cs typeface="Arial"/>
          <a:sym typeface="Arial"/>
        </a:defRPr>
      </a:lvl5pPr>
      <a:lvl6pPr indent="803643" algn="ctr" defTabSz="410751" eaLnBrk="1" hangingPunct="1">
        <a:lnSpc>
          <a:spcPct val="90000"/>
        </a:lnSpc>
        <a:spcBef>
          <a:spcPts val="1125"/>
        </a:spcBef>
        <a:defRPr sz="4900">
          <a:solidFill>
            <a:srgbClr val="B3242A"/>
          </a:solidFill>
          <a:latin typeface="Arial"/>
          <a:ea typeface="Arial"/>
          <a:cs typeface="Arial"/>
          <a:sym typeface="Arial"/>
        </a:defRPr>
      </a:lvl6pPr>
      <a:lvl7pPr indent="964372" algn="ctr" defTabSz="410751" eaLnBrk="1" hangingPunct="1">
        <a:lnSpc>
          <a:spcPct val="90000"/>
        </a:lnSpc>
        <a:spcBef>
          <a:spcPts val="1125"/>
        </a:spcBef>
        <a:defRPr sz="4900">
          <a:solidFill>
            <a:srgbClr val="B3242A"/>
          </a:solidFill>
          <a:latin typeface="Arial"/>
          <a:ea typeface="Arial"/>
          <a:cs typeface="Arial"/>
          <a:sym typeface="Arial"/>
        </a:defRPr>
      </a:lvl7pPr>
      <a:lvl8pPr indent="1125101" algn="ctr" defTabSz="410751" eaLnBrk="1" hangingPunct="1">
        <a:lnSpc>
          <a:spcPct val="90000"/>
        </a:lnSpc>
        <a:spcBef>
          <a:spcPts val="1125"/>
        </a:spcBef>
        <a:defRPr sz="4900">
          <a:solidFill>
            <a:srgbClr val="B3242A"/>
          </a:solidFill>
          <a:latin typeface="Arial"/>
          <a:ea typeface="Arial"/>
          <a:cs typeface="Arial"/>
          <a:sym typeface="Arial"/>
        </a:defRPr>
      </a:lvl8pPr>
      <a:lvl9pPr indent="1285829" algn="ctr" defTabSz="410751" eaLnBrk="1" hangingPunct="1">
        <a:lnSpc>
          <a:spcPct val="90000"/>
        </a:lnSpc>
        <a:spcBef>
          <a:spcPts val="1125"/>
        </a:spcBef>
        <a:defRPr sz="4900">
          <a:solidFill>
            <a:srgbClr val="B3242A"/>
          </a:solidFill>
          <a:latin typeface="Arial"/>
          <a:ea typeface="Arial"/>
          <a:cs typeface="Arial"/>
          <a:sym typeface="Arial"/>
        </a:defRPr>
      </a:lvl9pPr>
    </p:titleStyle>
    <p:body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p:bodyStyle>
    <p:otherStyle>
      <a:lvl1pPr algn="ctr" defTabSz="410751" eaLnBrk="1" hangingPunct="1">
        <a:defRPr>
          <a:solidFill>
            <a:schemeClr val="tx1"/>
          </a:solidFill>
          <a:latin typeface="+mn-lt"/>
          <a:ea typeface="+mn-ea"/>
          <a:cs typeface="+mn-cs"/>
          <a:sym typeface="Palatino"/>
        </a:defRPr>
      </a:lvl1pPr>
      <a:lvl2pPr indent="160729" algn="ctr" defTabSz="410751" eaLnBrk="1" hangingPunct="1">
        <a:defRPr>
          <a:solidFill>
            <a:schemeClr val="tx1"/>
          </a:solidFill>
          <a:latin typeface="+mn-lt"/>
          <a:ea typeface="+mn-ea"/>
          <a:cs typeface="+mn-cs"/>
          <a:sym typeface="Palatino"/>
        </a:defRPr>
      </a:lvl2pPr>
      <a:lvl3pPr indent="321457" algn="ctr" defTabSz="410751" eaLnBrk="1" hangingPunct="1">
        <a:defRPr>
          <a:solidFill>
            <a:schemeClr val="tx1"/>
          </a:solidFill>
          <a:latin typeface="+mn-lt"/>
          <a:ea typeface="+mn-ea"/>
          <a:cs typeface="+mn-cs"/>
          <a:sym typeface="Palatino"/>
        </a:defRPr>
      </a:lvl3pPr>
      <a:lvl4pPr indent="482186" algn="ctr" defTabSz="410751" eaLnBrk="1" hangingPunct="1">
        <a:defRPr>
          <a:solidFill>
            <a:schemeClr val="tx1"/>
          </a:solidFill>
          <a:latin typeface="+mn-lt"/>
          <a:ea typeface="+mn-ea"/>
          <a:cs typeface="+mn-cs"/>
          <a:sym typeface="Palatino"/>
        </a:defRPr>
      </a:lvl4pPr>
      <a:lvl5pPr indent="642915" algn="ctr" defTabSz="410751" eaLnBrk="1" hangingPunct="1">
        <a:defRPr>
          <a:solidFill>
            <a:schemeClr val="tx1"/>
          </a:solidFill>
          <a:latin typeface="+mn-lt"/>
          <a:ea typeface="+mn-ea"/>
          <a:cs typeface="+mn-cs"/>
          <a:sym typeface="Palatino"/>
        </a:defRPr>
      </a:lvl5pPr>
      <a:lvl6pPr indent="803643" algn="ctr" defTabSz="410751" eaLnBrk="1" hangingPunct="1">
        <a:defRPr>
          <a:solidFill>
            <a:schemeClr val="tx1"/>
          </a:solidFill>
          <a:latin typeface="+mn-lt"/>
          <a:ea typeface="+mn-ea"/>
          <a:cs typeface="+mn-cs"/>
          <a:sym typeface="Palatino"/>
        </a:defRPr>
      </a:lvl6pPr>
      <a:lvl7pPr indent="964372" algn="ctr" defTabSz="410751" eaLnBrk="1" hangingPunct="1">
        <a:defRPr>
          <a:solidFill>
            <a:schemeClr val="tx1"/>
          </a:solidFill>
          <a:latin typeface="+mn-lt"/>
          <a:ea typeface="+mn-ea"/>
          <a:cs typeface="+mn-cs"/>
          <a:sym typeface="Palatino"/>
        </a:defRPr>
      </a:lvl7pPr>
      <a:lvl8pPr indent="1125101" algn="ctr" defTabSz="410751" eaLnBrk="1" hangingPunct="1">
        <a:defRPr>
          <a:solidFill>
            <a:schemeClr val="tx1"/>
          </a:solidFill>
          <a:latin typeface="+mn-lt"/>
          <a:ea typeface="+mn-ea"/>
          <a:cs typeface="+mn-cs"/>
          <a:sym typeface="Palatino"/>
        </a:defRPr>
      </a:lvl8pPr>
      <a:lvl9pPr indent="1285829" algn="ctr" defTabSz="410751" eaLnBrk="1" hangingPunct="1">
        <a:defRPr>
          <a:solidFill>
            <a:schemeClr val="tx1"/>
          </a:solidFill>
          <a:latin typeface="+mn-lt"/>
          <a:ea typeface="+mn-ea"/>
          <a:cs typeface="+mn-cs"/>
          <a:sym typeface="Palatino"/>
        </a:defRPr>
      </a:lvl9pPr>
    </p:otherStyle>
  </p:txStyles>
  <p:extLst>
    <p:ext uri="{27BBF7A9-308A-43DC-89C8-2F10F3537804}">
      <p15:sldGuideLst xmlns:p15="http://schemas.microsoft.com/office/powerpoint/2012/main">
        <p15:guide id="1" orient="horz" pos="763">
          <p15:clr>
            <a:srgbClr val="F26B43"/>
          </p15:clr>
        </p15:guide>
        <p15:guide id="2" pos="2880">
          <p15:clr>
            <a:srgbClr val="F26B43"/>
          </p15:clr>
        </p15:guide>
        <p15:guide id="3" orient="horz" pos="890">
          <p15:clr>
            <a:srgbClr val="F26B43"/>
          </p15:clr>
        </p15:guide>
        <p15:guide id="4" pos="480">
          <p15:clr>
            <a:srgbClr val="F26B43"/>
          </p15:clr>
        </p15:guide>
        <p15:guide id="5" pos="5534">
          <p15:clr>
            <a:srgbClr val="F26B43"/>
          </p15:clr>
        </p15:guide>
        <p15:guide id="6" orient="horz" pos="3915">
          <p15:clr>
            <a:srgbClr val="F26B43"/>
          </p15:clr>
        </p15:guide>
        <p15:guide id="7" orient="horz" pos="210">
          <p15:clr>
            <a:srgbClr val="F26B43"/>
          </p15:clr>
        </p15:guide>
        <p15:guide id="8" orient="horz" pos="1185">
          <p15:clr>
            <a:srgbClr val="F26B43"/>
          </p15:clr>
        </p15:guide>
        <p15:guide id="9" orient="horz" pos="1040">
          <p15:clr>
            <a:srgbClr val="F26B43"/>
          </p15:clr>
        </p15:guide>
        <p15:guide id="10" pos="226">
          <p15:clr>
            <a:srgbClr val="F26B43"/>
          </p15:clr>
        </p15:guide>
        <p15:guide id="11" orient="horz" pos="935">
          <p15:clr>
            <a:srgbClr val="F26B43"/>
          </p15:clr>
        </p15:guide>
        <p15:guide id="12" orient="horz" pos="216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30.xml"/><Relationship Id="rId4" Type="http://schemas.openxmlformats.org/officeDocument/2006/relationships/hyperlink" Target="https://pixabay.com/en/jaw-pincers-tool-nail-puller-3041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7.xml"/><Relationship Id="rId5" Type="http://schemas.openxmlformats.org/officeDocument/2006/relationships/image" Target="../media/image10.png"/><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37.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4.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4.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44.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44.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6.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8.xml"/><Relationship Id="rId1" Type="http://schemas.openxmlformats.org/officeDocument/2006/relationships/slideLayout" Target="../slideLayouts/slideLayout4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4.xml"/></Relationships>
</file>

<file path=ppt/slides/_rels/slide3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0.xml"/><Relationship Id="rId1" Type="http://schemas.openxmlformats.org/officeDocument/2006/relationships/slideLayout" Target="../slideLayouts/slideLayout36.xml"/></Relationships>
</file>

<file path=ppt/slides/_rels/slide3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1.xml"/><Relationship Id="rId1" Type="http://schemas.openxmlformats.org/officeDocument/2006/relationships/slideLayout" Target="../slideLayouts/slideLayout36.xml"/></Relationships>
</file>

<file path=ppt/slides/_rels/slide3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3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38.xml"/></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8.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8.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3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5.png"/></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5.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35.xml"/><Relationship Id="rId4" Type="http://schemas.openxmlformats.org/officeDocument/2006/relationships/image" Target="../media/image50.pn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3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8.xml"/><Relationship Id="rId1" Type="http://schemas.openxmlformats.org/officeDocument/2006/relationships/slideLayout" Target="../slideLayouts/slideLayout40.xml"/><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40.xml"/><Relationship Id="rId4" Type="http://schemas.openxmlformats.org/officeDocument/2006/relationships/image" Target="../media/image63.png"/></Relationships>
</file>

<file path=ppt/slides/_rels/slide5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0.xml"/><Relationship Id="rId1" Type="http://schemas.openxmlformats.org/officeDocument/2006/relationships/slideLayout" Target="../slideLayouts/slideLayout40.xml"/><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4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40.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44.xml"/><Relationship Id="rId5" Type="http://schemas.openxmlformats.org/officeDocument/2006/relationships/image" Target="../media/image79.png"/><Relationship Id="rId4" Type="http://schemas.openxmlformats.org/officeDocument/2006/relationships/image" Target="../media/image78.png"/></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40.xml"/><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40.xml"/><Relationship Id="rId4" Type="http://schemas.openxmlformats.org/officeDocument/2006/relationships/image" Target="../media/image86.png"/></Relationships>
</file>

<file path=ppt/slides/_rels/slide5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53.xml"/><Relationship Id="rId1" Type="http://schemas.openxmlformats.org/officeDocument/2006/relationships/slideLayout" Target="../slideLayouts/slideLayout3.xml"/><Relationship Id="rId5" Type="http://schemas.openxmlformats.org/officeDocument/2006/relationships/image" Target="../media/image100.emf"/><Relationship Id="rId4" Type="http://schemas.openxmlformats.org/officeDocument/2006/relationships/image" Target="../media/image99.emf"/></Relationships>
</file>

<file path=ppt/slides/_rels/slide7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105.svg"/><Relationship Id="rId5" Type="http://schemas.openxmlformats.org/officeDocument/2006/relationships/image" Target="../media/image104.png"/><Relationship Id="rId4" Type="http://schemas.openxmlformats.org/officeDocument/2006/relationships/image" Target="../media/image103.svg"/></Relationships>
</file>

<file path=ppt/slides/_rels/slide75.xml.rels><?xml version="1.0" encoding="UTF-8" standalone="yes"?>
<Relationships xmlns="http://schemas.openxmlformats.org/package/2006/relationships"><Relationship Id="rId3" Type="http://schemas.openxmlformats.org/officeDocument/2006/relationships/hyperlink" Target="mailto:gg@aeldresagen.dk" TargetMode="External"/><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hyperlink" Target="mailto:skh@aeldresagen.dk"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4.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87263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52807A3-B3A4-82FC-2A40-E9C92A690A85}"/>
              </a:ext>
            </a:extLst>
          </p:cNvPr>
          <p:cNvSpPr>
            <a:spLocks noGrp="1"/>
          </p:cNvSpPr>
          <p:nvPr>
            <p:ph type="body" sz="quarter" idx="10"/>
          </p:nvPr>
        </p:nvSpPr>
        <p:spPr/>
        <p:txBody>
          <a:bodyPr/>
          <a:lstStyle/>
          <a:p>
            <a:r>
              <a:rPr lang="da-DK" dirty="0"/>
              <a:t>Fælles indsats for flere plejehjemspladser</a:t>
            </a:r>
          </a:p>
        </p:txBody>
      </p:sp>
      <p:sp>
        <p:nvSpPr>
          <p:cNvPr id="3" name="Pladsholder til indhold 2">
            <a:extLst>
              <a:ext uri="{FF2B5EF4-FFF2-40B4-BE49-F238E27FC236}">
                <a16:creationId xmlns:a16="http://schemas.microsoft.com/office/drawing/2014/main" id="{6A055B25-75DF-A75D-2A1A-CFAE40FC95D5}"/>
              </a:ext>
            </a:extLst>
          </p:cNvPr>
          <p:cNvSpPr>
            <a:spLocks noGrp="1"/>
          </p:cNvSpPr>
          <p:nvPr>
            <p:ph sz="quarter" idx="12"/>
          </p:nvPr>
        </p:nvSpPr>
        <p:spPr>
          <a:xfrm>
            <a:off x="484211" y="2299580"/>
            <a:ext cx="10708217" cy="3381795"/>
          </a:xfrm>
        </p:spPr>
        <p:txBody>
          <a:bodyPr>
            <a:normAutofit/>
          </a:bodyPr>
          <a:lstStyle/>
          <a:p>
            <a:pPr lvl="3">
              <a:buFont typeface="Arial" panose="020B0604020202020204" pitchFamily="34" charset="0"/>
              <a:buChar char="•"/>
            </a:pPr>
            <a:r>
              <a:rPr lang="da-DK" sz="3200" dirty="0">
                <a:latin typeface="IBM Plex Sans" panose="020B0503050203000203" pitchFamily="34" charset="0"/>
              </a:rPr>
              <a:t>Arbejdsgruppen</a:t>
            </a:r>
          </a:p>
          <a:p>
            <a:pPr lvl="3">
              <a:buFont typeface="Arial" panose="020B0604020202020204" pitchFamily="34" charset="0"/>
              <a:buChar char="•"/>
            </a:pPr>
            <a:r>
              <a:rPr lang="da-DK" sz="3200" dirty="0">
                <a:latin typeface="IBM Plex Sans" panose="020B0503050203000203" pitchFamily="34" charset="0"/>
              </a:rPr>
              <a:t>Præsentationsrunde – navn og sted</a:t>
            </a:r>
          </a:p>
          <a:p>
            <a:pPr marL="0" indent="0">
              <a:buNone/>
            </a:pPr>
            <a:endParaRPr lang="da-DK" sz="3200" dirty="0"/>
          </a:p>
        </p:txBody>
      </p:sp>
      <p:sp>
        <p:nvSpPr>
          <p:cNvPr id="4" name="Titel 3">
            <a:extLst>
              <a:ext uri="{FF2B5EF4-FFF2-40B4-BE49-F238E27FC236}">
                <a16:creationId xmlns:a16="http://schemas.microsoft.com/office/drawing/2014/main" id="{A5C1AEFA-FF46-0EE3-5100-81B9AFF77101}"/>
              </a:ext>
            </a:extLst>
          </p:cNvPr>
          <p:cNvSpPr>
            <a:spLocks noGrp="1"/>
          </p:cNvSpPr>
          <p:nvPr>
            <p:ph type="title"/>
          </p:nvPr>
        </p:nvSpPr>
        <p:spPr/>
        <p:txBody>
          <a:bodyPr>
            <a:normAutofit/>
          </a:bodyPr>
          <a:lstStyle/>
          <a:p>
            <a:r>
              <a:rPr lang="da-DK" sz="4000" dirty="0">
                <a:latin typeface="IBM Plex Sans" panose="020B0503050203000203" pitchFamily="34" charset="0"/>
              </a:rPr>
              <a:t>Præsentation</a:t>
            </a:r>
          </a:p>
        </p:txBody>
      </p:sp>
    </p:spTree>
    <p:extLst>
      <p:ext uri="{BB962C8B-B14F-4D97-AF65-F5344CB8AC3E}">
        <p14:creationId xmlns:p14="http://schemas.microsoft.com/office/powerpoint/2010/main" val="14711899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Pladsholder til indhold 4">
            <a:extLst>
              <a:ext uri="{FF2B5EF4-FFF2-40B4-BE49-F238E27FC236}">
                <a16:creationId xmlns:a16="http://schemas.microsoft.com/office/drawing/2014/main" id="{3968C756-DD7D-27AC-BDBE-863B7228A547}"/>
              </a:ext>
            </a:extLst>
          </p:cNvPr>
          <p:cNvGraphicFramePr>
            <a:graphicFrameLocks noGrp="1"/>
          </p:cNvGraphicFramePr>
          <p:nvPr>
            <p:ph sz="quarter" idx="4294967295"/>
            <p:extLst>
              <p:ext uri="{D42A27DB-BD31-4B8C-83A1-F6EECF244321}">
                <p14:modId xmlns:p14="http://schemas.microsoft.com/office/powerpoint/2010/main" val="3375869550"/>
              </p:ext>
            </p:extLst>
          </p:nvPr>
        </p:nvGraphicFramePr>
        <p:xfrm>
          <a:off x="0" y="0"/>
          <a:ext cx="12192000" cy="7028503"/>
        </p:xfrm>
        <a:graphic>
          <a:graphicData uri="http://schemas.openxmlformats.org/drawingml/2006/table">
            <a:tbl>
              <a:tblPr firstRow="1" firstCol="1" bandRow="1">
                <a:tableStyleId>{00A15C55-8517-42AA-B614-E9B94910E393}</a:tableStyleId>
              </a:tblPr>
              <a:tblGrid>
                <a:gridCol w="1955550">
                  <a:extLst>
                    <a:ext uri="{9D8B030D-6E8A-4147-A177-3AD203B41FA5}">
                      <a16:colId xmlns:a16="http://schemas.microsoft.com/office/drawing/2014/main" val="992580821"/>
                    </a:ext>
                  </a:extLst>
                </a:gridCol>
                <a:gridCol w="10236450">
                  <a:extLst>
                    <a:ext uri="{9D8B030D-6E8A-4147-A177-3AD203B41FA5}">
                      <a16:colId xmlns:a16="http://schemas.microsoft.com/office/drawing/2014/main" val="1511190143"/>
                    </a:ext>
                  </a:extLst>
                </a:gridCol>
              </a:tblGrid>
              <a:tr h="883614">
                <a:tc>
                  <a:txBody>
                    <a:bodyPr/>
                    <a:lstStyle/>
                    <a:p>
                      <a:endParaRPr lang="da-DK" sz="2800" dirty="0">
                        <a:effectLst/>
                      </a:endParaRPr>
                    </a:p>
                    <a:p>
                      <a:r>
                        <a:rPr lang="da-DK" sz="1800" dirty="0">
                          <a:effectLst/>
                        </a:rPr>
                        <a:t>Tid</a:t>
                      </a:r>
                      <a:endParaRPr lang="da-DK" sz="18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100" b="1" dirty="0">
                          <a:effectLst/>
                        </a:rPr>
                        <a:t> </a:t>
                      </a:r>
                    </a:p>
                    <a:p>
                      <a:r>
                        <a:rPr lang="da-DK" sz="2800" b="1" dirty="0">
                          <a:effectLst/>
                        </a:rPr>
                        <a:t>Program</a:t>
                      </a:r>
                    </a:p>
                    <a:p>
                      <a:r>
                        <a:rPr lang="da-DK" sz="2000" b="1" dirty="0">
                          <a:effectLst/>
                        </a:rPr>
                        <a:t> </a:t>
                      </a:r>
                      <a:endParaRPr lang="da-DK" sz="20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28851529"/>
                  </a:ext>
                </a:extLst>
              </a:tr>
              <a:tr h="526934">
                <a:tc>
                  <a:txBody>
                    <a:bodyPr/>
                    <a:lstStyle/>
                    <a:p>
                      <a:endParaRPr lang="da-DK" sz="1100" dirty="0">
                        <a:effectLst/>
                      </a:endParaRPr>
                    </a:p>
                    <a:p>
                      <a:r>
                        <a:rPr lang="da-DK" sz="1400" dirty="0">
                          <a:effectLst/>
                        </a:rPr>
                        <a:t>Kl. 10.00</a:t>
                      </a:r>
                      <a:endParaRPr lang="da-DK" sz="14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Morgenkaffe og brød</a:t>
                      </a:r>
                      <a:endParaRPr lang="da-DK" sz="1400" b="1" dirty="0">
                        <a:effectLst/>
                        <a:latin typeface="IBM Plex Sans" panose="020B0503050203000203" pitchFamily="34" charset="0"/>
                      </a:endParaRPr>
                    </a:p>
                  </a:txBody>
                  <a:tcPr marL="43989" marR="43989" marT="0" marB="0"/>
                </a:tc>
                <a:extLst>
                  <a:ext uri="{0D108BD9-81ED-4DB2-BD59-A6C34878D82A}">
                    <a16:rowId xmlns:a16="http://schemas.microsoft.com/office/drawing/2014/main" val="2254520649"/>
                  </a:ext>
                </a:extLst>
              </a:tr>
              <a:tr h="727682">
                <a:tc>
                  <a:txBody>
                    <a:bodyPr/>
                    <a:lstStyle/>
                    <a:p>
                      <a:r>
                        <a:rPr lang="da-DK" sz="1400" dirty="0">
                          <a:effectLst/>
                        </a:rPr>
                        <a:t>Kl. 10.30</a:t>
                      </a:r>
                      <a:endParaRPr lang="da-DK" sz="14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Velkomst </a:t>
                      </a:r>
                    </a:p>
                    <a:p>
                      <a:r>
                        <a:rPr lang="da-DK" sz="1400" b="0" i="1" dirty="0">
                          <a:effectLst/>
                        </a:rPr>
                        <a:t>v/ adm. direktør Bjarne Hastrup </a:t>
                      </a:r>
                    </a:p>
                    <a:p>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261679378"/>
                  </a:ext>
                </a:extLst>
              </a:tr>
              <a:tr h="727682">
                <a:tc>
                  <a:txBody>
                    <a:bodyPr/>
                    <a:lstStyle/>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Introduktion til dagen </a:t>
                      </a:r>
                    </a:p>
                    <a:p>
                      <a:r>
                        <a:rPr lang="da-DK" sz="1400" b="0" i="1" dirty="0">
                          <a:effectLst/>
                        </a:rPr>
                        <a:t>v/ ældrepolitiske konsulenter Tina Hosbond og Steen Kabel, Frivilligafdelingen</a:t>
                      </a:r>
                    </a:p>
                    <a:p>
                      <a:r>
                        <a:rPr lang="da-DK" sz="1400" b="1" dirty="0">
                          <a:effectLst/>
                        </a:rPr>
                        <a:t> </a:t>
                      </a:r>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2418842414"/>
                  </a:ext>
                </a:extLst>
              </a:tr>
              <a:tr h="526934">
                <a:tc>
                  <a:txBody>
                    <a:bodyPr/>
                    <a:lstStyle/>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Oplæg om Ældre Sagens mærkesag om plejehjem, visitation og mørketal DEL 1</a:t>
                      </a:r>
                    </a:p>
                    <a:p>
                      <a:r>
                        <a:rPr lang="da-DK" sz="1400" b="0" i="1" dirty="0">
                          <a:effectLst/>
                        </a:rPr>
                        <a:t>v/ seniorkonsulent Nina Bruun og faglig koordinator Marie Høysholdt, Samfundsanalyse</a:t>
                      </a:r>
                      <a:r>
                        <a:rPr lang="da-DK" sz="1400" b="1" i="1" dirty="0">
                          <a:effectLst/>
                        </a:rPr>
                        <a:t> </a:t>
                      </a:r>
                      <a:endParaRPr lang="da-DK" sz="1400" b="1" i="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909534268"/>
                  </a:ext>
                </a:extLst>
              </a:tr>
              <a:tr h="485121">
                <a:tc>
                  <a:txBody>
                    <a:bodyPr/>
                    <a:lstStyle/>
                    <a:p>
                      <a:r>
                        <a:rPr lang="da-DK" sz="1400" dirty="0">
                          <a:effectLst/>
                        </a:rPr>
                        <a:t>Kl. 12.00 </a:t>
                      </a:r>
                    </a:p>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Frokost</a:t>
                      </a:r>
                    </a:p>
                    <a:p>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466996703"/>
                  </a:ext>
                </a:extLst>
              </a:tr>
              <a:tr h="485121">
                <a:tc>
                  <a:txBody>
                    <a:bodyPr/>
                    <a:lstStyle/>
                    <a:p>
                      <a:r>
                        <a:rPr lang="da-DK" sz="1400" dirty="0">
                          <a:effectLst/>
                        </a:rPr>
                        <a:t>Kl. 13.00</a:t>
                      </a:r>
                      <a:endParaRPr lang="da-DK" sz="14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pPr marL="0" marR="0" lvl="0" indent="0" algn="ctr" defTabSz="410751" eaLnBrk="1" fontAlgn="auto" latinLnBrk="0" hangingPunct="1">
                        <a:lnSpc>
                          <a:spcPct val="100000"/>
                        </a:lnSpc>
                        <a:spcBef>
                          <a:spcPts val="0"/>
                        </a:spcBef>
                        <a:spcAft>
                          <a:spcPts val="0"/>
                        </a:spcAft>
                        <a:buClrTx/>
                        <a:buSzTx/>
                        <a:buFontTx/>
                        <a:buNone/>
                        <a:tabLst/>
                        <a:defRPr/>
                      </a:pPr>
                      <a:r>
                        <a:rPr lang="da-DK" sz="1400" b="1" dirty="0">
                          <a:effectLst/>
                        </a:rPr>
                        <a:t>Oplæg om Ældre Sagens mærkesag om plejehjem, visitation og mørketal DEL 2</a:t>
                      </a:r>
                    </a:p>
                    <a:p>
                      <a:pPr marL="0" marR="0" lvl="0" indent="0" algn="ctr" defTabSz="410751" eaLnBrk="1" fontAlgn="auto" latinLnBrk="0" hangingPunct="1">
                        <a:lnSpc>
                          <a:spcPct val="100000"/>
                        </a:lnSpc>
                        <a:spcBef>
                          <a:spcPts val="0"/>
                        </a:spcBef>
                        <a:spcAft>
                          <a:spcPts val="0"/>
                        </a:spcAft>
                        <a:buClrTx/>
                        <a:buSzTx/>
                        <a:buFontTx/>
                        <a:buNone/>
                        <a:tabLst/>
                        <a:defRPr/>
                      </a:pPr>
                      <a:r>
                        <a:rPr lang="da-DK" sz="1400" b="0" i="1" dirty="0">
                          <a:effectLst/>
                        </a:rPr>
                        <a:t>v/ seniorkonsulent Nina Bruun og faglig koordinator Marie Høysholdt, Samfundsanalyse</a:t>
                      </a:r>
                      <a:r>
                        <a:rPr lang="da-DK" sz="1400" b="1" i="1" dirty="0">
                          <a:effectLst/>
                        </a:rPr>
                        <a:t> </a:t>
                      </a:r>
                      <a:endParaRPr lang="da-DK" sz="1400" b="1" i="1" dirty="0">
                        <a:effectLst/>
                        <a:latin typeface="IBM Plex Sans" panose="020B0503050203000203" pitchFamily="34" charset="0"/>
                        <a:ea typeface="Times" panose="02020603050405020304" pitchFamily="18" charset="0"/>
                        <a:cs typeface="Times New Roman" panose="02020603050405020304" pitchFamily="18" charset="0"/>
                      </a:endParaRPr>
                    </a:p>
                    <a:p>
                      <a:endParaRPr lang="da-DK" sz="1400" b="1" dirty="0">
                        <a:effectLst/>
                      </a:endParaRPr>
                    </a:p>
                  </a:txBody>
                  <a:tcPr marL="43989" marR="43989" marT="0" marB="0"/>
                </a:tc>
                <a:extLst>
                  <a:ext uri="{0D108BD9-81ED-4DB2-BD59-A6C34878D82A}">
                    <a16:rowId xmlns:a16="http://schemas.microsoft.com/office/drawing/2014/main" val="4184921524"/>
                  </a:ext>
                </a:extLst>
              </a:tr>
              <a:tr h="727682">
                <a:tc>
                  <a:txBody>
                    <a:bodyPr/>
                    <a:lstStyle/>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Lokalpolitiske initiativer og tilbud om støtte fra Sekretariatet </a:t>
                      </a:r>
                    </a:p>
                    <a:p>
                      <a:r>
                        <a:rPr lang="da-DK" sz="1400" b="0" i="1" dirty="0">
                          <a:effectLst/>
                        </a:rPr>
                        <a:t>v/ ældrepolitiske konsulenter Tina Hosbond og Steen Kabel samt kommunikationskonsulent Gerda Grønning, Kommunikation</a:t>
                      </a:r>
                      <a:r>
                        <a:rPr lang="da-DK" sz="1400" b="1" i="1" dirty="0">
                          <a:effectLst/>
                        </a:rPr>
                        <a:t> </a:t>
                      </a:r>
                      <a:endParaRPr lang="da-DK" sz="1400" b="1" i="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626641498"/>
                  </a:ext>
                </a:extLst>
              </a:tr>
              <a:tr h="485121">
                <a:tc>
                  <a:txBody>
                    <a:bodyPr/>
                    <a:lstStyle/>
                    <a:p>
                      <a:r>
                        <a:rPr lang="da-DK" sz="1400" dirty="0">
                          <a:effectLst/>
                        </a:rPr>
                        <a:t>Kl. 14.00 </a:t>
                      </a:r>
                      <a:endParaRPr lang="da-DK" sz="14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Kaffepause </a:t>
                      </a:r>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316996079"/>
                  </a:ext>
                </a:extLst>
              </a:tr>
              <a:tr h="398493">
                <a:tc>
                  <a:txBody>
                    <a:bodyPr/>
                    <a:lstStyle/>
                    <a:p>
                      <a:r>
                        <a:rPr lang="da-DK" sz="1400" dirty="0">
                          <a:effectLst/>
                        </a:rPr>
                        <a:t>Kl. 14.15</a:t>
                      </a:r>
                    </a:p>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Drøftelser ved bordene</a:t>
                      </a:r>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763157296"/>
                  </a:ext>
                </a:extLst>
              </a:tr>
              <a:tr h="485121">
                <a:tc>
                  <a:txBody>
                    <a:bodyPr/>
                    <a:lstStyle/>
                    <a:p>
                      <a:r>
                        <a:rPr lang="da-DK" sz="1100" dirty="0">
                          <a:effectLst/>
                        </a:rPr>
                        <a:t> </a:t>
                      </a:r>
                      <a:endParaRPr lang="da-DK" sz="11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Opsamling og den videre proces</a:t>
                      </a:r>
                    </a:p>
                    <a:p>
                      <a:r>
                        <a:rPr lang="da-DK" sz="1400" b="1" dirty="0">
                          <a:effectLst/>
                        </a:rPr>
                        <a:t> </a:t>
                      </a:r>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1572980258"/>
                  </a:ext>
                </a:extLst>
              </a:tr>
              <a:tr h="398493">
                <a:tc>
                  <a:txBody>
                    <a:bodyPr/>
                    <a:lstStyle/>
                    <a:p>
                      <a:endParaRPr lang="da-DK" sz="1100" dirty="0">
                        <a:effectLst/>
                      </a:endParaRPr>
                    </a:p>
                    <a:p>
                      <a:r>
                        <a:rPr lang="da-DK" sz="1400" dirty="0">
                          <a:effectLst/>
                        </a:rPr>
                        <a:t>Kl. 15.30</a:t>
                      </a:r>
                      <a:endParaRPr lang="da-DK" sz="1400"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tc>
                  <a:txBody>
                    <a:bodyPr/>
                    <a:lstStyle/>
                    <a:p>
                      <a:r>
                        <a:rPr lang="da-DK" sz="1400" b="1" dirty="0">
                          <a:effectLst/>
                        </a:rPr>
                        <a:t>Tak for i dag </a:t>
                      </a:r>
                      <a:endParaRPr lang="da-DK" sz="1400" b="1" dirty="0">
                        <a:effectLst/>
                        <a:latin typeface="IBM Plex Sans" panose="020B0503050203000203" pitchFamily="34" charset="0"/>
                        <a:ea typeface="Times" panose="02020603050405020304" pitchFamily="18" charset="0"/>
                        <a:cs typeface="Times New Roman" panose="02020603050405020304" pitchFamily="18" charset="0"/>
                      </a:endParaRPr>
                    </a:p>
                  </a:txBody>
                  <a:tcPr marL="43989" marR="43989" marT="0" marB="0"/>
                </a:tc>
                <a:extLst>
                  <a:ext uri="{0D108BD9-81ED-4DB2-BD59-A6C34878D82A}">
                    <a16:rowId xmlns:a16="http://schemas.microsoft.com/office/drawing/2014/main" val="2130832101"/>
                  </a:ext>
                </a:extLst>
              </a:tr>
            </a:tbl>
          </a:graphicData>
        </a:graphic>
      </p:graphicFrame>
    </p:spTree>
    <p:extLst>
      <p:ext uri="{BB962C8B-B14F-4D97-AF65-F5344CB8AC3E}">
        <p14:creationId xmlns:p14="http://schemas.microsoft.com/office/powerpoint/2010/main" val="4244358137"/>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52807A3-B3A4-82FC-2A40-E9C92A690A85}"/>
              </a:ext>
            </a:extLst>
          </p:cNvPr>
          <p:cNvSpPr>
            <a:spLocks noGrp="1"/>
          </p:cNvSpPr>
          <p:nvPr>
            <p:ph type="body" sz="quarter" idx="10"/>
          </p:nvPr>
        </p:nvSpPr>
        <p:spPr/>
        <p:txBody>
          <a:bodyPr/>
          <a:lstStyle/>
          <a:p>
            <a:r>
              <a:rPr lang="da-DK" dirty="0"/>
              <a:t>Fælles indsats for flere plejehjemspladser</a:t>
            </a:r>
          </a:p>
        </p:txBody>
      </p:sp>
      <p:sp>
        <p:nvSpPr>
          <p:cNvPr id="3" name="Pladsholder til indhold 2">
            <a:extLst>
              <a:ext uri="{FF2B5EF4-FFF2-40B4-BE49-F238E27FC236}">
                <a16:creationId xmlns:a16="http://schemas.microsoft.com/office/drawing/2014/main" id="{6A055B25-75DF-A75D-2A1A-CFAE40FC95D5}"/>
              </a:ext>
            </a:extLst>
          </p:cNvPr>
          <p:cNvSpPr>
            <a:spLocks noGrp="1"/>
          </p:cNvSpPr>
          <p:nvPr>
            <p:ph sz="quarter" idx="12"/>
          </p:nvPr>
        </p:nvSpPr>
        <p:spPr>
          <a:xfrm>
            <a:off x="484211" y="2299580"/>
            <a:ext cx="10708217" cy="3381795"/>
          </a:xfrm>
        </p:spPr>
        <p:txBody>
          <a:bodyPr>
            <a:normAutofit/>
          </a:bodyPr>
          <a:lstStyle/>
          <a:p>
            <a:pPr marL="721381" lvl="3" indent="0">
              <a:buNone/>
            </a:pPr>
            <a:r>
              <a:rPr lang="da-DK" sz="3200" dirty="0">
                <a:latin typeface="IBM Plex Sans" panose="020B0503050203000203" pitchFamily="34" charset="0"/>
              </a:rPr>
              <a:t>Kort introduktion til metoden og erfaringer fra Fokuseret indsats 2022 - 2023</a:t>
            </a:r>
          </a:p>
          <a:p>
            <a:pPr marL="0" indent="0">
              <a:buNone/>
            </a:pPr>
            <a:endParaRPr lang="da-DK" sz="3200" dirty="0"/>
          </a:p>
        </p:txBody>
      </p:sp>
      <p:sp>
        <p:nvSpPr>
          <p:cNvPr id="4" name="Titel 3">
            <a:extLst>
              <a:ext uri="{FF2B5EF4-FFF2-40B4-BE49-F238E27FC236}">
                <a16:creationId xmlns:a16="http://schemas.microsoft.com/office/drawing/2014/main" id="{A5C1AEFA-FF46-0EE3-5100-81B9AFF77101}"/>
              </a:ext>
            </a:extLst>
          </p:cNvPr>
          <p:cNvSpPr>
            <a:spLocks noGrp="1"/>
          </p:cNvSpPr>
          <p:nvPr>
            <p:ph type="title"/>
          </p:nvPr>
        </p:nvSpPr>
        <p:spPr/>
        <p:txBody>
          <a:bodyPr>
            <a:normAutofit/>
          </a:bodyPr>
          <a:lstStyle/>
          <a:p>
            <a:r>
              <a:rPr lang="da-DK" sz="4000" dirty="0">
                <a:latin typeface="IBM Plex Sans" panose="020B0503050203000203" pitchFamily="34" charset="0"/>
              </a:rPr>
              <a:t>Introduktion</a:t>
            </a:r>
          </a:p>
        </p:txBody>
      </p:sp>
    </p:spTree>
    <p:extLst>
      <p:ext uri="{BB962C8B-B14F-4D97-AF65-F5344CB8AC3E}">
        <p14:creationId xmlns:p14="http://schemas.microsoft.com/office/powerpoint/2010/main" val="304054841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D44A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el 1">
            <a:extLst>
              <a:ext uri="{FF2B5EF4-FFF2-40B4-BE49-F238E27FC236}">
                <a16:creationId xmlns:a16="http://schemas.microsoft.com/office/drawing/2014/main" id="{B88B0189-14BE-4DDB-96ED-6B257497524E}"/>
              </a:ext>
            </a:extLst>
          </p:cNvPr>
          <p:cNvSpPr>
            <a:spLocks noGrp="1"/>
          </p:cNvSpPr>
          <p:nvPr>
            <p:ph type="title"/>
          </p:nvPr>
        </p:nvSpPr>
        <p:spPr>
          <a:xfrm>
            <a:off x="524256" y="516804"/>
            <a:ext cx="6594189" cy="1625210"/>
          </a:xfrm>
        </p:spPr>
        <p:txBody>
          <a:bodyPr vert="horz" lIns="91440" tIns="45720" rIns="91440" bIns="45720" rtlCol="0" anchor="ctr">
            <a:normAutofit/>
          </a:bodyPr>
          <a:lstStyle/>
          <a:p>
            <a:r>
              <a:rPr lang="en-US" sz="4400" kern="1200" dirty="0">
                <a:solidFill>
                  <a:srgbClr val="FFFFFF"/>
                </a:solidFill>
                <a:latin typeface="+mj-lt"/>
                <a:ea typeface="+mj-ea"/>
                <a:cs typeface="+mj-cs"/>
              </a:rPr>
              <a:t>Hvad er </a:t>
            </a:r>
            <a:r>
              <a:rPr lang="en-US" sz="4400" dirty="0" err="1">
                <a:solidFill>
                  <a:srgbClr val="FFFFFF"/>
                </a:solidFill>
              </a:rPr>
              <a:t>Fælles</a:t>
            </a:r>
            <a:r>
              <a:rPr lang="en-US" sz="4400" kern="1200" dirty="0">
                <a:solidFill>
                  <a:srgbClr val="FFFFFF"/>
                </a:solidFill>
                <a:latin typeface="+mj-lt"/>
                <a:ea typeface="+mj-ea"/>
                <a:cs typeface="+mj-cs"/>
              </a:rPr>
              <a:t> indsats?</a:t>
            </a:r>
          </a:p>
        </p:txBody>
      </p:sp>
      <p:sp>
        <p:nvSpPr>
          <p:cNvPr id="25" name="Rectangle 24">
            <a:extLst>
              <a:ext uri="{FF2B5EF4-FFF2-40B4-BE49-F238E27FC236}">
                <a16:creationId xmlns:a16="http://schemas.microsoft.com/office/drawing/2014/main" id="{36D30126-6314-4A93-B27E-5C66CF7819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32305"/>
            <a:ext cx="7056669" cy="4102852"/>
          </a:xfrm>
          <a:prstGeom prst="rect">
            <a:avLst/>
          </a:prstGeom>
          <a:solidFill>
            <a:srgbClr val="7F7F7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ladsholder til indhold 4" descr="Et billede, der indeholder tekst, rød, enhed&#10;&#10;Automatisk genereret beskrivelse">
            <a:extLst>
              <a:ext uri="{FF2B5EF4-FFF2-40B4-BE49-F238E27FC236}">
                <a16:creationId xmlns:a16="http://schemas.microsoft.com/office/drawing/2014/main" id="{0064D845-CDC0-4D93-845A-4C74E6DFDEA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66744" y="2838753"/>
            <a:ext cx="6579910" cy="3289955"/>
          </a:xfrm>
          <a:prstGeom prst="rect">
            <a:avLst/>
          </a:prstGeom>
        </p:spPr>
      </p:pic>
      <p:sp>
        <p:nvSpPr>
          <p:cNvPr id="27" name="Rectangle 2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Pladsholder til indhold 2">
            <a:extLst>
              <a:ext uri="{FF2B5EF4-FFF2-40B4-BE49-F238E27FC236}">
                <a16:creationId xmlns:a16="http://schemas.microsoft.com/office/drawing/2014/main" id="{6EA4313B-D77D-44F7-B8FB-5E6A4674C2F0}"/>
              </a:ext>
            </a:extLst>
          </p:cNvPr>
          <p:cNvSpPr>
            <a:spLocks noGrp="1"/>
          </p:cNvSpPr>
          <p:nvPr>
            <p:ph sz="quarter" idx="10"/>
          </p:nvPr>
        </p:nvSpPr>
        <p:spPr>
          <a:xfrm>
            <a:off x="7841289" y="555599"/>
            <a:ext cx="4028979" cy="6302401"/>
          </a:xfrm>
        </p:spPr>
        <p:txBody>
          <a:bodyPr vert="horz" lIns="91440" tIns="45720" rIns="91440" bIns="45720" rtlCol="0" anchor="ctr">
            <a:normAutofit fontScale="92500" lnSpcReduction="10000"/>
          </a:bodyPr>
          <a:lstStyle/>
          <a:p>
            <a:pPr marL="0" indent="0">
              <a:spcAft>
                <a:spcPts val="1000"/>
              </a:spcAft>
              <a:buNone/>
            </a:pPr>
            <a:r>
              <a:rPr lang="en-US" sz="3000" dirty="0" err="1">
                <a:solidFill>
                  <a:srgbClr val="FFFFFF"/>
                </a:solidFill>
                <a:effectLst/>
              </a:rPr>
              <a:t>En</a:t>
            </a:r>
            <a:r>
              <a:rPr lang="en-US" sz="3000" dirty="0">
                <a:solidFill>
                  <a:srgbClr val="FFFFFF"/>
                </a:solidFill>
                <a:effectLst/>
              </a:rPr>
              <a:t> </a:t>
            </a:r>
            <a:r>
              <a:rPr lang="en-US" sz="3000" dirty="0" err="1">
                <a:solidFill>
                  <a:srgbClr val="FFFFFF"/>
                </a:solidFill>
                <a:effectLst/>
              </a:rPr>
              <a:t>samtidig</a:t>
            </a:r>
            <a:r>
              <a:rPr lang="en-US" sz="3000" dirty="0">
                <a:solidFill>
                  <a:srgbClr val="FFFFFF"/>
                </a:solidFill>
                <a:effectLst/>
              </a:rPr>
              <a:t> indsats </a:t>
            </a:r>
            <a:r>
              <a:rPr lang="en-US" sz="3000" dirty="0" err="1">
                <a:solidFill>
                  <a:srgbClr val="FFFFFF"/>
                </a:solidFill>
                <a:effectLst/>
              </a:rPr>
              <a:t>i</a:t>
            </a:r>
            <a:r>
              <a:rPr lang="en-US" sz="3000" dirty="0">
                <a:solidFill>
                  <a:srgbClr val="FFFFFF"/>
                </a:solidFill>
                <a:effectLst/>
              </a:rPr>
              <a:t> hele </a:t>
            </a:r>
            <a:r>
              <a:rPr lang="en-US" sz="3000" dirty="0" err="1">
                <a:solidFill>
                  <a:srgbClr val="FFFFFF"/>
                </a:solidFill>
                <a:effectLst/>
              </a:rPr>
              <a:t>organisationen</a:t>
            </a:r>
            <a:r>
              <a:rPr lang="en-US" sz="3000" dirty="0">
                <a:solidFill>
                  <a:srgbClr val="FFFFFF"/>
                </a:solidFill>
                <a:effectLst/>
              </a:rPr>
              <a:t> om et </a:t>
            </a:r>
            <a:r>
              <a:rPr lang="en-US" sz="3000" dirty="0" err="1">
                <a:solidFill>
                  <a:srgbClr val="FFFFFF"/>
                </a:solidFill>
                <a:effectLst/>
              </a:rPr>
              <a:t>defineret</a:t>
            </a:r>
            <a:r>
              <a:rPr lang="en-US" sz="3000" dirty="0">
                <a:solidFill>
                  <a:srgbClr val="FFFFFF"/>
                </a:solidFill>
                <a:effectLst/>
              </a:rPr>
              <a:t> </a:t>
            </a:r>
            <a:r>
              <a:rPr lang="da-DK" sz="3000" dirty="0">
                <a:solidFill>
                  <a:srgbClr val="FFFFFF"/>
                </a:solidFill>
                <a:effectLst/>
              </a:rPr>
              <a:t>emne</a:t>
            </a:r>
            <a:r>
              <a:rPr lang="en-US" sz="3000" dirty="0">
                <a:solidFill>
                  <a:srgbClr val="FFFFFF"/>
                </a:solidFill>
              </a:rPr>
              <a:t>.</a:t>
            </a:r>
            <a:endParaRPr lang="en-US" sz="3000" dirty="0">
              <a:solidFill>
                <a:srgbClr val="FFFFFF"/>
              </a:solidFill>
              <a:effectLst/>
            </a:endParaRPr>
          </a:p>
          <a:p>
            <a:pPr marL="0" indent="0">
              <a:spcAft>
                <a:spcPts val="1000"/>
              </a:spcAft>
              <a:buNone/>
            </a:pPr>
            <a:r>
              <a:rPr lang="en-US" sz="3000" dirty="0" err="1">
                <a:solidFill>
                  <a:srgbClr val="FFFFFF"/>
                </a:solidFill>
              </a:rPr>
              <a:t>Emnet</a:t>
            </a:r>
            <a:r>
              <a:rPr lang="en-US" sz="3000" dirty="0">
                <a:solidFill>
                  <a:srgbClr val="FFFFFF"/>
                </a:solidFill>
              </a:rPr>
              <a:t> I 2024 er: </a:t>
            </a:r>
            <a:r>
              <a:rPr lang="en-US" sz="3000" dirty="0" err="1">
                <a:solidFill>
                  <a:srgbClr val="FFFFFF"/>
                </a:solidFill>
              </a:rPr>
              <a:t>Flere</a:t>
            </a:r>
            <a:r>
              <a:rPr lang="en-US" sz="3000" dirty="0">
                <a:solidFill>
                  <a:srgbClr val="FFFFFF"/>
                </a:solidFill>
              </a:rPr>
              <a:t> </a:t>
            </a:r>
            <a:r>
              <a:rPr lang="en-US" sz="3000" dirty="0" err="1">
                <a:solidFill>
                  <a:srgbClr val="FFFFFF"/>
                </a:solidFill>
              </a:rPr>
              <a:t>plejehjemspladser</a:t>
            </a:r>
            <a:r>
              <a:rPr lang="en-US" sz="3000" dirty="0">
                <a:solidFill>
                  <a:srgbClr val="FFFFFF"/>
                </a:solidFill>
              </a:rPr>
              <a:t> i </a:t>
            </a:r>
            <a:r>
              <a:rPr lang="en-US" sz="3000" dirty="0" err="1">
                <a:solidFill>
                  <a:srgbClr val="FFFFFF"/>
                </a:solidFill>
              </a:rPr>
              <a:t>kommunerne</a:t>
            </a:r>
            <a:r>
              <a:rPr lang="en-US" sz="3000" dirty="0">
                <a:solidFill>
                  <a:srgbClr val="FFFFFF"/>
                </a:solidFill>
              </a:rPr>
              <a:t>.</a:t>
            </a:r>
            <a:endParaRPr lang="en-US" sz="3000" dirty="0">
              <a:solidFill>
                <a:srgbClr val="FFFFFF"/>
              </a:solidFill>
              <a:effectLst/>
            </a:endParaRPr>
          </a:p>
          <a:p>
            <a:pPr marL="0" indent="0">
              <a:spcAft>
                <a:spcPts val="1000"/>
              </a:spcAft>
              <a:buNone/>
            </a:pPr>
            <a:r>
              <a:rPr lang="en-US" sz="3000" dirty="0" err="1">
                <a:solidFill>
                  <a:srgbClr val="FFFFFF"/>
                </a:solidFill>
              </a:rPr>
              <a:t>Knibtangsoperation</a:t>
            </a:r>
            <a:r>
              <a:rPr lang="en-US" sz="3000" dirty="0">
                <a:solidFill>
                  <a:srgbClr val="FFFFFF"/>
                </a:solidFill>
              </a:rPr>
              <a:t>, </a:t>
            </a:r>
            <a:r>
              <a:rPr lang="en-US" sz="3000" dirty="0" err="1">
                <a:solidFill>
                  <a:srgbClr val="FFFFFF"/>
                </a:solidFill>
              </a:rPr>
              <a:t>hvor</a:t>
            </a:r>
            <a:r>
              <a:rPr lang="en-US" sz="3000" dirty="0">
                <a:solidFill>
                  <a:srgbClr val="FFFFFF"/>
                </a:solidFill>
              </a:rPr>
              <a:t> vi </a:t>
            </a:r>
            <a:r>
              <a:rPr lang="en-US" sz="3000" dirty="0" err="1">
                <a:solidFill>
                  <a:srgbClr val="FFFFFF"/>
                </a:solidFill>
              </a:rPr>
              <a:t>angriber</a:t>
            </a:r>
            <a:r>
              <a:rPr lang="en-US" sz="3000" dirty="0">
                <a:solidFill>
                  <a:srgbClr val="FFFFFF"/>
                </a:solidFill>
              </a:rPr>
              <a:t> </a:t>
            </a:r>
            <a:r>
              <a:rPr lang="en-US" sz="3000" dirty="0" err="1">
                <a:solidFill>
                  <a:srgbClr val="FFFFFF"/>
                </a:solidFill>
              </a:rPr>
              <a:t>emnet</a:t>
            </a:r>
            <a:r>
              <a:rPr lang="en-US" sz="3000" dirty="0">
                <a:solidFill>
                  <a:srgbClr val="FFFFFF"/>
                </a:solidFill>
              </a:rPr>
              <a:t> </a:t>
            </a:r>
            <a:r>
              <a:rPr lang="en-US" sz="3000" dirty="0" err="1">
                <a:solidFill>
                  <a:srgbClr val="FFFFFF"/>
                </a:solidFill>
              </a:rPr>
              <a:t>både</a:t>
            </a:r>
            <a:r>
              <a:rPr lang="en-US" sz="3000" dirty="0">
                <a:solidFill>
                  <a:srgbClr val="FFFFFF"/>
                </a:solidFill>
              </a:rPr>
              <a:t> </a:t>
            </a:r>
            <a:r>
              <a:rPr lang="en-US" sz="3000" dirty="0" err="1">
                <a:solidFill>
                  <a:srgbClr val="FFFFFF"/>
                </a:solidFill>
              </a:rPr>
              <a:t>fra</a:t>
            </a:r>
            <a:r>
              <a:rPr lang="en-US" sz="3000" dirty="0">
                <a:solidFill>
                  <a:srgbClr val="FFFFFF"/>
                </a:solidFill>
              </a:rPr>
              <a:t> et </a:t>
            </a:r>
            <a:r>
              <a:rPr lang="en-US" sz="3000" dirty="0" err="1">
                <a:solidFill>
                  <a:srgbClr val="FFFFFF"/>
                </a:solidFill>
              </a:rPr>
              <a:t>landspolitisk</a:t>
            </a:r>
            <a:r>
              <a:rPr lang="en-US" sz="3000" dirty="0">
                <a:solidFill>
                  <a:srgbClr val="FFFFFF"/>
                </a:solidFill>
              </a:rPr>
              <a:t> og et </a:t>
            </a:r>
            <a:r>
              <a:rPr lang="da-DK" sz="3000" dirty="0">
                <a:solidFill>
                  <a:srgbClr val="FFFFFF"/>
                </a:solidFill>
              </a:rPr>
              <a:t>lokalpolitisk</a:t>
            </a:r>
            <a:r>
              <a:rPr lang="en-US" sz="3000" dirty="0">
                <a:solidFill>
                  <a:srgbClr val="FFFFFF"/>
                </a:solidFill>
              </a:rPr>
              <a:t> </a:t>
            </a:r>
            <a:r>
              <a:rPr lang="en-US" sz="3000" dirty="0" err="1">
                <a:solidFill>
                  <a:srgbClr val="FFFFFF"/>
                </a:solidFill>
              </a:rPr>
              <a:t>perspektiv</a:t>
            </a:r>
            <a:r>
              <a:rPr lang="en-US" sz="3000" dirty="0">
                <a:solidFill>
                  <a:srgbClr val="FFFFFF"/>
                </a:solidFill>
              </a:rPr>
              <a:t>.</a:t>
            </a:r>
          </a:p>
          <a:p>
            <a:pPr marL="0" indent="0">
              <a:spcAft>
                <a:spcPts val="1000"/>
              </a:spcAft>
              <a:buNone/>
            </a:pPr>
            <a:r>
              <a:rPr lang="da-DK" sz="3000" dirty="0">
                <a:solidFill>
                  <a:srgbClr val="FFFFFF"/>
                </a:solidFill>
                <a:effectLst/>
              </a:rPr>
              <a:t>Vi skal sammen sikre, at indsatsen i Sekretariatet og den </a:t>
            </a:r>
            <a:r>
              <a:rPr lang="da-DK" sz="3000" dirty="0">
                <a:solidFill>
                  <a:srgbClr val="FFFFFF"/>
                </a:solidFill>
              </a:rPr>
              <a:t>lokale indsats er</a:t>
            </a:r>
            <a:r>
              <a:rPr lang="da-DK" sz="3000" dirty="0">
                <a:solidFill>
                  <a:srgbClr val="FFFFFF"/>
                </a:solidFill>
                <a:effectLst/>
              </a:rPr>
              <a:t> synkron. </a:t>
            </a:r>
          </a:p>
          <a:p>
            <a:pPr marL="0">
              <a:spcAft>
                <a:spcPts val="1000"/>
              </a:spcAft>
            </a:pPr>
            <a:endParaRPr lang="en-US" sz="2000" dirty="0">
              <a:solidFill>
                <a:srgbClr val="FFFFFF"/>
              </a:solidFill>
              <a:effectLst/>
            </a:endParaRPr>
          </a:p>
        </p:txBody>
      </p:sp>
    </p:spTree>
    <p:extLst>
      <p:ext uri="{BB962C8B-B14F-4D97-AF65-F5344CB8AC3E}">
        <p14:creationId xmlns:p14="http://schemas.microsoft.com/office/powerpoint/2010/main" val="3292736522"/>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B9A65C10-A8E7-AFF1-30F7-2264926B70B8}"/>
              </a:ext>
            </a:extLst>
          </p:cNvPr>
          <p:cNvSpPr>
            <a:spLocks noGrp="1"/>
          </p:cNvSpPr>
          <p:nvPr>
            <p:ph sz="quarter" idx="12"/>
          </p:nvPr>
        </p:nvSpPr>
        <p:spPr>
          <a:xfrm>
            <a:off x="550417" y="1509205"/>
            <a:ext cx="11173802" cy="4706326"/>
          </a:xfrm>
        </p:spPr>
        <p:txBody>
          <a:bodyPr>
            <a:normAutofit lnSpcReduction="10000"/>
          </a:bodyPr>
          <a:lstStyle/>
          <a:p>
            <a:pPr marL="0" indent="0">
              <a:buNone/>
            </a:pPr>
            <a:endParaRPr lang="da-DK" sz="2000" b="1" dirty="0">
              <a:solidFill>
                <a:srgbClr val="A91D1E"/>
              </a:solidFill>
              <a:ea typeface="Times" panose="02020603050405020304" pitchFamily="18" charset="0"/>
              <a:cs typeface="Times New Roman" panose="02020603050405020304" pitchFamily="18" charset="0"/>
            </a:endParaRPr>
          </a:p>
          <a:p>
            <a:pPr marL="0" indent="0">
              <a:buNone/>
            </a:pPr>
            <a:r>
              <a:rPr lang="da-DK" sz="2400" b="1" dirty="0">
                <a:solidFill>
                  <a:srgbClr val="A91D1E"/>
                </a:solidFill>
                <a:latin typeface="IBM Plex Sans" panose="020B0503050203000203" pitchFamily="34" charset="0"/>
                <a:ea typeface="Times" panose="02020603050405020304" pitchFamily="18" charset="0"/>
                <a:cs typeface="Times New Roman" panose="02020603050405020304" pitchFamily="18" charset="0"/>
              </a:rPr>
              <a:t>Evaluering </a:t>
            </a:r>
            <a:r>
              <a:rPr lang="da-DK" sz="2400" b="1" dirty="0">
                <a:solidFill>
                  <a:srgbClr val="A91D1E"/>
                </a:solidFill>
                <a:effectLst/>
                <a:latin typeface="IBM Plex Sans" panose="020B0503050203000203" pitchFamily="34" charset="0"/>
                <a:ea typeface="Times" panose="02020603050405020304" pitchFamily="18" charset="0"/>
                <a:cs typeface="Times New Roman" panose="02020603050405020304" pitchFamily="18" charset="0"/>
              </a:rPr>
              <a:t>af Fokuseret indsats: </a:t>
            </a:r>
          </a:p>
          <a:p>
            <a:pPr marL="0" indent="0">
              <a:buNone/>
            </a:pPr>
            <a:r>
              <a:rPr lang="da-DK" sz="2400" dirty="0">
                <a:effectLst/>
                <a:latin typeface="IBM Plex Sans" panose="020B0503050203000203" pitchFamily="34" charset="0"/>
                <a:ea typeface="Times" panose="02020603050405020304" pitchFamily="18" charset="0"/>
                <a:cs typeface="Times New Roman" panose="02020603050405020304" pitchFamily="18" charset="0"/>
              </a:rPr>
              <a:t>Fokuseret indsats har været på programmet lokalt. </a:t>
            </a:r>
          </a:p>
          <a:p>
            <a:pPr lvl="1"/>
            <a:r>
              <a:rPr lang="da-DK" sz="2400" dirty="0">
                <a:effectLst/>
                <a:latin typeface="IBM Plex Sans" panose="020B0503050203000203" pitchFamily="34" charset="0"/>
                <a:ea typeface="Times" panose="02020603050405020304" pitchFamily="18" charset="0"/>
                <a:cs typeface="Times New Roman" panose="02020603050405020304" pitchFamily="18" charset="0"/>
              </a:rPr>
              <a:t>63% har lokalt drøftet Fokuseret indsats på bestyrelsesmøder, 43 % har drøftet emnet 2-3 gange og 24 % har drøftet Fokuseret indsats mere end 4 gange (N=37%) </a:t>
            </a:r>
          </a:p>
          <a:p>
            <a:pPr lvl="1"/>
            <a:r>
              <a:rPr lang="da-DK" sz="2400" dirty="0">
                <a:effectLst/>
                <a:latin typeface="IBM Plex Sans" panose="020B0503050203000203" pitchFamily="34" charset="0"/>
                <a:ea typeface="Times" panose="02020603050405020304" pitchFamily="18" charset="0"/>
                <a:cs typeface="Times New Roman" panose="02020603050405020304" pitchFamily="18" charset="0"/>
              </a:rPr>
              <a:t>48% har drøftet Fokuseret indsats i ældrepolitisk arbejdsgruppe. 57% har drøftet emnet 2-3 gange og 14 % mere end 4 gange (N=28).  </a:t>
            </a:r>
          </a:p>
          <a:p>
            <a:pPr lvl="1"/>
            <a:r>
              <a:rPr lang="da-DK" sz="2400" dirty="0">
                <a:effectLst/>
                <a:latin typeface="IBM Plex Sans" panose="020B0503050203000203" pitchFamily="34" charset="0"/>
                <a:ea typeface="Times" panose="02020603050405020304" pitchFamily="18" charset="0"/>
                <a:cs typeface="Times New Roman" panose="02020603050405020304" pitchFamily="18" charset="0"/>
              </a:rPr>
              <a:t>39% har drøftet Fokuseret indsats andre steder i Ældre Sagens regi, 62 % 2-3 gange og 13 % fire gange eller flere (N=23).</a:t>
            </a:r>
          </a:p>
          <a:p>
            <a:pPr marL="0" indent="0">
              <a:buNone/>
            </a:pPr>
            <a:endParaRPr lang="da-DK" sz="2000" dirty="0">
              <a:latin typeface="IBM Plex Sans" panose="020B0503050203000203" pitchFamily="34" charset="0"/>
              <a:ea typeface="Times" panose="02020603050405020304" pitchFamily="18" charset="0"/>
              <a:cs typeface="Times New Roman" panose="02020603050405020304" pitchFamily="18" charset="0"/>
            </a:endParaRPr>
          </a:p>
          <a:p>
            <a:pPr marL="0" indent="0">
              <a:buNone/>
            </a:pPr>
            <a:r>
              <a:rPr lang="da-DK" sz="2000" dirty="0">
                <a:effectLst/>
                <a:latin typeface="IBM Plex Sans" panose="020B0503050203000203" pitchFamily="34" charset="0"/>
                <a:ea typeface="Times" panose="02020603050405020304" pitchFamily="18" charset="0"/>
                <a:cs typeface="Times New Roman" panose="02020603050405020304" pitchFamily="18" charset="0"/>
              </a:rPr>
              <a:t> </a:t>
            </a:r>
          </a:p>
          <a:p>
            <a:endParaRPr lang="da-DK" dirty="0"/>
          </a:p>
        </p:txBody>
      </p:sp>
      <p:sp>
        <p:nvSpPr>
          <p:cNvPr id="4" name="Titel 3">
            <a:extLst>
              <a:ext uri="{FF2B5EF4-FFF2-40B4-BE49-F238E27FC236}">
                <a16:creationId xmlns:a16="http://schemas.microsoft.com/office/drawing/2014/main" id="{9F440E30-36C9-B428-6BBB-18B7ACC071E5}"/>
              </a:ext>
            </a:extLst>
          </p:cNvPr>
          <p:cNvSpPr>
            <a:spLocks noGrp="1"/>
          </p:cNvSpPr>
          <p:nvPr>
            <p:ph type="title"/>
          </p:nvPr>
        </p:nvSpPr>
        <p:spPr/>
        <p:txBody>
          <a:bodyPr>
            <a:normAutofit/>
          </a:bodyPr>
          <a:lstStyle/>
          <a:p>
            <a:r>
              <a:rPr lang="da-DK" sz="4000" dirty="0">
                <a:latin typeface="IBM Plex Sans" panose="020B0503050203000203" pitchFamily="34" charset="0"/>
              </a:rPr>
              <a:t>Evaluering af Fokuseret indsats 2022- 2023</a:t>
            </a:r>
          </a:p>
        </p:txBody>
      </p:sp>
    </p:spTree>
    <p:extLst>
      <p:ext uri="{BB962C8B-B14F-4D97-AF65-F5344CB8AC3E}">
        <p14:creationId xmlns:p14="http://schemas.microsoft.com/office/powerpoint/2010/main" val="2130410719"/>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557948C3-C600-5156-0F71-3A6EB9C10C10}"/>
              </a:ext>
            </a:extLst>
          </p:cNvPr>
          <p:cNvSpPr>
            <a:spLocks noGrp="1"/>
          </p:cNvSpPr>
          <p:nvPr>
            <p:ph sz="quarter" idx="12"/>
          </p:nvPr>
        </p:nvSpPr>
        <p:spPr>
          <a:xfrm>
            <a:off x="922771" y="1850598"/>
            <a:ext cx="10800940" cy="4573161"/>
          </a:xfrm>
        </p:spPr>
        <p:txBody>
          <a:bodyPr>
            <a:normAutofit fontScale="92500" lnSpcReduction="20000"/>
          </a:bodyPr>
          <a:lstStyle/>
          <a:p>
            <a:pPr marL="0" indent="0">
              <a:buNone/>
            </a:pPr>
            <a:r>
              <a:rPr lang="da-DK" sz="2600" b="1" dirty="0">
                <a:solidFill>
                  <a:srgbClr val="A91D1E"/>
                </a:solidFill>
                <a:effectLst/>
                <a:latin typeface="IBM Plex Sans" panose="020B0503050203000203" pitchFamily="34" charset="0"/>
                <a:ea typeface="Times" panose="02020603050405020304" pitchFamily="18" charset="0"/>
                <a:cs typeface="Times New Roman" panose="02020603050405020304" pitchFamily="18" charset="0"/>
              </a:rPr>
              <a:t>Lokale aktiviteter (N=56)</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23% har arrangeret borgermøder (N=13) – meget få</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16% har afholdt borgermøder (N=9) – meget få</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7 % afholdt events (N=?)  - meget få</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45% afholdt møder med andre organisationer (N=25)</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55 % har holdt møder med politikere/og eller embedsmænd (N=31) </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38 % har involveret egne frivillige (N=21)</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21 % har været optaget af samspillet mellem det lokale og det landspolitiske</a:t>
            </a:r>
          </a:p>
          <a:p>
            <a:pPr marL="0" indent="0">
              <a:buNone/>
            </a:pPr>
            <a:r>
              <a:rPr lang="da-DK" sz="2400" dirty="0">
                <a:latin typeface="IBM Plex Sans" panose="020B0503050203000203" pitchFamily="34" charset="0"/>
                <a:ea typeface="Times" panose="02020603050405020304" pitchFamily="18" charset="0"/>
                <a:cs typeface="Times New Roman" panose="02020603050405020304" pitchFamily="18" charset="0"/>
              </a:rPr>
              <a:t>   </a:t>
            </a:r>
            <a:r>
              <a:rPr lang="da-DK" sz="2400" dirty="0">
                <a:effectLst/>
                <a:latin typeface="IBM Plex Sans" panose="020B0503050203000203" pitchFamily="34" charset="0"/>
                <a:ea typeface="Times" panose="02020603050405020304" pitchFamily="18" charset="0"/>
                <a:cs typeface="Times New Roman" panose="02020603050405020304" pitchFamily="18" charset="0"/>
              </a:rPr>
              <a:t>indflydelsesarbejde (N=12)</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20% har skrevet debatindlæg eller pressemeddelelser (N=11)</a:t>
            </a:r>
          </a:p>
          <a:p>
            <a:r>
              <a:rPr lang="da-DK" sz="2400" dirty="0">
                <a:effectLst/>
                <a:latin typeface="IBM Plex Sans" panose="020B0503050203000203" pitchFamily="34" charset="0"/>
                <a:ea typeface="Times" panose="02020603050405020304" pitchFamily="18" charset="0"/>
                <a:cs typeface="Times New Roman" panose="02020603050405020304" pitchFamily="18" charset="0"/>
              </a:rPr>
              <a:t>20 % har uddelt pjecer (N=8)</a:t>
            </a:r>
          </a:p>
          <a:p>
            <a:endParaRPr lang="da-DK" sz="1800" dirty="0">
              <a:effectLst/>
              <a:latin typeface="Georgia" panose="02040502050405020303" pitchFamily="18" charset="0"/>
              <a:ea typeface="Times" panose="02020603050405020304" pitchFamily="18" charset="0"/>
              <a:cs typeface="Times New Roman" panose="02020603050405020304" pitchFamily="18" charset="0"/>
            </a:endParaRPr>
          </a:p>
          <a:p>
            <a:endParaRPr lang="da-DK" dirty="0"/>
          </a:p>
        </p:txBody>
      </p:sp>
      <p:sp>
        <p:nvSpPr>
          <p:cNvPr id="4" name="Titel 3">
            <a:extLst>
              <a:ext uri="{FF2B5EF4-FFF2-40B4-BE49-F238E27FC236}">
                <a16:creationId xmlns:a16="http://schemas.microsoft.com/office/drawing/2014/main" id="{0677C58B-2B3C-4319-444E-14DD3E407BA1}"/>
              </a:ext>
            </a:extLst>
          </p:cNvPr>
          <p:cNvSpPr>
            <a:spLocks noGrp="1"/>
          </p:cNvSpPr>
          <p:nvPr>
            <p:ph type="title"/>
          </p:nvPr>
        </p:nvSpPr>
        <p:spPr/>
        <p:txBody>
          <a:bodyPr>
            <a:normAutofit/>
          </a:bodyPr>
          <a:lstStyle/>
          <a:p>
            <a:r>
              <a:rPr lang="da-DK" sz="4000" dirty="0">
                <a:latin typeface="IBM Plex Sans" panose="020B0503050203000203" pitchFamily="34" charset="0"/>
              </a:rPr>
              <a:t>Evaluering af Fokuseret indsats</a:t>
            </a:r>
          </a:p>
        </p:txBody>
      </p:sp>
    </p:spTree>
    <p:extLst>
      <p:ext uri="{BB962C8B-B14F-4D97-AF65-F5344CB8AC3E}">
        <p14:creationId xmlns:p14="http://schemas.microsoft.com/office/powerpoint/2010/main" val="1313903715"/>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437" y="2573388"/>
            <a:ext cx="6750844" cy="1711223"/>
          </a:xfrm>
        </p:spPr>
        <p:txBody>
          <a:bodyPr/>
          <a:lstStyle/>
          <a:p>
            <a:r>
              <a:rPr lang="da-DK" sz="3600" dirty="0">
                <a:latin typeface="IBM Plex Sans" panose="020B0503050203000203" pitchFamily="34" charset="0"/>
              </a:rPr>
              <a:t>Plejehjem, visitation og mørketal Del 1</a:t>
            </a:r>
          </a:p>
        </p:txBody>
      </p:sp>
      <p:pic>
        <p:nvPicPr>
          <p:cNvPr id="7" name="Billede 6">
            <a:extLst>
              <a:ext uri="{FF2B5EF4-FFF2-40B4-BE49-F238E27FC236}">
                <a16:creationId xmlns:a16="http://schemas.microsoft.com/office/drawing/2014/main" id="{23BC628B-492E-81DF-37EA-092F9FFC8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791671852"/>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EE53B4-4C2A-B257-A265-6C858DD2F7AD}"/>
              </a:ext>
            </a:extLst>
          </p:cNvPr>
          <p:cNvSpPr>
            <a:spLocks noGrp="1"/>
          </p:cNvSpPr>
          <p:nvPr>
            <p:ph type="title"/>
          </p:nvPr>
        </p:nvSpPr>
        <p:spPr/>
        <p:txBody>
          <a:bodyPr>
            <a:noAutofit/>
          </a:bodyPr>
          <a:lstStyle/>
          <a:p>
            <a:r>
              <a:rPr lang="da-DK" sz="4000" dirty="0"/>
              <a:t>Nødvendigt opråb </a:t>
            </a:r>
          </a:p>
        </p:txBody>
      </p:sp>
      <p:pic>
        <p:nvPicPr>
          <p:cNvPr id="3" name="Billede 2">
            <a:extLst>
              <a:ext uri="{FF2B5EF4-FFF2-40B4-BE49-F238E27FC236}">
                <a16:creationId xmlns:a16="http://schemas.microsoft.com/office/drawing/2014/main" id="{E969708B-282C-CE84-29D1-38FBFE168986}"/>
              </a:ext>
            </a:extLst>
          </p:cNvPr>
          <p:cNvPicPr>
            <a:picLocks noChangeAspect="1"/>
          </p:cNvPicPr>
          <p:nvPr/>
        </p:nvPicPr>
        <p:blipFill>
          <a:blip r:embed="rId3"/>
          <a:stretch>
            <a:fillRect/>
          </a:stretch>
        </p:blipFill>
        <p:spPr>
          <a:xfrm>
            <a:off x="2095392" y="2007999"/>
            <a:ext cx="7760056" cy="4345632"/>
          </a:xfrm>
          <a:prstGeom prst="rect">
            <a:avLst/>
          </a:prstGeom>
          <a:noFill/>
          <a:ln>
            <a:solidFill>
              <a:schemeClr val="tx1"/>
            </a:solidFill>
          </a:ln>
        </p:spPr>
      </p:pic>
      <p:sp>
        <p:nvSpPr>
          <p:cNvPr id="7" name="Tekstfelt 6">
            <a:extLst>
              <a:ext uri="{FF2B5EF4-FFF2-40B4-BE49-F238E27FC236}">
                <a16:creationId xmlns:a16="http://schemas.microsoft.com/office/drawing/2014/main" id="{09D8C130-E443-4B21-3DFD-305057A349C7}"/>
              </a:ext>
            </a:extLst>
          </p:cNvPr>
          <p:cNvSpPr txBox="1"/>
          <p:nvPr/>
        </p:nvSpPr>
        <p:spPr>
          <a:xfrm>
            <a:off x="484210" y="1410810"/>
            <a:ext cx="4833257"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414141"/>
                </a:solidFill>
                <a:effectLst/>
                <a:uLnTx/>
                <a:uFillTx/>
                <a:latin typeface="Arial"/>
                <a:ea typeface="Palatino"/>
                <a:cs typeface="Palatino"/>
                <a:sym typeface="Palatino"/>
              </a:rPr>
              <a:t>Altinget.dk, 13. november 2023</a:t>
            </a:r>
          </a:p>
        </p:txBody>
      </p:sp>
    </p:spTree>
    <p:extLst>
      <p:ext uri="{BB962C8B-B14F-4D97-AF65-F5344CB8AC3E}">
        <p14:creationId xmlns:p14="http://schemas.microsoft.com/office/powerpoint/2010/main" val="61240543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CFF2CEA8-7453-E823-3F56-C4B5DEBABE21}"/>
              </a:ext>
            </a:extLst>
          </p:cNvPr>
          <p:cNvPicPr>
            <a:picLocks noGrp="1" noChangeAspect="1"/>
          </p:cNvPicPr>
          <p:nvPr>
            <p:ph sz="quarter" idx="13"/>
          </p:nvPr>
        </p:nvPicPr>
        <p:blipFill>
          <a:blip r:embed="rId3"/>
          <a:stretch>
            <a:fillRect/>
          </a:stretch>
        </p:blipFill>
        <p:spPr>
          <a:xfrm>
            <a:off x="3215237" y="2044525"/>
            <a:ext cx="3257323" cy="4112433"/>
          </a:xfrm>
          <a:ln>
            <a:solidFill>
              <a:schemeClr val="tx1"/>
            </a:solidFill>
          </a:ln>
        </p:spPr>
      </p:pic>
      <p:sp>
        <p:nvSpPr>
          <p:cNvPr id="11" name="Title 3">
            <a:extLst>
              <a:ext uri="{FF2B5EF4-FFF2-40B4-BE49-F238E27FC236}">
                <a16:creationId xmlns:a16="http://schemas.microsoft.com/office/drawing/2014/main" id="{81915207-8B6E-67C8-F145-7823F7457A4F}"/>
              </a:ext>
            </a:extLst>
          </p:cNvPr>
          <p:cNvSpPr>
            <a:spLocks noGrp="1"/>
          </p:cNvSpPr>
          <p:nvPr>
            <p:ph type="title"/>
          </p:nvPr>
        </p:nvSpPr>
        <p:spPr>
          <a:xfrm>
            <a:off x="484210" y="234619"/>
            <a:ext cx="11229673" cy="972000"/>
          </a:xfrm>
        </p:spPr>
        <p:txBody>
          <a:bodyPr>
            <a:normAutofit/>
          </a:bodyPr>
          <a:lstStyle/>
          <a:p>
            <a:r>
              <a:rPr lang="en-US" sz="3600" dirty="0" err="1"/>
              <a:t>Aktualitet</a:t>
            </a:r>
            <a:r>
              <a:rPr lang="en-US" sz="3600" dirty="0"/>
              <a:t> (</a:t>
            </a:r>
            <a:r>
              <a:rPr lang="en-US" sz="3600" dirty="0" err="1"/>
              <a:t>uge</a:t>
            </a:r>
            <a:r>
              <a:rPr lang="en-US" sz="3600" dirty="0"/>
              <a:t> 8 2024)</a:t>
            </a:r>
          </a:p>
        </p:txBody>
      </p:sp>
      <p:sp>
        <p:nvSpPr>
          <p:cNvPr id="5" name="Tekstfelt 4">
            <a:extLst>
              <a:ext uri="{FF2B5EF4-FFF2-40B4-BE49-F238E27FC236}">
                <a16:creationId xmlns:a16="http://schemas.microsoft.com/office/drawing/2014/main" id="{9F051A1D-CE0B-BD34-D717-85DD2CF6CCCA}"/>
              </a:ext>
            </a:extLst>
          </p:cNvPr>
          <p:cNvSpPr txBox="1"/>
          <p:nvPr/>
        </p:nvSpPr>
        <p:spPr>
          <a:xfrm>
            <a:off x="3215237" y="1499155"/>
            <a:ext cx="2504201"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Arial"/>
                <a:ea typeface="Palatino"/>
                <a:cs typeface="Palatino"/>
                <a:sym typeface="Palatino"/>
              </a:rPr>
              <a:t>TV2, 18. oktober 2023</a:t>
            </a:r>
          </a:p>
        </p:txBody>
      </p:sp>
      <p:sp>
        <p:nvSpPr>
          <p:cNvPr id="8" name="Tekstfelt 7">
            <a:extLst>
              <a:ext uri="{FF2B5EF4-FFF2-40B4-BE49-F238E27FC236}">
                <a16:creationId xmlns:a16="http://schemas.microsoft.com/office/drawing/2014/main" id="{381EC8D7-F1AD-BDBF-188B-B4C77BF05CFD}"/>
              </a:ext>
            </a:extLst>
          </p:cNvPr>
          <p:cNvSpPr txBox="1"/>
          <p:nvPr/>
        </p:nvSpPr>
        <p:spPr>
          <a:xfrm>
            <a:off x="7265637" y="1498245"/>
            <a:ext cx="2850515"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Arial"/>
                <a:ea typeface="Palatino"/>
                <a:cs typeface="Palatino"/>
                <a:sym typeface="Palatino"/>
              </a:rPr>
              <a:t>TV2,  20. februar 2024</a:t>
            </a:r>
          </a:p>
        </p:txBody>
      </p:sp>
      <p:sp>
        <p:nvSpPr>
          <p:cNvPr id="17" name="Rektangel 16">
            <a:extLst>
              <a:ext uri="{FF2B5EF4-FFF2-40B4-BE49-F238E27FC236}">
                <a16:creationId xmlns:a16="http://schemas.microsoft.com/office/drawing/2014/main" id="{BD57A3C1-04E6-CCC2-6CB6-D9174BD679EE}"/>
              </a:ext>
            </a:extLst>
          </p:cNvPr>
          <p:cNvSpPr/>
          <p:nvPr/>
        </p:nvSpPr>
        <p:spPr>
          <a:xfrm>
            <a:off x="9975004" y="3149804"/>
            <a:ext cx="653143" cy="3050951"/>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da-DK" sz="3200" b="0" i="0" u="none" strike="noStrike" kern="1200" cap="none" spc="0" normalizeH="0" baseline="0" noProof="0">
              <a:ln>
                <a:noFill/>
              </a:ln>
              <a:solidFill>
                <a:srgbClr val="FFFFFF"/>
              </a:solidFill>
              <a:effectLst>
                <a:outerShdw blurRad="25400" dist="33948" dir="2700000" rotWithShape="0">
                  <a:srgbClr val="3B3936"/>
                </a:outerShdw>
              </a:effectLst>
              <a:uLnTx/>
              <a:uFillTx/>
              <a:latin typeface="Palatino"/>
              <a:ea typeface="Palatino"/>
              <a:cs typeface="Palatino"/>
              <a:sym typeface="Palatino"/>
            </a:endParaRPr>
          </a:p>
        </p:txBody>
      </p:sp>
      <p:pic>
        <p:nvPicPr>
          <p:cNvPr id="19" name="Billede 18">
            <a:extLst>
              <a:ext uri="{FF2B5EF4-FFF2-40B4-BE49-F238E27FC236}">
                <a16:creationId xmlns:a16="http://schemas.microsoft.com/office/drawing/2014/main" id="{810C08BF-7C6C-D048-439F-481E2D4D6D83}"/>
              </a:ext>
            </a:extLst>
          </p:cNvPr>
          <p:cNvPicPr>
            <a:picLocks noChangeAspect="1"/>
          </p:cNvPicPr>
          <p:nvPr/>
        </p:nvPicPr>
        <p:blipFill>
          <a:blip r:embed="rId4"/>
          <a:stretch>
            <a:fillRect/>
          </a:stretch>
        </p:blipFill>
        <p:spPr>
          <a:xfrm>
            <a:off x="7198098" y="2044525"/>
            <a:ext cx="3892062" cy="4156230"/>
          </a:xfrm>
          <a:prstGeom prst="rect">
            <a:avLst/>
          </a:prstGeom>
          <a:ln>
            <a:solidFill>
              <a:schemeClr val="tx1"/>
            </a:solidFill>
          </a:ln>
        </p:spPr>
      </p:pic>
      <p:pic>
        <p:nvPicPr>
          <p:cNvPr id="22" name="Billede 21">
            <a:extLst>
              <a:ext uri="{FF2B5EF4-FFF2-40B4-BE49-F238E27FC236}">
                <a16:creationId xmlns:a16="http://schemas.microsoft.com/office/drawing/2014/main" id="{476A6805-C619-5D5A-FEF7-9F3F52D7A29B}"/>
              </a:ext>
            </a:extLst>
          </p:cNvPr>
          <p:cNvPicPr>
            <a:picLocks noChangeAspect="1"/>
          </p:cNvPicPr>
          <p:nvPr/>
        </p:nvPicPr>
        <p:blipFill>
          <a:blip r:embed="rId5"/>
          <a:stretch>
            <a:fillRect/>
          </a:stretch>
        </p:blipFill>
        <p:spPr>
          <a:xfrm>
            <a:off x="372571" y="3306739"/>
            <a:ext cx="2117128" cy="794002"/>
          </a:xfrm>
          <a:prstGeom prst="rect">
            <a:avLst/>
          </a:prstGeom>
        </p:spPr>
      </p:pic>
    </p:spTree>
    <p:extLst>
      <p:ext uri="{BB962C8B-B14F-4D97-AF65-F5344CB8AC3E}">
        <p14:creationId xmlns:p14="http://schemas.microsoft.com/office/powerpoint/2010/main" val="119637426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felt 2">
            <a:extLst>
              <a:ext uri="{FF2B5EF4-FFF2-40B4-BE49-F238E27FC236}">
                <a16:creationId xmlns:a16="http://schemas.microsoft.com/office/drawing/2014/main" id="{C3C82F00-1CCB-2C1B-3ADD-165A8BE94EAE}"/>
              </a:ext>
            </a:extLst>
          </p:cNvPr>
          <p:cNvSpPr txBox="1"/>
          <p:nvPr/>
        </p:nvSpPr>
        <p:spPr>
          <a:xfrm>
            <a:off x="4501659" y="1467060"/>
            <a:ext cx="7374862" cy="4739074"/>
          </a:xfrm>
          <a:prstGeom prst="rect">
            <a:avLst/>
          </a:prstGeom>
          <a:ln w="12700">
            <a:miter lim="400000"/>
          </a:ln>
          <a:extLst>
            <a:ext uri="{C572A759-6A51-4108-AA02-DFA0A04FC94B}">
              <ma14:wrappingTextBoxFlag xmlns:ma14="http://schemas.microsoft.com/office/mac/drawingml/2011/main" xmlns="" val="1"/>
            </a:ext>
          </a:extLst>
        </p:spPr>
        <p:style>
          <a:lnRef idx="0">
            <a:scrgbClr r="0" g="0" b="0"/>
          </a:lnRef>
          <a:fillRef idx="0">
            <a:scrgbClr r="0" g="0" b="0"/>
          </a:fillRef>
          <a:effectRef idx="0">
            <a:scrgbClr r="0" g="0" b="0"/>
          </a:effectRef>
          <a:fontRef idx="none"/>
        </p:style>
        <p:txBody>
          <a:bodyPr rot="0" spcFirstLastPara="1" vertOverflow="overflow" horzOverflow="overflow" vert="horz" lIns="0" tIns="0" rIns="0" bIns="0" numCol="1" spcCol="38100" rtlCol="0" anchor="ctr">
            <a:normAutofit/>
          </a:bodyPr>
          <a:lstStyle/>
          <a:p>
            <a:pPr marL="0" marR="0" lvl="0" indent="0" algn="l" defTabSz="410751" rtl="0" eaLnBrk="1" fontAlgn="auto" latinLnBrk="0" hangingPunct="1">
              <a:lnSpc>
                <a:spcPct val="90000"/>
              </a:lnSpc>
              <a:spcBef>
                <a:spcPts val="1000"/>
              </a:spcBef>
              <a:spcAft>
                <a:spcPts val="0"/>
              </a:spcAft>
              <a:buClrTx/>
              <a:buSzPct val="75000"/>
              <a:buFontTx/>
              <a:buNone/>
              <a:tabLst/>
              <a:defRPr sz="1800">
                <a:solidFill>
                  <a:srgbClr val="000000"/>
                </a:solidFill>
              </a:defRPr>
            </a:pPr>
            <a:r>
              <a:rPr kumimoji="0" lang="da-DK" sz="1800" b="1" i="0" u="none" strike="noStrike" kern="1200" cap="none" spc="0" normalizeH="0" baseline="0" noProof="0" dirty="0">
                <a:ln>
                  <a:noFill/>
                </a:ln>
                <a:solidFill>
                  <a:srgbClr val="000000"/>
                </a:solidFill>
                <a:effectLst/>
                <a:uLnTx/>
                <a:uFillTx/>
                <a:latin typeface="Arial"/>
                <a:ea typeface="+mn-ea"/>
                <a:cs typeface="Arial"/>
                <a:sym typeface="Georgia"/>
              </a:rPr>
              <a:t>I daglig tale bruges ordet ”plejehjem” som samlebetegnelse om:</a:t>
            </a:r>
            <a:endPar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endParaRP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Plejehjem</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Plejeboliger</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Friplejeboliger (ofte omtalt som friplejehjem)</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Selvejende plejehjem</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endPar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endParaRPr>
          </a:p>
          <a:p>
            <a:pPr marL="0" marR="0" lvl="0" indent="0" algn="l" defTabSz="410751" rtl="0" eaLnBrk="1" fontAlgn="auto" latinLnBrk="0" hangingPunct="1">
              <a:lnSpc>
                <a:spcPct val="90000"/>
              </a:lnSpc>
              <a:spcBef>
                <a:spcPts val="1000"/>
              </a:spcBef>
              <a:spcAft>
                <a:spcPts val="0"/>
              </a:spcAft>
              <a:buClrTx/>
              <a:buSzPct val="75000"/>
              <a:buFontTx/>
              <a:buNone/>
              <a:tabLst/>
              <a:defRPr sz="1800">
                <a:solidFill>
                  <a:srgbClr val="000000"/>
                </a:solidFill>
              </a:defRPr>
            </a:pPr>
            <a:r>
              <a:rPr kumimoji="0" lang="da-DK" sz="1800" b="1" i="0" u="none" strike="noStrike" kern="1200" cap="none" spc="0" normalizeH="0" baseline="0" noProof="0" dirty="0">
                <a:ln>
                  <a:noFill/>
                </a:ln>
                <a:solidFill>
                  <a:srgbClr val="000000"/>
                </a:solidFill>
                <a:effectLst/>
                <a:uLnTx/>
                <a:uFillTx/>
                <a:latin typeface="Arial"/>
                <a:ea typeface="+mn-ea"/>
                <a:cs typeface="Arial"/>
                <a:sym typeface="Georgia"/>
              </a:rPr>
              <a:t>Alle har de følgende til fælles:</a:t>
            </a:r>
            <a:endPar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endParaRP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Du skal visiteres af kommunen for at komme på venteliste til en plads.</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Hjælpen og plejen tager udgangspunkt i kommunens serviceniveau.</a:t>
            </a:r>
          </a:p>
          <a:p>
            <a:pPr marL="0" marR="0" lvl="0" indent="-241200" algn="l" defTabSz="410751" rtl="0" eaLnBrk="1" fontAlgn="auto" latinLnBrk="0" hangingPunct="1">
              <a:lnSpc>
                <a:spcPct val="90000"/>
              </a:lnSpc>
              <a:spcBef>
                <a:spcPts val="1000"/>
              </a:spcBef>
              <a:spcAft>
                <a:spcPts val="0"/>
              </a:spcAft>
              <a:buClrTx/>
              <a:buSzPct val="75000"/>
              <a:buFontTx/>
              <a:buChar char="•"/>
              <a:tabLst/>
              <a:defRPr sz="1800">
                <a:solidFill>
                  <a:srgbClr val="000000"/>
                </a:solidFill>
              </a:defRPr>
            </a:pPr>
            <a:r>
              <a:rPr kumimoji="0" lang="da-DK" sz="1800" b="0" i="0" u="none" strike="noStrike" kern="1200" cap="none" spc="0" normalizeH="0" baseline="0" noProof="0" dirty="0">
                <a:ln>
                  <a:noFill/>
                </a:ln>
                <a:solidFill>
                  <a:srgbClr val="000000"/>
                </a:solidFill>
                <a:effectLst/>
                <a:uLnTx/>
                <a:uFillTx/>
                <a:latin typeface="Arial"/>
                <a:ea typeface="+mn-ea"/>
                <a:cs typeface="Arial"/>
                <a:sym typeface="Georgia"/>
              </a:rPr>
              <a:t>Der er personale til stede døgnet rundt.</a:t>
            </a:r>
          </a:p>
        </p:txBody>
      </p:sp>
      <p:pic>
        <p:nvPicPr>
          <p:cNvPr id="4098" name="Picture 2" descr="Plejehjem og ældreboliger - Seniorhåndbogen">
            <a:extLst>
              <a:ext uri="{FF2B5EF4-FFF2-40B4-BE49-F238E27FC236}">
                <a16:creationId xmlns:a16="http://schemas.microsoft.com/office/drawing/2014/main" id="{37C1CD8D-8676-3BC8-B0AF-B8B9AD12BB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15479" y="2934118"/>
            <a:ext cx="3855236" cy="2168570"/>
          </a:xfrm>
          <a:prstGeom prst="rect">
            <a:avLst/>
          </a:prstGeom>
          <a:solidFill>
            <a:srgbClr val="FFFFFF"/>
          </a:solidFill>
        </p:spPr>
      </p:pic>
      <p:sp>
        <p:nvSpPr>
          <p:cNvPr id="2" name="Titel 1">
            <a:extLst>
              <a:ext uri="{FF2B5EF4-FFF2-40B4-BE49-F238E27FC236}">
                <a16:creationId xmlns:a16="http://schemas.microsoft.com/office/drawing/2014/main" id="{4C67E85C-E395-4840-131A-C7ACFAFC9AF4}"/>
              </a:ext>
            </a:extLst>
          </p:cNvPr>
          <p:cNvSpPr>
            <a:spLocks noGrp="1"/>
          </p:cNvSpPr>
          <p:nvPr>
            <p:ph type="title"/>
          </p:nvPr>
        </p:nvSpPr>
        <p:spPr>
          <a:xfrm>
            <a:off x="484210" y="234619"/>
            <a:ext cx="11229673" cy="972000"/>
          </a:xfrm>
        </p:spPr>
        <p:txBody>
          <a:bodyPr lIns="0" tIns="0" rIns="0" bIns="0" anchor="ctr">
            <a:normAutofit/>
          </a:bodyPr>
          <a:lstStyle/>
          <a:p>
            <a:r>
              <a:rPr lang="da-DK" baseline="0">
                <a:latin typeface="Arial"/>
                <a:ea typeface="Arial"/>
                <a:cs typeface="Arial"/>
                <a:sym typeface="Arial"/>
              </a:rPr>
              <a:t>Plejehjem definition</a:t>
            </a:r>
          </a:p>
        </p:txBody>
      </p:sp>
    </p:spTree>
    <p:extLst>
      <p:ext uri="{BB962C8B-B14F-4D97-AF65-F5344CB8AC3E}">
        <p14:creationId xmlns:p14="http://schemas.microsoft.com/office/powerpoint/2010/main" val="1728071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88711E8A-DE35-3D59-50BB-B7547F378901}"/>
              </a:ext>
            </a:extLst>
          </p:cNvPr>
          <p:cNvPicPr>
            <a:picLocks noChangeAspect="1"/>
          </p:cNvPicPr>
          <p:nvPr/>
        </p:nvPicPr>
        <p:blipFill rotWithShape="1">
          <a:blip r:embed="rId3">
            <a:extLst>
              <a:ext uri="{28A0092B-C50C-407E-A947-70E740481C1C}">
                <a14:useLocalDpi xmlns:a14="http://schemas.microsoft.com/office/drawing/2010/main" val="0"/>
              </a:ext>
            </a:extLst>
          </a:blip>
          <a:srcRect l="4833" t="2124"/>
          <a:stretch/>
        </p:blipFill>
        <p:spPr>
          <a:xfrm>
            <a:off x="0" y="0"/>
            <a:ext cx="9436100" cy="6858000"/>
          </a:xfrm>
          <a:prstGeom prst="rect">
            <a:avLst/>
          </a:prstGeom>
        </p:spPr>
      </p:pic>
    </p:spTree>
    <p:extLst>
      <p:ext uri="{BB962C8B-B14F-4D97-AF65-F5344CB8AC3E}">
        <p14:creationId xmlns:p14="http://schemas.microsoft.com/office/powerpoint/2010/main" val="1938349096"/>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1971E9-EF75-DD95-806A-600E925A8AD0}"/>
              </a:ext>
            </a:extLst>
          </p:cNvPr>
          <p:cNvSpPr>
            <a:spLocks noGrp="1"/>
          </p:cNvSpPr>
          <p:nvPr>
            <p:ph type="title"/>
          </p:nvPr>
        </p:nvSpPr>
        <p:spPr/>
        <p:txBody>
          <a:bodyPr/>
          <a:lstStyle/>
          <a:p>
            <a:r>
              <a:rPr lang="da-DK" dirty="0"/>
              <a:t>Plejeboliggaranti</a:t>
            </a:r>
          </a:p>
        </p:txBody>
      </p:sp>
      <p:pic>
        <p:nvPicPr>
          <p:cNvPr id="4" name="Billede 3">
            <a:extLst>
              <a:ext uri="{FF2B5EF4-FFF2-40B4-BE49-F238E27FC236}">
                <a16:creationId xmlns:a16="http://schemas.microsoft.com/office/drawing/2014/main" id="{29BF460B-AE62-0944-CA9A-322952BD06A2}"/>
              </a:ext>
            </a:extLst>
          </p:cNvPr>
          <p:cNvPicPr>
            <a:picLocks noChangeAspect="1"/>
          </p:cNvPicPr>
          <p:nvPr/>
        </p:nvPicPr>
        <p:blipFill>
          <a:blip r:embed="rId3"/>
          <a:stretch>
            <a:fillRect/>
          </a:stretch>
        </p:blipFill>
        <p:spPr>
          <a:xfrm>
            <a:off x="125421" y="1422714"/>
            <a:ext cx="2637030" cy="1478708"/>
          </a:xfrm>
          <a:prstGeom prst="rect">
            <a:avLst/>
          </a:prstGeom>
        </p:spPr>
      </p:pic>
      <p:pic>
        <p:nvPicPr>
          <p:cNvPr id="6" name="Billede 5">
            <a:extLst>
              <a:ext uri="{FF2B5EF4-FFF2-40B4-BE49-F238E27FC236}">
                <a16:creationId xmlns:a16="http://schemas.microsoft.com/office/drawing/2014/main" id="{25D6F201-71F6-5630-1B80-D182F7AFB657}"/>
              </a:ext>
            </a:extLst>
          </p:cNvPr>
          <p:cNvPicPr>
            <a:picLocks noChangeAspect="1"/>
          </p:cNvPicPr>
          <p:nvPr/>
        </p:nvPicPr>
        <p:blipFill>
          <a:blip r:embed="rId4"/>
          <a:stretch>
            <a:fillRect/>
          </a:stretch>
        </p:blipFill>
        <p:spPr>
          <a:xfrm>
            <a:off x="2385987" y="2603416"/>
            <a:ext cx="8306319" cy="3662629"/>
          </a:xfrm>
          <a:prstGeom prst="rect">
            <a:avLst/>
          </a:prstGeom>
          <a:ln>
            <a:solidFill>
              <a:schemeClr val="accent1"/>
            </a:solidFill>
          </a:ln>
        </p:spPr>
      </p:pic>
    </p:spTree>
    <p:extLst>
      <p:ext uri="{BB962C8B-B14F-4D97-AF65-F5344CB8AC3E}">
        <p14:creationId xmlns:p14="http://schemas.microsoft.com/office/powerpoint/2010/main" val="9385816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87D24E-46E4-0DA8-726C-6369B1F94BF3}"/>
              </a:ext>
            </a:extLst>
          </p:cNvPr>
          <p:cNvSpPr>
            <a:spLocks noGrp="1"/>
          </p:cNvSpPr>
          <p:nvPr>
            <p:ph type="title"/>
          </p:nvPr>
        </p:nvSpPr>
        <p:spPr/>
        <p:txBody>
          <a:bodyPr/>
          <a:lstStyle/>
          <a:p>
            <a:r>
              <a:rPr lang="da-DK" dirty="0"/>
              <a:t>Visitation til plejehjem</a:t>
            </a:r>
          </a:p>
        </p:txBody>
      </p:sp>
      <p:pic>
        <p:nvPicPr>
          <p:cNvPr id="6" name="Billede 5">
            <a:extLst>
              <a:ext uri="{FF2B5EF4-FFF2-40B4-BE49-F238E27FC236}">
                <a16:creationId xmlns:a16="http://schemas.microsoft.com/office/drawing/2014/main" id="{5B686FBB-74D7-3857-783A-F9B22ACE3BAD}"/>
              </a:ext>
            </a:extLst>
          </p:cNvPr>
          <p:cNvPicPr>
            <a:picLocks noChangeAspect="1"/>
          </p:cNvPicPr>
          <p:nvPr/>
        </p:nvPicPr>
        <p:blipFill>
          <a:blip r:embed="rId3"/>
          <a:stretch>
            <a:fillRect/>
          </a:stretch>
        </p:blipFill>
        <p:spPr>
          <a:xfrm>
            <a:off x="2102771" y="2678948"/>
            <a:ext cx="8538947" cy="3490846"/>
          </a:xfrm>
          <a:prstGeom prst="rect">
            <a:avLst/>
          </a:prstGeom>
          <a:ln>
            <a:solidFill>
              <a:schemeClr val="accent1"/>
            </a:solidFill>
          </a:ln>
        </p:spPr>
      </p:pic>
      <p:pic>
        <p:nvPicPr>
          <p:cNvPr id="8" name="Billede 7">
            <a:extLst>
              <a:ext uri="{FF2B5EF4-FFF2-40B4-BE49-F238E27FC236}">
                <a16:creationId xmlns:a16="http://schemas.microsoft.com/office/drawing/2014/main" id="{C3C2C058-0C50-8BB1-1FE8-2ADACB630E15}"/>
              </a:ext>
            </a:extLst>
          </p:cNvPr>
          <p:cNvPicPr>
            <a:picLocks noChangeAspect="1"/>
          </p:cNvPicPr>
          <p:nvPr/>
        </p:nvPicPr>
        <p:blipFill>
          <a:blip r:embed="rId4"/>
          <a:stretch>
            <a:fillRect/>
          </a:stretch>
        </p:blipFill>
        <p:spPr>
          <a:xfrm>
            <a:off x="484210" y="1770830"/>
            <a:ext cx="2873515" cy="754113"/>
          </a:xfrm>
          <a:prstGeom prst="rect">
            <a:avLst/>
          </a:prstGeom>
        </p:spPr>
      </p:pic>
    </p:spTree>
    <p:extLst>
      <p:ext uri="{BB962C8B-B14F-4D97-AF65-F5344CB8AC3E}">
        <p14:creationId xmlns:p14="http://schemas.microsoft.com/office/powerpoint/2010/main" val="391600106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5CC4EB-4B0A-4ED6-3442-06D783D824EF}"/>
              </a:ext>
            </a:extLst>
          </p:cNvPr>
          <p:cNvSpPr>
            <a:spLocks noGrp="1"/>
          </p:cNvSpPr>
          <p:nvPr>
            <p:ph type="title"/>
          </p:nvPr>
        </p:nvSpPr>
        <p:spPr/>
        <p:txBody>
          <a:bodyPr>
            <a:noAutofit/>
          </a:bodyPr>
          <a:lstStyle/>
          <a:p>
            <a:r>
              <a:rPr lang="da-DK" sz="4000" dirty="0"/>
              <a:t>Kommunerne fastsætter selv visitationskriterier</a:t>
            </a:r>
          </a:p>
        </p:txBody>
      </p:sp>
      <p:pic>
        <p:nvPicPr>
          <p:cNvPr id="4" name="Billede 3">
            <a:extLst>
              <a:ext uri="{FF2B5EF4-FFF2-40B4-BE49-F238E27FC236}">
                <a16:creationId xmlns:a16="http://schemas.microsoft.com/office/drawing/2014/main" id="{826CCFC0-DD93-E42F-DFC7-138077E84DFE}"/>
              </a:ext>
            </a:extLst>
          </p:cNvPr>
          <p:cNvPicPr>
            <a:picLocks noChangeAspect="1"/>
          </p:cNvPicPr>
          <p:nvPr/>
        </p:nvPicPr>
        <p:blipFill>
          <a:blip r:embed="rId3"/>
          <a:stretch>
            <a:fillRect/>
          </a:stretch>
        </p:blipFill>
        <p:spPr>
          <a:xfrm>
            <a:off x="543488" y="1827095"/>
            <a:ext cx="5341345" cy="1920939"/>
          </a:xfrm>
          <a:prstGeom prst="rect">
            <a:avLst/>
          </a:prstGeom>
        </p:spPr>
      </p:pic>
      <p:sp>
        <p:nvSpPr>
          <p:cNvPr id="5" name="Tekstfelt 4">
            <a:extLst>
              <a:ext uri="{FF2B5EF4-FFF2-40B4-BE49-F238E27FC236}">
                <a16:creationId xmlns:a16="http://schemas.microsoft.com/office/drawing/2014/main" id="{91C270FD-D51E-FD29-2BA6-A7F81722E2B3}"/>
              </a:ext>
            </a:extLst>
          </p:cNvPr>
          <p:cNvSpPr txBox="1"/>
          <p:nvPr/>
        </p:nvSpPr>
        <p:spPr>
          <a:xfrm>
            <a:off x="631163" y="1355172"/>
            <a:ext cx="4521758"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414141"/>
                </a:solidFill>
                <a:effectLst/>
                <a:uLnTx/>
                <a:uFillTx/>
                <a:latin typeface="Arial"/>
                <a:ea typeface="Palatino"/>
                <a:cs typeface="Palatino"/>
                <a:sym typeface="Palatino"/>
              </a:rPr>
              <a:t>Egedal kommune</a:t>
            </a:r>
          </a:p>
        </p:txBody>
      </p:sp>
      <p:pic>
        <p:nvPicPr>
          <p:cNvPr id="7" name="Billede 6">
            <a:extLst>
              <a:ext uri="{FF2B5EF4-FFF2-40B4-BE49-F238E27FC236}">
                <a16:creationId xmlns:a16="http://schemas.microsoft.com/office/drawing/2014/main" id="{147A1E56-343A-DCEB-4367-D52B0D93784E}"/>
              </a:ext>
            </a:extLst>
          </p:cNvPr>
          <p:cNvPicPr>
            <a:picLocks noChangeAspect="1"/>
          </p:cNvPicPr>
          <p:nvPr/>
        </p:nvPicPr>
        <p:blipFill>
          <a:blip r:embed="rId4"/>
          <a:stretch>
            <a:fillRect/>
          </a:stretch>
        </p:blipFill>
        <p:spPr>
          <a:xfrm>
            <a:off x="6550242" y="1856337"/>
            <a:ext cx="3531605" cy="2333476"/>
          </a:xfrm>
          <a:prstGeom prst="rect">
            <a:avLst/>
          </a:prstGeom>
        </p:spPr>
      </p:pic>
      <p:sp>
        <p:nvSpPr>
          <p:cNvPr id="8" name="Tekstfelt 7">
            <a:extLst>
              <a:ext uri="{FF2B5EF4-FFF2-40B4-BE49-F238E27FC236}">
                <a16:creationId xmlns:a16="http://schemas.microsoft.com/office/drawing/2014/main" id="{D67BA924-DE2D-47C1-9B15-185ACE8834FC}"/>
              </a:ext>
            </a:extLst>
          </p:cNvPr>
          <p:cNvSpPr txBox="1"/>
          <p:nvPr/>
        </p:nvSpPr>
        <p:spPr>
          <a:xfrm>
            <a:off x="6550242" y="1384413"/>
            <a:ext cx="316523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414141"/>
                </a:solidFill>
                <a:effectLst/>
                <a:uLnTx/>
                <a:uFillTx/>
                <a:latin typeface="Arial"/>
                <a:ea typeface="Palatino"/>
                <a:cs typeface="Palatino"/>
                <a:sym typeface="Palatino"/>
              </a:rPr>
              <a:t>Faxe kommune</a:t>
            </a:r>
          </a:p>
        </p:txBody>
      </p:sp>
      <p:pic>
        <p:nvPicPr>
          <p:cNvPr id="10" name="Billede 9">
            <a:extLst>
              <a:ext uri="{FF2B5EF4-FFF2-40B4-BE49-F238E27FC236}">
                <a16:creationId xmlns:a16="http://schemas.microsoft.com/office/drawing/2014/main" id="{12D1CCA8-0933-EBA6-71A5-E335D4582268}"/>
              </a:ext>
            </a:extLst>
          </p:cNvPr>
          <p:cNvPicPr>
            <a:picLocks noChangeAspect="1"/>
          </p:cNvPicPr>
          <p:nvPr/>
        </p:nvPicPr>
        <p:blipFill>
          <a:blip r:embed="rId5"/>
          <a:stretch>
            <a:fillRect/>
          </a:stretch>
        </p:blipFill>
        <p:spPr>
          <a:xfrm>
            <a:off x="543488" y="4578751"/>
            <a:ext cx="5147141" cy="1494332"/>
          </a:xfrm>
          <a:prstGeom prst="rect">
            <a:avLst/>
          </a:prstGeom>
        </p:spPr>
      </p:pic>
      <p:sp>
        <p:nvSpPr>
          <p:cNvPr id="11" name="Tekstfelt 10">
            <a:extLst>
              <a:ext uri="{FF2B5EF4-FFF2-40B4-BE49-F238E27FC236}">
                <a16:creationId xmlns:a16="http://schemas.microsoft.com/office/drawing/2014/main" id="{79907EF0-BD33-0535-47E5-84D98BD96AFB}"/>
              </a:ext>
            </a:extLst>
          </p:cNvPr>
          <p:cNvSpPr txBox="1"/>
          <p:nvPr/>
        </p:nvSpPr>
        <p:spPr>
          <a:xfrm>
            <a:off x="543488" y="3953851"/>
            <a:ext cx="383847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414141"/>
                </a:solidFill>
                <a:effectLst/>
                <a:uLnTx/>
                <a:uFillTx/>
                <a:latin typeface="Arial"/>
                <a:ea typeface="Palatino"/>
                <a:cs typeface="Palatino"/>
                <a:sym typeface="Palatino"/>
              </a:rPr>
              <a:t>Faaborg-Midtfyn kommune</a:t>
            </a:r>
          </a:p>
        </p:txBody>
      </p:sp>
      <p:pic>
        <p:nvPicPr>
          <p:cNvPr id="13" name="Billede 12">
            <a:extLst>
              <a:ext uri="{FF2B5EF4-FFF2-40B4-BE49-F238E27FC236}">
                <a16:creationId xmlns:a16="http://schemas.microsoft.com/office/drawing/2014/main" id="{E9C9F592-3DBB-2714-E740-B8C50CB16959}"/>
              </a:ext>
            </a:extLst>
          </p:cNvPr>
          <p:cNvPicPr>
            <a:picLocks noChangeAspect="1"/>
          </p:cNvPicPr>
          <p:nvPr/>
        </p:nvPicPr>
        <p:blipFill>
          <a:blip r:embed="rId6"/>
          <a:stretch>
            <a:fillRect/>
          </a:stretch>
        </p:blipFill>
        <p:spPr>
          <a:xfrm>
            <a:off x="5884833" y="5001664"/>
            <a:ext cx="5931000" cy="1219728"/>
          </a:xfrm>
          <a:prstGeom prst="rect">
            <a:avLst/>
          </a:prstGeom>
        </p:spPr>
      </p:pic>
      <p:sp>
        <p:nvSpPr>
          <p:cNvPr id="14" name="Tekstfelt 13">
            <a:extLst>
              <a:ext uri="{FF2B5EF4-FFF2-40B4-BE49-F238E27FC236}">
                <a16:creationId xmlns:a16="http://schemas.microsoft.com/office/drawing/2014/main" id="{1CA0AD07-03DF-7812-1E50-74101AEE5F95}"/>
              </a:ext>
            </a:extLst>
          </p:cNvPr>
          <p:cNvSpPr txBox="1"/>
          <p:nvPr/>
        </p:nvSpPr>
        <p:spPr>
          <a:xfrm>
            <a:off x="6550242" y="4480650"/>
            <a:ext cx="3838470"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2400" b="0" i="0" u="none" strike="noStrike" kern="1200" cap="none" spc="0" normalizeH="0" baseline="0" noProof="0" dirty="0">
                <a:ln>
                  <a:noFill/>
                </a:ln>
                <a:solidFill>
                  <a:srgbClr val="414141"/>
                </a:solidFill>
                <a:effectLst/>
                <a:uLnTx/>
                <a:uFillTx/>
                <a:latin typeface="Arial"/>
                <a:ea typeface="Palatino"/>
                <a:cs typeface="Palatino"/>
                <a:sym typeface="Palatino"/>
              </a:rPr>
              <a:t>Helsingør kommune</a:t>
            </a:r>
          </a:p>
        </p:txBody>
      </p:sp>
    </p:spTree>
    <p:extLst>
      <p:ext uri="{BB962C8B-B14F-4D97-AF65-F5344CB8AC3E}">
        <p14:creationId xmlns:p14="http://schemas.microsoft.com/office/powerpoint/2010/main" val="2133629645"/>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F84AEB8-B96F-66C9-5953-EDFA8180B8E3}"/>
              </a:ext>
            </a:extLst>
          </p:cNvPr>
          <p:cNvSpPr>
            <a:spLocks noGrp="1"/>
          </p:cNvSpPr>
          <p:nvPr>
            <p:ph type="title"/>
          </p:nvPr>
        </p:nvSpPr>
        <p:spPr/>
        <p:txBody>
          <a:bodyPr/>
          <a:lstStyle/>
          <a:p>
            <a:r>
              <a:rPr lang="da-DK" dirty="0"/>
              <a:t>Udfordring: Flere ældre, færre boliger</a:t>
            </a:r>
          </a:p>
        </p:txBody>
      </p:sp>
      <p:pic>
        <p:nvPicPr>
          <p:cNvPr id="4" name="Billede 3">
            <a:extLst>
              <a:ext uri="{FF2B5EF4-FFF2-40B4-BE49-F238E27FC236}">
                <a16:creationId xmlns:a16="http://schemas.microsoft.com/office/drawing/2014/main" id="{24614875-9CC5-63CA-D09C-4656B2BBFFD1}"/>
              </a:ext>
            </a:extLst>
          </p:cNvPr>
          <p:cNvPicPr>
            <a:picLocks noChangeAspect="1"/>
          </p:cNvPicPr>
          <p:nvPr/>
        </p:nvPicPr>
        <p:blipFill>
          <a:blip r:embed="rId2"/>
          <a:stretch>
            <a:fillRect/>
          </a:stretch>
        </p:blipFill>
        <p:spPr>
          <a:xfrm>
            <a:off x="2719121" y="1562440"/>
            <a:ext cx="6521132" cy="4744273"/>
          </a:xfrm>
          <a:prstGeom prst="rect">
            <a:avLst/>
          </a:prstGeom>
        </p:spPr>
      </p:pic>
    </p:spTree>
    <p:extLst>
      <p:ext uri="{BB962C8B-B14F-4D97-AF65-F5344CB8AC3E}">
        <p14:creationId xmlns:p14="http://schemas.microsoft.com/office/powerpoint/2010/main" val="32939965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31748D-CCCD-B456-8145-961B6AB853DC}"/>
              </a:ext>
            </a:extLst>
          </p:cNvPr>
          <p:cNvSpPr>
            <a:spLocks noGrp="1"/>
          </p:cNvSpPr>
          <p:nvPr>
            <p:ph type="title"/>
          </p:nvPr>
        </p:nvSpPr>
        <p:spPr/>
        <p:txBody>
          <a:bodyPr/>
          <a:lstStyle/>
          <a:p>
            <a:r>
              <a:rPr lang="da-DK" dirty="0"/>
              <a:t>Nåleøjet er blevet mindre </a:t>
            </a:r>
          </a:p>
        </p:txBody>
      </p:sp>
      <p:pic>
        <p:nvPicPr>
          <p:cNvPr id="6" name="Billede 5">
            <a:extLst>
              <a:ext uri="{FF2B5EF4-FFF2-40B4-BE49-F238E27FC236}">
                <a16:creationId xmlns:a16="http://schemas.microsoft.com/office/drawing/2014/main" id="{B4EF72CF-26B2-2812-D84F-718AEED514CE}"/>
              </a:ext>
            </a:extLst>
          </p:cNvPr>
          <p:cNvPicPr>
            <a:picLocks noChangeAspect="1"/>
          </p:cNvPicPr>
          <p:nvPr/>
        </p:nvPicPr>
        <p:blipFill>
          <a:blip r:embed="rId3"/>
          <a:stretch>
            <a:fillRect/>
          </a:stretch>
        </p:blipFill>
        <p:spPr>
          <a:xfrm>
            <a:off x="3733135" y="1476789"/>
            <a:ext cx="4044077" cy="4503134"/>
          </a:xfrm>
          <a:prstGeom prst="rect">
            <a:avLst/>
          </a:prstGeom>
        </p:spPr>
      </p:pic>
    </p:spTree>
    <p:extLst>
      <p:ext uri="{BB962C8B-B14F-4D97-AF65-F5344CB8AC3E}">
        <p14:creationId xmlns:p14="http://schemas.microsoft.com/office/powerpoint/2010/main" val="2317756405"/>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B0B390-4B02-EB72-8E97-DD45340E7D8B}"/>
              </a:ext>
            </a:extLst>
          </p:cNvPr>
          <p:cNvSpPr>
            <a:spLocks noGrp="1"/>
          </p:cNvSpPr>
          <p:nvPr>
            <p:ph type="title"/>
          </p:nvPr>
        </p:nvSpPr>
        <p:spPr/>
        <p:txBody>
          <a:bodyPr>
            <a:normAutofit/>
          </a:bodyPr>
          <a:lstStyle/>
          <a:p>
            <a:r>
              <a:rPr lang="da-DK" dirty="0"/>
              <a:t>Mørketal</a:t>
            </a:r>
          </a:p>
        </p:txBody>
      </p:sp>
      <p:sp>
        <p:nvSpPr>
          <p:cNvPr id="7" name="Tekstfelt 6">
            <a:extLst>
              <a:ext uri="{FF2B5EF4-FFF2-40B4-BE49-F238E27FC236}">
                <a16:creationId xmlns:a16="http://schemas.microsoft.com/office/drawing/2014/main" id="{531FD3E8-A558-E0DB-6BF9-529B40A3D9B7}"/>
              </a:ext>
            </a:extLst>
          </p:cNvPr>
          <p:cNvSpPr txBox="1"/>
          <p:nvPr/>
        </p:nvSpPr>
        <p:spPr>
          <a:xfrm>
            <a:off x="2226644" y="1610445"/>
            <a:ext cx="7738712" cy="1200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285750" indent="-285750">
              <a:buFont typeface="Arial" panose="020B0604020202020204" pitchFamily="34" charset="0"/>
              <a:buChar char="•"/>
            </a:pPr>
            <a:r>
              <a:rPr lang="da-DK" sz="2400" dirty="0"/>
              <a:t>Kommunerne er ikke forpligtet til at registrere afslag</a:t>
            </a:r>
          </a:p>
          <a:p>
            <a:pPr marL="285750" indent="-285750">
              <a:buFont typeface="Arial" panose="020B0604020202020204" pitchFamily="34" charset="0"/>
              <a:buChar char="•"/>
            </a:pPr>
            <a:endParaRPr lang="da-DK" sz="2400" dirty="0"/>
          </a:p>
          <a:p>
            <a:pPr marL="285750" indent="-285750">
              <a:buFont typeface="Arial" panose="020B0604020202020204" pitchFamily="34" charset="0"/>
              <a:buChar char="•"/>
            </a:pPr>
            <a:r>
              <a:rPr lang="da-DK" sz="2400" dirty="0"/>
              <a:t>Ældre bliver ”vendt i døren”</a:t>
            </a:r>
          </a:p>
        </p:txBody>
      </p:sp>
      <p:pic>
        <p:nvPicPr>
          <p:cNvPr id="9" name="Billede 8">
            <a:extLst>
              <a:ext uri="{FF2B5EF4-FFF2-40B4-BE49-F238E27FC236}">
                <a16:creationId xmlns:a16="http://schemas.microsoft.com/office/drawing/2014/main" id="{34F56C15-96D9-CA6A-43E9-35DD90B00B0F}"/>
              </a:ext>
            </a:extLst>
          </p:cNvPr>
          <p:cNvPicPr>
            <a:picLocks noChangeAspect="1"/>
          </p:cNvPicPr>
          <p:nvPr/>
        </p:nvPicPr>
        <p:blipFill>
          <a:blip r:embed="rId3"/>
          <a:stretch>
            <a:fillRect/>
          </a:stretch>
        </p:blipFill>
        <p:spPr>
          <a:xfrm>
            <a:off x="484210" y="3518016"/>
            <a:ext cx="7172325" cy="2314575"/>
          </a:xfrm>
          <a:prstGeom prst="rect">
            <a:avLst/>
          </a:prstGeom>
        </p:spPr>
      </p:pic>
      <p:sp>
        <p:nvSpPr>
          <p:cNvPr id="11" name="Tekstfelt 10">
            <a:extLst>
              <a:ext uri="{FF2B5EF4-FFF2-40B4-BE49-F238E27FC236}">
                <a16:creationId xmlns:a16="http://schemas.microsoft.com/office/drawing/2014/main" id="{78ADCB4D-44F2-697D-D095-4B2D988E70EE}"/>
              </a:ext>
            </a:extLst>
          </p:cNvPr>
          <p:cNvSpPr txBox="1"/>
          <p:nvPr/>
        </p:nvSpPr>
        <p:spPr>
          <a:xfrm>
            <a:off x="7949326" y="4674994"/>
            <a:ext cx="3217247" cy="1631216"/>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da-DK" sz="2000" dirty="0">
                <a:solidFill>
                  <a:srgbClr val="000523"/>
                </a:solidFill>
                <a:latin typeface="Vijaya" panose="020B0502040204020203" pitchFamily="18" charset="0"/>
                <a:cs typeface="Vijaya" panose="020B0502040204020203" pitchFamily="18" charset="0"/>
              </a:rPr>
              <a:t>”</a:t>
            </a:r>
            <a:r>
              <a:rPr lang="da-DK" sz="2000" b="0" i="0" dirty="0">
                <a:solidFill>
                  <a:srgbClr val="000523"/>
                </a:solidFill>
                <a:effectLst/>
                <a:latin typeface="Vijaya" panose="020B0502040204020203" pitchFamily="18" charset="0"/>
                <a:cs typeface="Vijaya" panose="020B0502040204020203" pitchFamily="18" charset="0"/>
              </a:rPr>
              <a:t>Men det kræver altså, at ansøgningen bliver sendt. Det valgte Bodil og Birthe Holst ikke at gøre, </a:t>
            </a:r>
            <a:r>
              <a:rPr lang="da-DK" sz="2000" b="0" i="0" dirty="0">
                <a:solidFill>
                  <a:srgbClr val="000523"/>
                </a:solidFill>
                <a:effectLst/>
                <a:highlight>
                  <a:srgbClr val="FFFF00"/>
                </a:highlight>
                <a:latin typeface="Vijaya" panose="020B0502040204020203" pitchFamily="18" charset="0"/>
                <a:cs typeface="Vijaya" panose="020B0502040204020203" pitchFamily="18" charset="0"/>
              </a:rPr>
              <a:t>da visitatoren ifølge familien sagde, at det ikke kunne betale sig”.</a:t>
            </a:r>
          </a:p>
        </p:txBody>
      </p:sp>
      <p:sp>
        <p:nvSpPr>
          <p:cNvPr id="4" name="Tekstfelt 3">
            <a:extLst>
              <a:ext uri="{FF2B5EF4-FFF2-40B4-BE49-F238E27FC236}">
                <a16:creationId xmlns:a16="http://schemas.microsoft.com/office/drawing/2014/main" id="{50E0E96C-90BA-2C47-C47E-7FFD3194E501}"/>
              </a:ext>
            </a:extLst>
          </p:cNvPr>
          <p:cNvSpPr txBox="1"/>
          <p:nvPr/>
        </p:nvSpPr>
        <p:spPr>
          <a:xfrm>
            <a:off x="8356732" y="2220783"/>
            <a:ext cx="3458039" cy="2308324"/>
          </a:xfrm>
          <a:prstGeom prst="rect">
            <a:avLst/>
          </a:prstGeom>
          <a:noFill/>
          <a:ln w="12700" cap="flat">
            <a:solidFill>
              <a:schemeClr val="accent1"/>
            </a:solidFill>
            <a:miter lim="400000"/>
          </a:ln>
          <a:effectLst/>
        </p:spPr>
        <p:style>
          <a:lnRef idx="0">
            <a:scrgbClr r="0" g="0" b="0"/>
          </a:lnRef>
          <a:fillRef idx="0">
            <a:scrgbClr r="0" g="0" b="0"/>
          </a:fillRef>
          <a:effectRef idx="0">
            <a:scrgbClr r="0" g="0" b="0"/>
          </a:effectRef>
          <a:fontRef idx="none"/>
        </p:style>
        <p:txBody>
          <a:bodyPr wrap="square">
            <a:spAutoFit/>
          </a:bodyPr>
          <a:lstStyle/>
          <a:p>
            <a:pPr algn="l"/>
            <a:r>
              <a:rPr lang="da-DK" sz="1600" b="0" i="0" dirty="0">
                <a:solidFill>
                  <a:srgbClr val="000523"/>
                </a:solidFill>
                <a:effectLst/>
                <a:latin typeface="Vijaya" panose="02020604020202020204" pitchFamily="18" charset="0"/>
                <a:cs typeface="Vijaya" panose="02020604020202020204" pitchFamily="18" charset="0"/>
              </a:rPr>
              <a:t>Men Birthe Holst </a:t>
            </a:r>
            <a:r>
              <a:rPr lang="da-DK" sz="1600" b="0" i="1" dirty="0">
                <a:solidFill>
                  <a:srgbClr val="000523"/>
                </a:solidFill>
                <a:effectLst/>
                <a:latin typeface="Vijaya" panose="02020604020202020204" pitchFamily="18" charset="0"/>
                <a:cs typeface="Vijaya" panose="02020604020202020204" pitchFamily="18" charset="0"/>
              </a:rPr>
              <a:t>har </a:t>
            </a:r>
            <a:r>
              <a:rPr lang="da-DK" sz="1600" b="0" i="0" dirty="0">
                <a:solidFill>
                  <a:srgbClr val="000523"/>
                </a:solidFill>
                <a:effectLst/>
                <a:latin typeface="Vijaya" panose="02020604020202020204" pitchFamily="18" charset="0"/>
                <a:cs typeface="Vijaya" panose="02020604020202020204" pitchFamily="18" charset="0"/>
              </a:rPr>
              <a:t>brug for hjælp.</a:t>
            </a:r>
          </a:p>
          <a:p>
            <a:pPr algn="l"/>
            <a:r>
              <a:rPr lang="da-DK" sz="1600" b="0" i="0" dirty="0">
                <a:solidFill>
                  <a:srgbClr val="000523"/>
                </a:solidFill>
                <a:effectLst/>
                <a:latin typeface="Vijaya" panose="02020604020202020204" pitchFamily="18" charset="0"/>
                <a:cs typeface="Vijaya" panose="02020604020202020204" pitchFamily="18" charset="0"/>
              </a:rPr>
              <a:t>Endda i en sådan grad, at hun siden mandens død har ønsket at komme på plejehjem. Ifølge Birthe Holst og hendes datter har hun dog flere gange fået nej af visitatorer.</a:t>
            </a:r>
          </a:p>
          <a:p>
            <a:pPr algn="l"/>
            <a:r>
              <a:rPr lang="da-DK" sz="1600" b="0" i="0" dirty="0">
                <a:solidFill>
                  <a:srgbClr val="000523"/>
                </a:solidFill>
                <a:effectLst/>
                <a:highlight>
                  <a:srgbClr val="FFFF00"/>
                </a:highlight>
                <a:latin typeface="Vijaya" panose="02020604020202020204" pitchFamily="18" charset="0"/>
                <a:cs typeface="Vijaya" panose="02020604020202020204" pitchFamily="18" charset="0"/>
              </a:rPr>
              <a:t>- Sidste gang havde vi printet og udfyldt en ansøgning, men vi fik at vide, at den ikke var det papir værd, den var skrevet på, fordi hun ikke er dårlig nok, siger datteren, </a:t>
            </a:r>
            <a:r>
              <a:rPr lang="da-DK" sz="1600" b="0" i="0" dirty="0">
                <a:solidFill>
                  <a:srgbClr val="000523"/>
                </a:solidFill>
                <a:effectLst/>
                <a:latin typeface="Vijaya" panose="02020604020202020204" pitchFamily="18" charset="0"/>
                <a:cs typeface="Vijaya" panose="02020604020202020204" pitchFamily="18" charset="0"/>
              </a:rPr>
              <a:t>Bodil Holst, til TV 2.</a:t>
            </a:r>
          </a:p>
        </p:txBody>
      </p:sp>
    </p:spTree>
    <p:extLst>
      <p:ext uri="{BB962C8B-B14F-4D97-AF65-F5344CB8AC3E}">
        <p14:creationId xmlns:p14="http://schemas.microsoft.com/office/powerpoint/2010/main" val="46897107"/>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3649DF-1C72-9EF0-0EEA-4281DA43895A}"/>
              </a:ext>
            </a:extLst>
          </p:cNvPr>
          <p:cNvSpPr>
            <a:spLocks noGrp="1"/>
          </p:cNvSpPr>
          <p:nvPr>
            <p:ph type="title"/>
          </p:nvPr>
        </p:nvSpPr>
        <p:spPr/>
        <p:txBody>
          <a:bodyPr/>
          <a:lstStyle/>
          <a:p>
            <a:r>
              <a:rPr lang="da-DK" dirty="0"/>
              <a:t>Vi bliver flere og flere ældre</a:t>
            </a:r>
          </a:p>
        </p:txBody>
      </p:sp>
      <p:graphicFrame>
        <p:nvGraphicFramePr>
          <p:cNvPr id="3" name="Diagram 2">
            <a:extLst>
              <a:ext uri="{FF2B5EF4-FFF2-40B4-BE49-F238E27FC236}">
                <a16:creationId xmlns:a16="http://schemas.microsoft.com/office/drawing/2014/main" id="{6D435EF2-AC7E-920B-8613-A0302429AE89}"/>
              </a:ext>
            </a:extLst>
          </p:cNvPr>
          <p:cNvGraphicFramePr>
            <a:graphicFrameLocks noGrp="1"/>
          </p:cNvGraphicFramePr>
          <p:nvPr/>
        </p:nvGraphicFramePr>
        <p:xfrm>
          <a:off x="1446245" y="1436914"/>
          <a:ext cx="9300440" cy="5027662"/>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felt 3">
            <a:extLst>
              <a:ext uri="{FF2B5EF4-FFF2-40B4-BE49-F238E27FC236}">
                <a16:creationId xmlns:a16="http://schemas.microsoft.com/office/drawing/2014/main" id="{43E50029-15B3-BD40-BB3D-3B45C8624B13}"/>
              </a:ext>
            </a:extLst>
          </p:cNvPr>
          <p:cNvSpPr txBox="1"/>
          <p:nvPr/>
        </p:nvSpPr>
        <p:spPr>
          <a:xfrm>
            <a:off x="2364821" y="4853857"/>
            <a:ext cx="2298516" cy="28725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da-DK" sz="1200" dirty="0">
                <a:solidFill>
                  <a:srgbClr val="414141"/>
                </a:solidFill>
                <a:ea typeface="Palatino"/>
                <a:cs typeface="Palatino"/>
                <a:sym typeface="Palatino"/>
              </a:rPr>
              <a:t>Ca. 190.000</a:t>
            </a:r>
            <a:r>
              <a:rPr kumimoji="0" lang="da-DK" sz="1200" b="0" i="0" u="none" strike="noStrike" cap="none" spc="0" normalizeH="0" baseline="0" dirty="0">
                <a:ln>
                  <a:noFill/>
                </a:ln>
                <a:solidFill>
                  <a:srgbClr val="414141"/>
                </a:solidFill>
                <a:effectLst/>
                <a:uFillTx/>
                <a:latin typeface="+mn-lt"/>
                <a:ea typeface="Palatino"/>
                <a:cs typeface="Palatino"/>
                <a:sym typeface="Palatino"/>
              </a:rPr>
              <a:t> 80+ årige i 1990</a:t>
            </a:r>
          </a:p>
        </p:txBody>
      </p:sp>
      <p:sp>
        <p:nvSpPr>
          <p:cNvPr id="5" name="Tekstfelt 4">
            <a:extLst>
              <a:ext uri="{FF2B5EF4-FFF2-40B4-BE49-F238E27FC236}">
                <a16:creationId xmlns:a16="http://schemas.microsoft.com/office/drawing/2014/main" id="{58E7AD41-394C-1687-4216-7116C0579498}"/>
              </a:ext>
            </a:extLst>
          </p:cNvPr>
          <p:cNvSpPr txBox="1"/>
          <p:nvPr/>
        </p:nvSpPr>
        <p:spPr>
          <a:xfrm>
            <a:off x="1627463" y="6469328"/>
            <a:ext cx="7164199" cy="24109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900" b="0" i="0" u="none" strike="noStrike" cap="none" spc="0" normalizeH="0" baseline="0" dirty="0">
                <a:ln>
                  <a:noFill/>
                </a:ln>
                <a:solidFill>
                  <a:srgbClr val="414141"/>
                </a:solidFill>
                <a:effectLst/>
                <a:uFillTx/>
                <a:latin typeface="+mn-lt"/>
                <a:ea typeface="Palatino"/>
                <a:cs typeface="Palatino"/>
                <a:sym typeface="Palatino"/>
              </a:rPr>
              <a:t>Kilde: Danmarks Statistik (statistikbanken.dk, BEFOLK1 og FRDK123) </a:t>
            </a:r>
          </a:p>
        </p:txBody>
      </p:sp>
    </p:spTree>
    <p:extLst>
      <p:ext uri="{BB962C8B-B14F-4D97-AF65-F5344CB8AC3E}">
        <p14:creationId xmlns:p14="http://schemas.microsoft.com/office/powerpoint/2010/main" val="322619230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6E72B61C-A89A-907F-700D-F5AFDD76B139}"/>
              </a:ext>
            </a:extLst>
          </p:cNvPr>
          <p:cNvSpPr>
            <a:spLocks noGrp="1"/>
          </p:cNvSpPr>
          <p:nvPr>
            <p:ph type="title"/>
          </p:nvPr>
        </p:nvSpPr>
        <p:spPr/>
        <p:txBody>
          <a:bodyPr>
            <a:normAutofit fontScale="90000"/>
          </a:bodyPr>
          <a:lstStyle/>
          <a:p>
            <a:r>
              <a:rPr lang="da-DK" dirty="0"/>
              <a:t>Antal plejehjemspladser stort set uændret</a:t>
            </a:r>
          </a:p>
        </p:txBody>
      </p:sp>
      <p:graphicFrame>
        <p:nvGraphicFramePr>
          <p:cNvPr id="6" name="Diagram 5">
            <a:extLst>
              <a:ext uri="{FF2B5EF4-FFF2-40B4-BE49-F238E27FC236}">
                <a16:creationId xmlns:a16="http://schemas.microsoft.com/office/drawing/2014/main" id="{1C4E3612-C4DC-5BE0-3451-0DD930E3A350}"/>
              </a:ext>
            </a:extLst>
          </p:cNvPr>
          <p:cNvGraphicFramePr>
            <a:graphicFrameLocks noGrp="1"/>
          </p:cNvGraphicFramePr>
          <p:nvPr/>
        </p:nvGraphicFramePr>
        <p:xfrm>
          <a:off x="1859714" y="1568741"/>
          <a:ext cx="8386040" cy="4865615"/>
        </p:xfrm>
        <a:graphic>
          <a:graphicData uri="http://schemas.openxmlformats.org/drawingml/2006/chart">
            <c:chart xmlns:c="http://schemas.openxmlformats.org/drawingml/2006/chart" xmlns:r="http://schemas.openxmlformats.org/officeDocument/2006/relationships" r:id="rId3"/>
          </a:graphicData>
        </a:graphic>
      </p:graphicFrame>
      <p:sp>
        <p:nvSpPr>
          <p:cNvPr id="9" name="Tekstfelt 8">
            <a:extLst>
              <a:ext uri="{FF2B5EF4-FFF2-40B4-BE49-F238E27FC236}">
                <a16:creationId xmlns:a16="http://schemas.microsoft.com/office/drawing/2014/main" id="{72D7624E-C2E8-92D0-F94C-7DF7F1E1BA5C}"/>
              </a:ext>
            </a:extLst>
          </p:cNvPr>
          <p:cNvSpPr txBox="1"/>
          <p:nvPr/>
        </p:nvSpPr>
        <p:spPr>
          <a:xfrm>
            <a:off x="1859714" y="6496354"/>
            <a:ext cx="8386040" cy="25648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000" b="0" i="0" u="none" strike="noStrike" cap="none" spc="0" normalizeH="0" baseline="0" dirty="0">
                <a:ln>
                  <a:noFill/>
                </a:ln>
                <a:solidFill>
                  <a:srgbClr val="414141"/>
                </a:solidFill>
                <a:effectLst/>
                <a:uFillTx/>
                <a:latin typeface="+mn-lt"/>
                <a:ea typeface="Palatino"/>
                <a:cs typeface="Palatino"/>
                <a:sym typeface="Palatino"/>
              </a:rPr>
              <a:t>Kilde: </a:t>
            </a:r>
            <a:r>
              <a:rPr lang="da-DK" sz="1000" dirty="0">
                <a:effectLst/>
                <a:latin typeface="Segoe UI" panose="020B0502040204020203" pitchFamily="34" charset="0"/>
                <a:ea typeface="Calibri" panose="020F0502020204030204" pitchFamily="34" charset="0"/>
                <a:cs typeface="Segoe UI" panose="020B0502040204020203" pitchFamily="34" charset="0"/>
              </a:rPr>
              <a:t>Antal pladser 2010-2012 er baseret på oplysninger fra Danmarks Statistik. Antal pladser i 2024 er baseret på udtræk fra Plejehjemsoversigten </a:t>
            </a:r>
            <a:endParaRPr kumimoji="0" lang="da-DK" sz="1000" b="0" i="0" u="none" strike="noStrike" cap="none" spc="0" normalizeH="0" baseline="0" dirty="0">
              <a:ln>
                <a:noFill/>
              </a:ln>
              <a:solidFill>
                <a:srgbClr val="414141"/>
              </a:solidFill>
              <a:effectLst/>
              <a:uFillTx/>
              <a:latin typeface="+mn-lt"/>
              <a:ea typeface="Palatino"/>
              <a:cs typeface="Palatino"/>
              <a:sym typeface="Palatino"/>
            </a:endParaRPr>
          </a:p>
        </p:txBody>
      </p:sp>
    </p:spTree>
    <p:extLst>
      <p:ext uri="{BB962C8B-B14F-4D97-AF65-F5344CB8AC3E}">
        <p14:creationId xmlns:p14="http://schemas.microsoft.com/office/powerpoint/2010/main" val="115902826"/>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9778091-4023-4F89-6685-9C993887A2E6}"/>
              </a:ext>
            </a:extLst>
          </p:cNvPr>
          <p:cNvSpPr>
            <a:spLocks noGrp="1"/>
          </p:cNvSpPr>
          <p:nvPr>
            <p:ph type="body" sz="quarter" idx="10"/>
          </p:nvPr>
        </p:nvSpPr>
        <p:spPr/>
        <p:txBody>
          <a:bodyPr/>
          <a:lstStyle/>
          <a:p>
            <a:r>
              <a:rPr lang="da-DK" dirty="0"/>
              <a:t>Tal for antal pladser på plejehjem i 2024 kommer fra plejehjemsoversigten </a:t>
            </a:r>
          </a:p>
        </p:txBody>
      </p:sp>
      <p:sp>
        <p:nvSpPr>
          <p:cNvPr id="3" name="Pladsholder til indhold 2">
            <a:extLst>
              <a:ext uri="{FF2B5EF4-FFF2-40B4-BE49-F238E27FC236}">
                <a16:creationId xmlns:a16="http://schemas.microsoft.com/office/drawing/2014/main" id="{5441E6BC-50CB-A3C1-F6BC-CA2F91E4321F}"/>
              </a:ext>
            </a:extLst>
          </p:cNvPr>
          <p:cNvSpPr>
            <a:spLocks noGrp="1"/>
          </p:cNvSpPr>
          <p:nvPr>
            <p:ph sz="quarter" idx="12"/>
          </p:nvPr>
        </p:nvSpPr>
        <p:spPr>
          <a:xfrm>
            <a:off x="999107" y="2038749"/>
            <a:ext cx="10708217" cy="4340411"/>
          </a:xfrm>
        </p:spPr>
        <p:txBody>
          <a:bodyPr>
            <a:normAutofit/>
          </a:bodyPr>
          <a:lstStyle/>
          <a:p>
            <a:r>
              <a:rPr lang="da-DK" dirty="0">
                <a:solidFill>
                  <a:schemeClr val="tx1"/>
                </a:solidFill>
              </a:rPr>
              <a:t>Plejehjemsoversigten indeholder oplysninger om kommunale og private tilbud, hvor hjælpen til borgerne i tilbuddet ikke i væsentligt omfang omfatter støtte efter § 85 i lov om social service (genoptræning og hjælp til udvikling af færdigheder):</a:t>
            </a:r>
          </a:p>
          <a:p>
            <a:pPr lvl="1"/>
            <a:r>
              <a:rPr lang="da-DK" sz="1700" dirty="0">
                <a:solidFill>
                  <a:schemeClr val="tx1"/>
                </a:solidFill>
              </a:rPr>
              <a:t>Plejehjem efter § 192 i lov om social service.</a:t>
            </a:r>
          </a:p>
          <a:p>
            <a:pPr lvl="1"/>
            <a:r>
              <a:rPr lang="da-DK" sz="1700" dirty="0">
                <a:solidFill>
                  <a:schemeClr val="tx1"/>
                </a:solidFill>
              </a:rPr>
              <a:t>Plejeboligbebyggeler, der er omfattet af lov om almen boliger m.v.</a:t>
            </a:r>
          </a:p>
          <a:p>
            <a:pPr lvl="1"/>
            <a:r>
              <a:rPr lang="da-DK" sz="1700" dirty="0">
                <a:solidFill>
                  <a:schemeClr val="tx1"/>
                </a:solidFill>
              </a:rPr>
              <a:t>Plejeboligbebyggelser, der er omfattet af lov om boliger for ældre og personer med handicap.</a:t>
            </a:r>
          </a:p>
          <a:p>
            <a:pPr lvl="1"/>
            <a:r>
              <a:rPr lang="da-DK" sz="1700" dirty="0">
                <a:solidFill>
                  <a:schemeClr val="tx1"/>
                </a:solidFill>
              </a:rPr>
              <a:t>Friplejeboligbebyggelser omfattet af lov om friplejeboliger.</a:t>
            </a:r>
          </a:p>
          <a:p>
            <a:r>
              <a:rPr lang="da-DK" dirty="0">
                <a:solidFill>
                  <a:schemeClr val="tx1"/>
                </a:solidFill>
              </a:rPr>
              <a:t>Det er kommunerne eller plejehjemmene selv, der indberetter til Plejehjemsoversigten. Sundhedsdatastyrelsen skal foretage stikprøvekontrol af data, men det kan ikke udelukkes, at der er fejl i statistikken.</a:t>
            </a:r>
          </a:p>
          <a:p>
            <a:r>
              <a:rPr lang="da-DK" dirty="0">
                <a:solidFill>
                  <a:schemeClr val="tx1"/>
                </a:solidFill>
              </a:rPr>
              <a:t>I vores opgørelse tæller pladser med hos den kommune, som plejehjemmet ligger i.</a:t>
            </a:r>
          </a:p>
          <a:p>
            <a:endParaRPr lang="da-DK" dirty="0">
              <a:solidFill>
                <a:schemeClr val="tx1"/>
              </a:solidFill>
            </a:endParaRPr>
          </a:p>
        </p:txBody>
      </p:sp>
      <p:sp>
        <p:nvSpPr>
          <p:cNvPr id="4" name="Titel 3">
            <a:extLst>
              <a:ext uri="{FF2B5EF4-FFF2-40B4-BE49-F238E27FC236}">
                <a16:creationId xmlns:a16="http://schemas.microsoft.com/office/drawing/2014/main" id="{AF9244D3-5D6C-D9EA-51BA-A9CF2FE8612C}"/>
              </a:ext>
            </a:extLst>
          </p:cNvPr>
          <p:cNvSpPr>
            <a:spLocks noGrp="1"/>
          </p:cNvSpPr>
          <p:nvPr>
            <p:ph type="title"/>
          </p:nvPr>
        </p:nvSpPr>
        <p:spPr/>
        <p:txBody>
          <a:bodyPr/>
          <a:lstStyle/>
          <a:p>
            <a:r>
              <a:rPr lang="da-DK" dirty="0"/>
              <a:t>Hvor kommer tallene fra?</a:t>
            </a:r>
          </a:p>
        </p:txBody>
      </p:sp>
    </p:spTree>
    <p:extLst>
      <p:ext uri="{BB962C8B-B14F-4D97-AF65-F5344CB8AC3E}">
        <p14:creationId xmlns:p14="http://schemas.microsoft.com/office/powerpoint/2010/main" val="25903738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853BA5B-D0E1-A3C6-2463-D13CCD5C9F25}"/>
              </a:ext>
            </a:extLst>
          </p:cNvPr>
          <p:cNvSpPr>
            <a:spLocks noGrp="1"/>
          </p:cNvSpPr>
          <p:nvPr>
            <p:ph type="body" idx="1"/>
          </p:nvPr>
        </p:nvSpPr>
        <p:spPr>
          <a:xfrm>
            <a:off x="476251" y="1988840"/>
            <a:ext cx="5322093" cy="4217004"/>
          </a:xfrm>
        </p:spPr>
        <p:txBody>
          <a:bodyPr anchor="t">
            <a:normAutofit/>
          </a:bodyPr>
          <a:lstStyle/>
          <a:p>
            <a:r>
              <a:rPr lang="da-DK" sz="2800" dirty="0"/>
              <a:t>Dækningsgraden er et mål for kommunens plejeboligkapacitet.</a:t>
            </a:r>
          </a:p>
          <a:p>
            <a:endParaRPr lang="da-DK" sz="2800" dirty="0"/>
          </a:p>
          <a:p>
            <a:r>
              <a:rPr lang="da-DK" sz="2800" dirty="0"/>
              <a:t>Dækningsgraden angiver andelen af 80+ årige i kommunen, som kan få en plejehjemsplads, hvis alle pladser anvises til 80+ årige.</a:t>
            </a:r>
            <a:endParaRPr lang="en-US" sz="2800" dirty="0"/>
          </a:p>
          <a:p>
            <a:r>
              <a:rPr lang="da-DK" dirty="0"/>
              <a:t> </a:t>
            </a:r>
          </a:p>
        </p:txBody>
      </p:sp>
      <p:sp>
        <p:nvSpPr>
          <p:cNvPr id="4" name="Titel 3">
            <a:extLst>
              <a:ext uri="{FF2B5EF4-FFF2-40B4-BE49-F238E27FC236}">
                <a16:creationId xmlns:a16="http://schemas.microsoft.com/office/drawing/2014/main" id="{8236DB20-4D98-BB6B-5357-F88424E2148A}"/>
              </a:ext>
            </a:extLst>
          </p:cNvPr>
          <p:cNvSpPr>
            <a:spLocks noGrp="1"/>
          </p:cNvSpPr>
          <p:nvPr>
            <p:ph type="title"/>
          </p:nvPr>
        </p:nvSpPr>
        <p:spPr>
          <a:xfrm>
            <a:off x="484212" y="329514"/>
            <a:ext cx="5442456" cy="1321486"/>
          </a:xfrm>
        </p:spPr>
        <p:txBody>
          <a:bodyPr anchor="ctr">
            <a:normAutofit/>
          </a:bodyPr>
          <a:lstStyle/>
          <a:p>
            <a:r>
              <a:rPr lang="da-DK" dirty="0"/>
              <a:t>Dækningsgrad</a:t>
            </a:r>
          </a:p>
        </p:txBody>
      </p:sp>
      <p:graphicFrame>
        <p:nvGraphicFramePr>
          <p:cNvPr id="8" name="Pladsholder til indhold 2">
            <a:extLst>
              <a:ext uri="{FF2B5EF4-FFF2-40B4-BE49-F238E27FC236}">
                <a16:creationId xmlns:a16="http://schemas.microsoft.com/office/drawing/2014/main" id="{6A08845B-DD05-58A3-20D0-695F40590104}"/>
              </a:ext>
            </a:extLst>
          </p:cNvPr>
          <p:cNvGraphicFramePr>
            <a:graphicFrameLocks noGrp="1"/>
          </p:cNvGraphicFramePr>
          <p:nvPr>
            <p:ph sz="quarter" idx="15"/>
          </p:nvPr>
        </p:nvGraphicFramePr>
        <p:xfrm>
          <a:off x="6040968" y="327026"/>
          <a:ext cx="5719233" cy="59102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8016881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437" y="2573388"/>
            <a:ext cx="6750844" cy="1711223"/>
          </a:xfrm>
        </p:spPr>
        <p:txBody>
          <a:bodyPr/>
          <a:lstStyle/>
          <a:p>
            <a:r>
              <a:rPr lang="da-DK" sz="3600" dirty="0">
                <a:latin typeface="IBM Plex Sans" panose="020B0503050203000203" pitchFamily="34" charset="0"/>
              </a:rPr>
              <a:t>Kick </a:t>
            </a:r>
            <a:r>
              <a:rPr lang="da-DK" sz="3600" dirty="0" err="1">
                <a:latin typeface="IBM Plex Sans" panose="020B0503050203000203" pitchFamily="34" charset="0"/>
              </a:rPr>
              <a:t>off</a:t>
            </a:r>
            <a:r>
              <a:rPr lang="da-DK" sz="3600" dirty="0">
                <a:latin typeface="IBM Plex Sans" panose="020B0503050203000203" pitchFamily="34" charset="0"/>
              </a:rPr>
              <a:t> til Fælles indsats 2024</a:t>
            </a:r>
            <a:br>
              <a:rPr lang="da-DK" sz="3600" dirty="0">
                <a:latin typeface="IBM Plex Sans" panose="020B0503050203000203" pitchFamily="34" charset="0"/>
              </a:rPr>
            </a:br>
            <a:r>
              <a:rPr lang="da-DK" sz="3600" dirty="0">
                <a:latin typeface="IBM Plex Sans" panose="020B0503050203000203" pitchFamily="34" charset="0"/>
              </a:rPr>
              <a:t>22. februar 2024</a:t>
            </a:r>
          </a:p>
        </p:txBody>
      </p:sp>
      <p:pic>
        <p:nvPicPr>
          <p:cNvPr id="7" name="Billede 6">
            <a:extLst>
              <a:ext uri="{FF2B5EF4-FFF2-40B4-BE49-F238E27FC236}">
                <a16:creationId xmlns:a16="http://schemas.microsoft.com/office/drawing/2014/main" id="{23BC628B-492E-81DF-37EA-092F9FFC8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3975199542"/>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4CE5B99-153A-4D16-19C6-BB153D860569}"/>
              </a:ext>
            </a:extLst>
          </p:cNvPr>
          <p:cNvSpPr>
            <a:spLocks noGrp="1"/>
          </p:cNvSpPr>
          <p:nvPr>
            <p:ph type="title"/>
          </p:nvPr>
        </p:nvSpPr>
        <p:spPr/>
        <p:txBody>
          <a:bodyPr>
            <a:normAutofit/>
          </a:bodyPr>
          <a:lstStyle/>
          <a:p>
            <a:r>
              <a:rPr lang="da-DK" sz="4200" dirty="0"/>
              <a:t>Stor forskel i dækningsgrad mellem kommuner</a:t>
            </a:r>
          </a:p>
        </p:txBody>
      </p:sp>
      <p:pic>
        <p:nvPicPr>
          <p:cNvPr id="4" name="Billede 3" descr="Et billede, der indeholder kort, tekst&#10;&#10;Automatisk genereret beskrivelse">
            <a:extLst>
              <a:ext uri="{FF2B5EF4-FFF2-40B4-BE49-F238E27FC236}">
                <a16:creationId xmlns:a16="http://schemas.microsoft.com/office/drawing/2014/main" id="{F6E4A386-DB78-701F-BB4C-89DA6B751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1078" y="1401302"/>
            <a:ext cx="7713278" cy="5456698"/>
          </a:xfrm>
          <a:prstGeom prst="rect">
            <a:avLst/>
          </a:prstGeom>
        </p:spPr>
      </p:pic>
      <p:sp>
        <p:nvSpPr>
          <p:cNvPr id="5" name="Tekstfelt 4">
            <a:extLst>
              <a:ext uri="{FF2B5EF4-FFF2-40B4-BE49-F238E27FC236}">
                <a16:creationId xmlns:a16="http://schemas.microsoft.com/office/drawing/2014/main" id="{2277A370-6AD4-9F59-F8BC-72DC83C7918B}"/>
              </a:ext>
            </a:extLst>
          </p:cNvPr>
          <p:cNvSpPr txBox="1"/>
          <p:nvPr/>
        </p:nvSpPr>
        <p:spPr>
          <a:xfrm>
            <a:off x="8565160" y="4990754"/>
            <a:ext cx="354015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Vallensbæk: 5,1% i 2024 (lavest)</a:t>
            </a:r>
          </a:p>
        </p:txBody>
      </p:sp>
      <p:sp>
        <p:nvSpPr>
          <p:cNvPr id="6" name="Tekstfelt 5">
            <a:extLst>
              <a:ext uri="{FF2B5EF4-FFF2-40B4-BE49-F238E27FC236}">
                <a16:creationId xmlns:a16="http://schemas.microsoft.com/office/drawing/2014/main" id="{AD9DE0BC-3911-CE4E-3652-CE344C79F8C9}"/>
              </a:ext>
            </a:extLst>
          </p:cNvPr>
          <p:cNvSpPr txBox="1"/>
          <p:nvPr/>
        </p:nvSpPr>
        <p:spPr>
          <a:xfrm>
            <a:off x="9195733" y="3267515"/>
            <a:ext cx="2909581" cy="65659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København: 22,6% i 2024</a:t>
            </a:r>
          </a:p>
          <a:p>
            <a:pPr marL="0" marR="0" indent="0" defTabSz="584200" rtl="0" fontAlgn="auto" latinLnBrk="1" hangingPunct="0">
              <a:lnSpc>
                <a:spcPct val="100000"/>
              </a:lnSpc>
              <a:spcBef>
                <a:spcPts val="0"/>
              </a:spcBef>
              <a:spcAft>
                <a:spcPts val="0"/>
              </a:spcAft>
              <a:buClrTx/>
              <a:buSzTx/>
              <a:buFontTx/>
              <a:buNone/>
              <a:tabLst/>
            </a:pPr>
            <a:r>
              <a:rPr lang="da-DK" dirty="0">
                <a:solidFill>
                  <a:srgbClr val="414141"/>
                </a:solidFill>
                <a:ea typeface="Palatino"/>
                <a:cs typeface="Palatino"/>
                <a:sym typeface="Palatino"/>
              </a:rPr>
              <a:t>(højest)</a:t>
            </a:r>
            <a:endParaRPr kumimoji="0" lang="da-DK" b="0" i="0" u="none" strike="noStrike" cap="none" spc="0" normalizeH="0" baseline="0" dirty="0">
              <a:ln>
                <a:noFill/>
              </a:ln>
              <a:solidFill>
                <a:srgbClr val="414141"/>
              </a:solidFill>
              <a:effectLst/>
              <a:uFillTx/>
              <a:latin typeface="+mn-lt"/>
              <a:ea typeface="Palatino"/>
              <a:cs typeface="Palatino"/>
              <a:sym typeface="Palatino"/>
            </a:endParaRPr>
          </a:p>
        </p:txBody>
      </p:sp>
      <p:cxnSp>
        <p:nvCxnSpPr>
          <p:cNvPr id="8" name="Lige pilforbindelse 7">
            <a:extLst>
              <a:ext uri="{FF2B5EF4-FFF2-40B4-BE49-F238E27FC236}">
                <a16:creationId xmlns:a16="http://schemas.microsoft.com/office/drawing/2014/main" id="{12F06F75-9E1B-7BB0-B3F3-1E6F698AA5FA}"/>
              </a:ext>
            </a:extLst>
          </p:cNvPr>
          <p:cNvCxnSpPr>
            <a:cxnSpLocks/>
          </p:cNvCxnSpPr>
          <p:nvPr/>
        </p:nvCxnSpPr>
        <p:spPr>
          <a:xfrm flipH="1">
            <a:off x="8925886" y="3492075"/>
            <a:ext cx="251670" cy="207470"/>
          </a:xfrm>
          <a:prstGeom prst="straightConnector1">
            <a:avLst/>
          </a:prstGeom>
          <a:noFill/>
          <a:ln w="25400" cap="flat">
            <a:solidFill>
              <a:srgbClr val="414141"/>
            </a:solidFill>
            <a:prstDash val="solid"/>
            <a:miter lim="400000"/>
            <a:tailEnd type="triangle"/>
          </a:ln>
          <a:effectLst/>
        </p:spPr>
        <p:style>
          <a:lnRef idx="0">
            <a:scrgbClr r="0" g="0" b="0"/>
          </a:lnRef>
          <a:fillRef idx="0">
            <a:scrgbClr r="0" g="0" b="0"/>
          </a:fillRef>
          <a:effectRef idx="0">
            <a:scrgbClr r="0" g="0" b="0"/>
          </a:effectRef>
          <a:fontRef idx="none"/>
        </p:style>
      </p:cxnSp>
      <p:cxnSp>
        <p:nvCxnSpPr>
          <p:cNvPr id="10" name="Lige pilforbindelse 9">
            <a:extLst>
              <a:ext uri="{FF2B5EF4-FFF2-40B4-BE49-F238E27FC236}">
                <a16:creationId xmlns:a16="http://schemas.microsoft.com/office/drawing/2014/main" id="{0C06E490-E09F-274A-0B18-729D897E6F73}"/>
              </a:ext>
            </a:extLst>
          </p:cNvPr>
          <p:cNvCxnSpPr/>
          <p:nvPr/>
        </p:nvCxnSpPr>
        <p:spPr>
          <a:xfrm flipH="1" flipV="1">
            <a:off x="8028264" y="4412609"/>
            <a:ext cx="536896" cy="637563"/>
          </a:xfrm>
          <a:prstGeom prst="straightConnector1">
            <a:avLst/>
          </a:prstGeom>
          <a:noFill/>
          <a:ln w="25400" cap="flat">
            <a:solidFill>
              <a:srgbClr val="414141"/>
            </a:solidFill>
            <a:prstDash val="solid"/>
            <a:miter lim="400000"/>
            <a:tailEnd type="triangle"/>
          </a:ln>
          <a:effectLst/>
        </p:spPr>
        <p:style>
          <a:lnRef idx="0">
            <a:scrgbClr r="0" g="0" b="0"/>
          </a:lnRef>
          <a:fillRef idx="0">
            <a:scrgbClr r="0" g="0" b="0"/>
          </a:fillRef>
          <a:effectRef idx="0">
            <a:scrgbClr r="0" g="0" b="0"/>
          </a:effectRef>
          <a:fontRef idx="none"/>
        </p:style>
      </p:cxnSp>
      <p:sp>
        <p:nvSpPr>
          <p:cNvPr id="12" name="Tekstfelt 11">
            <a:extLst>
              <a:ext uri="{FF2B5EF4-FFF2-40B4-BE49-F238E27FC236}">
                <a16:creationId xmlns:a16="http://schemas.microsoft.com/office/drawing/2014/main" id="{FA50201A-D81C-8A2F-6D66-099AAA7F4423}"/>
              </a:ext>
            </a:extLst>
          </p:cNvPr>
          <p:cNvSpPr txBox="1"/>
          <p:nvPr/>
        </p:nvSpPr>
        <p:spPr>
          <a:xfrm>
            <a:off x="120242" y="5574144"/>
            <a:ext cx="2631347" cy="121058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Tre nabokommuner:</a:t>
            </a:r>
          </a:p>
          <a:p>
            <a:pPr marL="0" marR="0" indent="0" defTabSz="584200" rtl="0" fontAlgn="auto" latinLnBrk="1" hangingPunct="0">
              <a:lnSpc>
                <a:spcPct val="100000"/>
              </a:lnSpc>
              <a:spcBef>
                <a:spcPts val="0"/>
              </a:spcBef>
              <a:spcAft>
                <a:spcPts val="0"/>
              </a:spcAft>
              <a:buClrTx/>
              <a:buSzTx/>
              <a:buFontTx/>
              <a:buNone/>
              <a:tabLst/>
            </a:pPr>
            <a:r>
              <a:rPr lang="da-DK" dirty="0">
                <a:solidFill>
                  <a:srgbClr val="414141"/>
                </a:solidFill>
                <a:ea typeface="Palatino"/>
                <a:cs typeface="Palatino"/>
                <a:sym typeface="Palatino"/>
              </a:rPr>
              <a:t>Kalundborg: 7,8% i 2024</a:t>
            </a:r>
          </a:p>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Slagelse: 9,2% i 2024</a:t>
            </a:r>
          </a:p>
          <a:p>
            <a:pPr marL="0" marR="0" indent="0" defTabSz="584200" rtl="0" fontAlgn="auto" latinLnBrk="1" hangingPunct="0">
              <a:lnSpc>
                <a:spcPct val="100000"/>
              </a:lnSpc>
              <a:spcBef>
                <a:spcPts val="0"/>
              </a:spcBef>
              <a:spcAft>
                <a:spcPts val="0"/>
              </a:spcAft>
              <a:buClrTx/>
              <a:buSzTx/>
              <a:buFontTx/>
              <a:buNone/>
              <a:tabLst/>
            </a:pPr>
            <a:r>
              <a:rPr lang="da-DK" dirty="0">
                <a:solidFill>
                  <a:srgbClr val="414141"/>
                </a:solidFill>
                <a:ea typeface="Palatino"/>
                <a:cs typeface="Palatino"/>
                <a:sym typeface="Palatino"/>
              </a:rPr>
              <a:t>Sorø: 11,8% i 2024</a:t>
            </a:r>
            <a:endParaRPr kumimoji="0" lang="da-DK" b="0" i="0" u="none" strike="noStrike" cap="none" spc="0" normalizeH="0" baseline="0" dirty="0">
              <a:ln>
                <a:noFill/>
              </a:ln>
              <a:solidFill>
                <a:srgbClr val="414141"/>
              </a:solidFill>
              <a:effectLst/>
              <a:uFillTx/>
              <a:latin typeface="+mn-lt"/>
              <a:ea typeface="Palatino"/>
              <a:cs typeface="Palatino"/>
              <a:sym typeface="Palatino"/>
            </a:endParaRPr>
          </a:p>
        </p:txBody>
      </p:sp>
    </p:spTree>
    <p:extLst>
      <p:ext uri="{BB962C8B-B14F-4D97-AF65-F5344CB8AC3E}">
        <p14:creationId xmlns:p14="http://schemas.microsoft.com/office/powerpoint/2010/main" val="349212478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dsholder til tekst 9">
            <a:extLst>
              <a:ext uri="{FF2B5EF4-FFF2-40B4-BE49-F238E27FC236}">
                <a16:creationId xmlns:a16="http://schemas.microsoft.com/office/drawing/2014/main" id="{80DD6AB3-55DF-C6E9-60F1-E9D71A1385F2}"/>
              </a:ext>
            </a:extLst>
          </p:cNvPr>
          <p:cNvSpPr>
            <a:spLocks noGrp="1"/>
          </p:cNvSpPr>
          <p:nvPr>
            <p:ph type="body" sz="quarter" idx="10"/>
          </p:nvPr>
        </p:nvSpPr>
        <p:spPr/>
        <p:txBody>
          <a:bodyPr/>
          <a:lstStyle/>
          <a:p>
            <a:r>
              <a:rPr lang="da-DK" dirty="0"/>
              <a:t>der er 14 plejehjemspladser pr. 100 80+ årig i 2024 på landsplan. I 2010 var Tallet 20.</a:t>
            </a:r>
          </a:p>
        </p:txBody>
      </p:sp>
      <p:sp>
        <p:nvSpPr>
          <p:cNvPr id="5" name="Titel 4">
            <a:extLst>
              <a:ext uri="{FF2B5EF4-FFF2-40B4-BE49-F238E27FC236}">
                <a16:creationId xmlns:a16="http://schemas.microsoft.com/office/drawing/2014/main" id="{05DED6EB-91CD-EC90-4BB5-A5B420BD9215}"/>
              </a:ext>
            </a:extLst>
          </p:cNvPr>
          <p:cNvSpPr>
            <a:spLocks noGrp="1"/>
          </p:cNvSpPr>
          <p:nvPr>
            <p:ph type="title"/>
          </p:nvPr>
        </p:nvSpPr>
        <p:spPr/>
        <p:txBody>
          <a:bodyPr>
            <a:normAutofit/>
          </a:bodyPr>
          <a:lstStyle/>
          <a:p>
            <a:r>
              <a:rPr lang="da-DK" dirty="0"/>
              <a:t>Dækningsgraden er faldende</a:t>
            </a:r>
          </a:p>
        </p:txBody>
      </p:sp>
      <p:graphicFrame>
        <p:nvGraphicFramePr>
          <p:cNvPr id="6" name="Diagram 5">
            <a:extLst>
              <a:ext uri="{FF2B5EF4-FFF2-40B4-BE49-F238E27FC236}">
                <a16:creationId xmlns:a16="http://schemas.microsoft.com/office/drawing/2014/main" id="{57A4D416-682E-3BAF-1E9B-3719F6FBC478}"/>
              </a:ext>
            </a:extLst>
          </p:cNvPr>
          <p:cNvGraphicFramePr>
            <a:graphicFrameLocks noGrp="1"/>
          </p:cNvGraphicFramePr>
          <p:nvPr/>
        </p:nvGraphicFramePr>
        <p:xfrm>
          <a:off x="1912311" y="1872757"/>
          <a:ext cx="8052784" cy="42574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kstfelt 7">
            <a:extLst>
              <a:ext uri="{FF2B5EF4-FFF2-40B4-BE49-F238E27FC236}">
                <a16:creationId xmlns:a16="http://schemas.microsoft.com/office/drawing/2014/main" id="{B775F331-3A1C-AC7A-02E5-0D16D0E06032}"/>
              </a:ext>
            </a:extLst>
          </p:cNvPr>
          <p:cNvSpPr txBox="1"/>
          <p:nvPr/>
        </p:nvSpPr>
        <p:spPr>
          <a:xfrm>
            <a:off x="1912311" y="6361931"/>
            <a:ext cx="83673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000" b="0" i="0" u="none" strike="noStrike" cap="none" spc="0" normalizeH="0" baseline="0" dirty="0">
                <a:ln>
                  <a:noFill/>
                </a:ln>
                <a:solidFill>
                  <a:srgbClr val="414141"/>
                </a:solidFill>
                <a:effectLst/>
                <a:uFillTx/>
                <a:latin typeface="Segoe UI" panose="020B0502040204020203" pitchFamily="34" charset="0"/>
                <a:ea typeface="Palatino"/>
                <a:cs typeface="Segoe UI" panose="020B0502040204020203" pitchFamily="34" charset="0"/>
                <a:sym typeface="Palatino"/>
              </a:rPr>
              <a:t>Kilde: Ældre Sagens beregninger</a:t>
            </a:r>
            <a:r>
              <a:rPr lang="da-DK" sz="1000" dirty="0">
                <a:effectLst/>
                <a:latin typeface="Segoe UI" panose="020B0502040204020203" pitchFamily="34" charset="0"/>
                <a:ea typeface="Calibri" panose="020F0502020204030204" pitchFamily="34" charset="0"/>
                <a:cs typeface="Segoe UI" panose="020B0502040204020203" pitchFamily="34" charset="0"/>
              </a:rPr>
              <a:t> baseret på oplysninger fra Danmarks Statistik og Plejehjemsoversigten </a:t>
            </a:r>
            <a:endParaRPr kumimoji="0" lang="da-DK" sz="1000" b="0" i="0" u="none" strike="noStrike" cap="none" spc="0" normalizeH="0" baseline="0" dirty="0">
              <a:ln>
                <a:noFill/>
              </a:ln>
              <a:solidFill>
                <a:srgbClr val="414141"/>
              </a:solidFill>
              <a:effectLst/>
              <a:uFillTx/>
              <a:latin typeface="Segoe UI" panose="020B0502040204020203" pitchFamily="34" charset="0"/>
              <a:ea typeface="Palatino"/>
              <a:cs typeface="Segoe UI" panose="020B0502040204020203" pitchFamily="34" charset="0"/>
              <a:sym typeface="Palatino"/>
            </a:endParaRPr>
          </a:p>
        </p:txBody>
      </p:sp>
    </p:spTree>
    <p:extLst>
      <p:ext uri="{BB962C8B-B14F-4D97-AF65-F5344CB8AC3E}">
        <p14:creationId xmlns:p14="http://schemas.microsoft.com/office/powerpoint/2010/main" val="280115900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3">
            <a:extLst>
              <a:ext uri="{FF2B5EF4-FFF2-40B4-BE49-F238E27FC236}">
                <a16:creationId xmlns:a16="http://schemas.microsoft.com/office/drawing/2014/main" id="{F4C38336-5757-7498-4E98-495D2514FCDE}"/>
              </a:ext>
            </a:extLst>
          </p:cNvPr>
          <p:cNvSpPr>
            <a:spLocks noGrp="1"/>
          </p:cNvSpPr>
          <p:nvPr>
            <p:ph type="body" sz="quarter" idx="10"/>
          </p:nvPr>
        </p:nvSpPr>
        <p:spPr/>
        <p:txBody>
          <a:bodyPr/>
          <a:lstStyle/>
          <a:p>
            <a:r>
              <a:rPr lang="da-DK" dirty="0"/>
              <a:t>Udvikling i dækningsgrad, hvis antallet af plejehjemspladser er uændret (som i 2024) </a:t>
            </a:r>
          </a:p>
        </p:txBody>
      </p:sp>
      <p:sp>
        <p:nvSpPr>
          <p:cNvPr id="2" name="Titel 1">
            <a:extLst>
              <a:ext uri="{FF2B5EF4-FFF2-40B4-BE49-F238E27FC236}">
                <a16:creationId xmlns:a16="http://schemas.microsoft.com/office/drawing/2014/main" id="{1AE7BCA6-0AD9-A1BB-01CD-9B0895418B67}"/>
              </a:ext>
            </a:extLst>
          </p:cNvPr>
          <p:cNvSpPr>
            <a:spLocks noGrp="1"/>
          </p:cNvSpPr>
          <p:nvPr>
            <p:ph type="title"/>
          </p:nvPr>
        </p:nvSpPr>
        <p:spPr/>
        <p:txBody>
          <a:bodyPr>
            <a:normAutofit/>
          </a:bodyPr>
          <a:lstStyle/>
          <a:p>
            <a:r>
              <a:rPr lang="da-DK" sz="3400" dirty="0"/>
              <a:t>Dækningsgraden falder yderligere, hvis der ikke bygges</a:t>
            </a:r>
          </a:p>
        </p:txBody>
      </p:sp>
      <p:graphicFrame>
        <p:nvGraphicFramePr>
          <p:cNvPr id="3" name="Diagram 2">
            <a:extLst>
              <a:ext uri="{FF2B5EF4-FFF2-40B4-BE49-F238E27FC236}">
                <a16:creationId xmlns:a16="http://schemas.microsoft.com/office/drawing/2014/main" id="{B9BF4406-D3A6-E404-19B0-FB4DE6DFBBC4}"/>
              </a:ext>
            </a:extLst>
          </p:cNvPr>
          <p:cNvGraphicFramePr>
            <a:graphicFrameLocks noGrp="1"/>
          </p:cNvGraphicFramePr>
          <p:nvPr/>
        </p:nvGraphicFramePr>
        <p:xfrm>
          <a:off x="1670180" y="1807212"/>
          <a:ext cx="8572652" cy="4546936"/>
        </p:xfrm>
        <a:graphic>
          <a:graphicData uri="http://schemas.openxmlformats.org/drawingml/2006/chart">
            <c:chart xmlns:c="http://schemas.openxmlformats.org/drawingml/2006/chart" xmlns:r="http://schemas.openxmlformats.org/officeDocument/2006/relationships" r:id="rId3"/>
          </a:graphicData>
        </a:graphic>
      </p:graphicFrame>
      <p:sp>
        <p:nvSpPr>
          <p:cNvPr id="6" name="Tekstfelt 5">
            <a:extLst>
              <a:ext uri="{FF2B5EF4-FFF2-40B4-BE49-F238E27FC236}">
                <a16:creationId xmlns:a16="http://schemas.microsoft.com/office/drawing/2014/main" id="{75F379CD-2274-E137-E922-D42B8B903D2F}"/>
              </a:ext>
            </a:extLst>
          </p:cNvPr>
          <p:cNvSpPr txBox="1"/>
          <p:nvPr/>
        </p:nvSpPr>
        <p:spPr>
          <a:xfrm>
            <a:off x="1912311" y="6361931"/>
            <a:ext cx="8367378" cy="24622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1000" b="0" i="0" u="none" strike="noStrike" cap="none" spc="0" normalizeH="0" baseline="0" dirty="0">
                <a:ln>
                  <a:noFill/>
                </a:ln>
                <a:solidFill>
                  <a:srgbClr val="414141"/>
                </a:solidFill>
                <a:effectLst/>
                <a:uFillTx/>
                <a:latin typeface="Segoe UI" panose="020B0502040204020203" pitchFamily="34" charset="0"/>
                <a:ea typeface="Palatino"/>
                <a:cs typeface="Segoe UI" panose="020B0502040204020203" pitchFamily="34" charset="0"/>
                <a:sym typeface="Palatino"/>
              </a:rPr>
              <a:t>Kilde: Ældre Sagens beregninger</a:t>
            </a:r>
            <a:r>
              <a:rPr lang="da-DK" sz="1000" dirty="0">
                <a:effectLst/>
                <a:latin typeface="Segoe UI" panose="020B0502040204020203" pitchFamily="34" charset="0"/>
                <a:ea typeface="Calibri" panose="020F0502020204030204" pitchFamily="34" charset="0"/>
                <a:cs typeface="Segoe UI" panose="020B0502040204020203" pitchFamily="34" charset="0"/>
              </a:rPr>
              <a:t> baseret på oplysninger fra Danmarks Statistik og Plejehjemsoversigten </a:t>
            </a:r>
            <a:endParaRPr kumimoji="0" lang="da-DK" sz="1000" b="0" i="0" u="none" strike="noStrike" cap="none" spc="0" normalizeH="0" baseline="0" dirty="0">
              <a:ln>
                <a:noFill/>
              </a:ln>
              <a:solidFill>
                <a:srgbClr val="414141"/>
              </a:solidFill>
              <a:effectLst/>
              <a:uFillTx/>
              <a:latin typeface="Segoe UI" panose="020B0502040204020203" pitchFamily="34" charset="0"/>
              <a:ea typeface="Palatino"/>
              <a:cs typeface="Segoe UI" panose="020B0502040204020203" pitchFamily="34" charset="0"/>
              <a:sym typeface="Palatino"/>
            </a:endParaRPr>
          </a:p>
        </p:txBody>
      </p:sp>
    </p:spTree>
    <p:extLst>
      <p:ext uri="{BB962C8B-B14F-4D97-AF65-F5344CB8AC3E}">
        <p14:creationId xmlns:p14="http://schemas.microsoft.com/office/powerpoint/2010/main" val="1679384660"/>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958F107-8B8C-0E2F-7A45-86BA4A7ED3BD}"/>
              </a:ext>
            </a:extLst>
          </p:cNvPr>
          <p:cNvSpPr>
            <a:spLocks noGrp="1"/>
          </p:cNvSpPr>
          <p:nvPr>
            <p:ph type="body" sz="quarter" idx="10"/>
          </p:nvPr>
        </p:nvSpPr>
        <p:spPr/>
        <p:txBody>
          <a:bodyPr/>
          <a:lstStyle/>
          <a:p>
            <a:r>
              <a:rPr lang="da-DK" dirty="0"/>
              <a:t>Der er forskellige bud, men enighed om, at der er behov for flere pladser </a:t>
            </a:r>
          </a:p>
        </p:txBody>
      </p:sp>
      <p:sp>
        <p:nvSpPr>
          <p:cNvPr id="4" name="Titel 3">
            <a:extLst>
              <a:ext uri="{FF2B5EF4-FFF2-40B4-BE49-F238E27FC236}">
                <a16:creationId xmlns:a16="http://schemas.microsoft.com/office/drawing/2014/main" id="{FC366BE7-B685-6321-DFB9-E0602CD2216A}"/>
              </a:ext>
            </a:extLst>
          </p:cNvPr>
          <p:cNvSpPr>
            <a:spLocks noGrp="1"/>
          </p:cNvSpPr>
          <p:nvPr>
            <p:ph type="title"/>
          </p:nvPr>
        </p:nvSpPr>
        <p:spPr/>
        <p:txBody>
          <a:bodyPr/>
          <a:lstStyle/>
          <a:p>
            <a:r>
              <a:rPr lang="da-DK" dirty="0"/>
              <a:t>Hvor mange pladser er der behov for?</a:t>
            </a:r>
          </a:p>
        </p:txBody>
      </p:sp>
      <p:pic>
        <p:nvPicPr>
          <p:cNvPr id="8" name="Billede 7" descr="Et billede, der indeholder tekst, Font/skrifttype, skærmbillede, linje/række&#10;&#10;Automatisk genereret beskrivelse">
            <a:extLst>
              <a:ext uri="{FF2B5EF4-FFF2-40B4-BE49-F238E27FC236}">
                <a16:creationId xmlns:a16="http://schemas.microsoft.com/office/drawing/2014/main" id="{C69CB908-1501-219F-4575-F1330AFFCA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4017" y="2457252"/>
            <a:ext cx="6288831" cy="880461"/>
          </a:xfrm>
          <a:prstGeom prst="rect">
            <a:avLst/>
          </a:prstGeom>
        </p:spPr>
      </p:pic>
      <p:pic>
        <p:nvPicPr>
          <p:cNvPr id="12" name="Billede 11" descr="Et billede, der indeholder tekst, skærmbillede, Font/skrifttype&#10;&#10;Automatisk genereret beskrivelse">
            <a:extLst>
              <a:ext uri="{FF2B5EF4-FFF2-40B4-BE49-F238E27FC236}">
                <a16:creationId xmlns:a16="http://schemas.microsoft.com/office/drawing/2014/main" id="{FE432972-A71C-8B38-286F-55E1D9299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211" y="2014797"/>
            <a:ext cx="4969656" cy="2282138"/>
          </a:xfrm>
          <a:prstGeom prst="rect">
            <a:avLst/>
          </a:prstGeom>
        </p:spPr>
      </p:pic>
      <p:pic>
        <p:nvPicPr>
          <p:cNvPr id="15" name="Billede 14" descr="Et billede, der indeholder tekst, skærmbillede, Font/skrifttype, linje/række&#10;&#10;Automatisk genereret beskrivelse">
            <a:extLst>
              <a:ext uri="{FF2B5EF4-FFF2-40B4-BE49-F238E27FC236}">
                <a16:creationId xmlns:a16="http://schemas.microsoft.com/office/drawing/2014/main" id="{4FEE8B96-9705-3E1D-6E3C-942CFF91B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482" y="4560159"/>
            <a:ext cx="4819385" cy="1539094"/>
          </a:xfrm>
          <a:prstGeom prst="rect">
            <a:avLst/>
          </a:prstGeom>
        </p:spPr>
      </p:pic>
      <p:pic>
        <p:nvPicPr>
          <p:cNvPr id="17" name="Billede 16" descr="Et billede, der indeholder Font/skrifttype, Grafik, logo, tekst&#10;&#10;Automatisk genereret beskrivelse">
            <a:extLst>
              <a:ext uri="{FF2B5EF4-FFF2-40B4-BE49-F238E27FC236}">
                <a16:creationId xmlns:a16="http://schemas.microsoft.com/office/drawing/2014/main" id="{D8E2BA3E-EA49-A745-37EB-09DB807044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79955" y="1780532"/>
            <a:ext cx="2724530" cy="752580"/>
          </a:xfrm>
          <a:prstGeom prst="rect">
            <a:avLst/>
          </a:prstGeom>
        </p:spPr>
      </p:pic>
      <p:pic>
        <p:nvPicPr>
          <p:cNvPr id="19" name="Billede 18" descr="Et billede, der indeholder Font/skrifttype, Grafik, hvid, logo&#10;&#10;Automatisk genereret beskrivelse">
            <a:extLst>
              <a:ext uri="{FF2B5EF4-FFF2-40B4-BE49-F238E27FC236}">
                <a16:creationId xmlns:a16="http://schemas.microsoft.com/office/drawing/2014/main" id="{A41DD0DB-6386-43D6-1C26-8B91745612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7929" y="3337713"/>
            <a:ext cx="3248478" cy="752580"/>
          </a:xfrm>
          <a:prstGeom prst="rect">
            <a:avLst/>
          </a:prstGeom>
        </p:spPr>
      </p:pic>
      <p:pic>
        <p:nvPicPr>
          <p:cNvPr id="21" name="Billede 20" descr="Et billede, der indeholder tekst, skærmbillede, Font/skrifttype, nummer/tal&#10;&#10;Automatisk genereret beskrivelse">
            <a:extLst>
              <a:ext uri="{FF2B5EF4-FFF2-40B4-BE49-F238E27FC236}">
                <a16:creationId xmlns:a16="http://schemas.microsoft.com/office/drawing/2014/main" id="{A60F17F5-843D-7DE6-AB13-9AD287A7B2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81230" y="3960827"/>
            <a:ext cx="2865391" cy="2724977"/>
          </a:xfrm>
          <a:prstGeom prst="rect">
            <a:avLst/>
          </a:prstGeom>
        </p:spPr>
      </p:pic>
      <p:cxnSp>
        <p:nvCxnSpPr>
          <p:cNvPr id="23" name="Lige forbindelse 22">
            <a:extLst>
              <a:ext uri="{FF2B5EF4-FFF2-40B4-BE49-F238E27FC236}">
                <a16:creationId xmlns:a16="http://schemas.microsoft.com/office/drawing/2014/main" id="{06197297-00C2-AD8D-E331-468695DBB5DA}"/>
              </a:ext>
            </a:extLst>
          </p:cNvPr>
          <p:cNvCxnSpPr>
            <a:cxnSpLocks/>
          </p:cNvCxnSpPr>
          <p:nvPr/>
        </p:nvCxnSpPr>
        <p:spPr>
          <a:xfrm>
            <a:off x="7298422" y="3080365"/>
            <a:ext cx="1065402" cy="0"/>
          </a:xfrm>
          <a:prstGeom prst="line">
            <a:avLst/>
          </a:prstGeom>
          <a:noFill/>
          <a:ln w="25400" cap="flat">
            <a:solidFill>
              <a:srgbClr val="414141"/>
            </a:solidFill>
            <a:prstDash val="solid"/>
            <a:miter lim="400000"/>
          </a:ln>
          <a:effectLst/>
        </p:spPr>
        <p:style>
          <a:lnRef idx="0">
            <a:scrgbClr r="0" g="0" b="0"/>
          </a:lnRef>
          <a:fillRef idx="0">
            <a:scrgbClr r="0" g="0" b="0"/>
          </a:fillRef>
          <a:effectRef idx="0">
            <a:scrgbClr r="0" g="0" b="0"/>
          </a:effectRef>
          <a:fontRef idx="none"/>
        </p:style>
      </p:cxnSp>
      <p:sp>
        <p:nvSpPr>
          <p:cNvPr id="27" name="Venstre klammeparentes 26">
            <a:extLst>
              <a:ext uri="{FF2B5EF4-FFF2-40B4-BE49-F238E27FC236}">
                <a16:creationId xmlns:a16="http://schemas.microsoft.com/office/drawing/2014/main" id="{E247FE0E-D9F0-6180-14D1-8F0A58D0EDD1}"/>
              </a:ext>
            </a:extLst>
          </p:cNvPr>
          <p:cNvSpPr/>
          <p:nvPr/>
        </p:nvSpPr>
        <p:spPr>
          <a:xfrm rot="10800000">
            <a:off x="8642595" y="4078586"/>
            <a:ext cx="262778" cy="2502239"/>
          </a:xfrm>
          <a:prstGeom prst="leftBrace">
            <a:avLst>
              <a:gd name="adj1" fmla="val 8333"/>
              <a:gd name="adj2" fmla="val 50000"/>
            </a:avLst>
          </a:prstGeom>
          <a:noFill/>
          <a:ln w="25400" cap="flat">
            <a:solidFill>
              <a:srgbClr val="414141"/>
            </a:solidFill>
            <a:prstDash val="solid"/>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da-DK" sz="1800" b="0" i="0" u="none" strike="noStrike" cap="none" spc="0" normalizeH="0" baseline="0">
              <a:ln>
                <a:noFill/>
              </a:ln>
              <a:solidFill>
                <a:srgbClr val="000000"/>
              </a:solidFill>
              <a:effectLst/>
              <a:uFillTx/>
            </a:endParaRPr>
          </a:p>
        </p:txBody>
      </p:sp>
      <p:sp>
        <p:nvSpPr>
          <p:cNvPr id="28" name="Tekstfelt 27">
            <a:extLst>
              <a:ext uri="{FF2B5EF4-FFF2-40B4-BE49-F238E27FC236}">
                <a16:creationId xmlns:a16="http://schemas.microsoft.com/office/drawing/2014/main" id="{47F72236-90CA-8FE9-10E9-99617903D75D}"/>
              </a:ext>
            </a:extLst>
          </p:cNvPr>
          <p:cNvSpPr txBox="1"/>
          <p:nvPr/>
        </p:nvSpPr>
        <p:spPr>
          <a:xfrm>
            <a:off x="9001347" y="5139910"/>
            <a:ext cx="241541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b="0" i="0" u="none" strike="noStrike" cap="none" spc="0" normalizeH="0" baseline="0" dirty="0">
                <a:ln>
                  <a:noFill/>
                </a:ln>
                <a:solidFill>
                  <a:srgbClr val="414141"/>
                </a:solidFill>
                <a:effectLst/>
                <a:uFillTx/>
                <a:latin typeface="+mn-lt"/>
                <a:ea typeface="Palatino"/>
                <a:cs typeface="Palatino"/>
                <a:sym typeface="Palatino"/>
              </a:rPr>
              <a:t>I alt 7.900 plejeboliger</a:t>
            </a:r>
          </a:p>
        </p:txBody>
      </p:sp>
    </p:spTree>
    <p:extLst>
      <p:ext uri="{BB962C8B-B14F-4D97-AF65-F5344CB8AC3E}">
        <p14:creationId xmlns:p14="http://schemas.microsoft.com/office/powerpoint/2010/main" val="332292971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1">
            <a:extLst>
              <a:ext uri="{FF2B5EF4-FFF2-40B4-BE49-F238E27FC236}">
                <a16:creationId xmlns:a16="http://schemas.microsoft.com/office/drawing/2014/main" id="{7E7C8ACF-2B60-0AB5-9074-0B66BEA925B3}"/>
              </a:ext>
            </a:extLst>
          </p:cNvPr>
          <p:cNvSpPr>
            <a:spLocks noGrp="1"/>
          </p:cNvSpPr>
          <p:nvPr>
            <p:ph type="body" sz="quarter" idx="10"/>
          </p:nvPr>
        </p:nvSpPr>
        <p:spPr>
          <a:xfrm>
            <a:off x="484212" y="1418668"/>
            <a:ext cx="11223112" cy="233983"/>
          </a:xfrm>
        </p:spPr>
        <p:txBody>
          <a:bodyPr/>
          <a:lstStyle/>
          <a:p>
            <a:r>
              <a:rPr lang="da-DK" dirty="0">
                <a:solidFill>
                  <a:schemeClr val="tx1"/>
                </a:solidFill>
              </a:rPr>
              <a:t>”MYTER: ”Vi har </a:t>
            </a:r>
            <a:r>
              <a:rPr lang="da-DK" u="sng" dirty="0">
                <a:solidFill>
                  <a:schemeClr val="tx1"/>
                </a:solidFill>
              </a:rPr>
              <a:t>ikke</a:t>
            </a:r>
            <a:r>
              <a:rPr lang="da-DK" dirty="0">
                <a:solidFill>
                  <a:schemeClr val="tx1"/>
                </a:solidFill>
              </a:rPr>
              <a:t> brug for flere plejehjemspladser, fordi…”</a:t>
            </a:r>
            <a:endParaRPr lang="en-US" dirty="0">
              <a:solidFill>
                <a:schemeClr val="tx1"/>
              </a:solidFill>
            </a:endParaRPr>
          </a:p>
        </p:txBody>
      </p:sp>
      <p:pic>
        <p:nvPicPr>
          <p:cNvPr id="4" name="Billede 3" descr="Et billede, der indeholder tekst, cirkel, illustration/afbildning&#10;&#10;Automatisk genereret beskrivelse">
            <a:extLst>
              <a:ext uri="{FF2B5EF4-FFF2-40B4-BE49-F238E27FC236}">
                <a16:creationId xmlns:a16="http://schemas.microsoft.com/office/drawing/2014/main" id="{F774597D-122D-50FE-B7F7-C8253A51EB7B}"/>
              </a:ext>
            </a:extLst>
          </p:cNvPr>
          <p:cNvPicPr>
            <a:picLocks noChangeAspect="1"/>
          </p:cNvPicPr>
          <p:nvPr/>
        </p:nvPicPr>
        <p:blipFill>
          <a:blip r:embed="rId2"/>
          <a:stretch>
            <a:fillRect/>
          </a:stretch>
        </p:blipFill>
        <p:spPr>
          <a:xfrm>
            <a:off x="4224750" y="1872757"/>
            <a:ext cx="3514140" cy="4340411"/>
          </a:xfrm>
          <a:prstGeom prst="rect">
            <a:avLst/>
          </a:prstGeom>
          <a:noFill/>
        </p:spPr>
      </p:pic>
      <p:sp>
        <p:nvSpPr>
          <p:cNvPr id="11" name="Title 3">
            <a:extLst>
              <a:ext uri="{FF2B5EF4-FFF2-40B4-BE49-F238E27FC236}">
                <a16:creationId xmlns:a16="http://schemas.microsoft.com/office/drawing/2014/main" id="{2502B5E8-DF6E-83C9-AAEB-DDFD5F5AFBCA}"/>
              </a:ext>
            </a:extLst>
          </p:cNvPr>
          <p:cNvSpPr>
            <a:spLocks noGrp="1"/>
          </p:cNvSpPr>
          <p:nvPr>
            <p:ph type="title"/>
          </p:nvPr>
        </p:nvSpPr>
        <p:spPr>
          <a:xfrm>
            <a:off x="484211" y="233406"/>
            <a:ext cx="11239500" cy="965156"/>
          </a:xfrm>
        </p:spPr>
        <p:txBody>
          <a:bodyPr>
            <a:noAutofit/>
          </a:bodyPr>
          <a:lstStyle/>
          <a:p>
            <a:r>
              <a:rPr lang="en-US" sz="4000" dirty="0"/>
              <a:t>Hvad siger </a:t>
            </a:r>
            <a:r>
              <a:rPr lang="en-US" sz="4000" dirty="0" err="1"/>
              <a:t>kommunerne</a:t>
            </a:r>
            <a:r>
              <a:rPr lang="en-US" sz="4000" dirty="0"/>
              <a:t> </a:t>
            </a:r>
            <a:r>
              <a:rPr lang="en-US" sz="4000" dirty="0" err="1"/>
              <a:t>selv</a:t>
            </a:r>
            <a:r>
              <a:rPr lang="en-US" sz="4000" dirty="0"/>
              <a:t>?</a:t>
            </a:r>
          </a:p>
        </p:txBody>
      </p:sp>
    </p:spTree>
    <p:extLst>
      <p:ext uri="{BB962C8B-B14F-4D97-AF65-F5344CB8AC3E}">
        <p14:creationId xmlns:p14="http://schemas.microsoft.com/office/powerpoint/2010/main" val="105558359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0365CAA-0F06-DFE4-0EBB-F4A2D08E89AE}"/>
              </a:ext>
            </a:extLst>
          </p:cNvPr>
          <p:cNvSpPr>
            <a:spLocks noGrp="1"/>
          </p:cNvSpPr>
          <p:nvPr>
            <p:ph sz="quarter" idx="13"/>
          </p:nvPr>
        </p:nvSpPr>
        <p:spPr>
          <a:xfrm>
            <a:off x="6106099" y="1919883"/>
            <a:ext cx="5609651" cy="4286250"/>
          </a:xfrm>
        </p:spPr>
        <p:txBody>
          <a:bodyPr anchor="ctr">
            <a:normAutofit/>
          </a:bodyPr>
          <a:lstStyle/>
          <a:p>
            <a:pPr marL="0" indent="0">
              <a:buNone/>
            </a:pPr>
            <a:r>
              <a:rPr lang="da-DK" b="1" dirty="0">
                <a:solidFill>
                  <a:schemeClr val="tx1"/>
                </a:solidFill>
              </a:rPr>
              <a:t>Svar på myte 1:</a:t>
            </a:r>
          </a:p>
          <a:p>
            <a:pPr marL="0" indent="0">
              <a:buNone/>
            </a:pPr>
            <a:r>
              <a:rPr lang="da-DK" dirty="0">
                <a:solidFill>
                  <a:schemeClr val="tx1"/>
                </a:solidFill>
              </a:rPr>
              <a:t>I sig selv er det måske korrekt, at ventelisterne ikke er blevet længere over tid. Men det siger ikke noget om behovet for plejehjemspladser. Ventelisterne er alene et udtryk for, hvor mange personer kommunen selv godkender. Derfor er det misvisende, når kommunen baserer sin kapacitet af plejehjemspladser ud fra længden på ventelisten. </a:t>
            </a:r>
          </a:p>
        </p:txBody>
      </p:sp>
      <p:pic>
        <p:nvPicPr>
          <p:cNvPr id="6" name="Billede 5">
            <a:extLst>
              <a:ext uri="{FF2B5EF4-FFF2-40B4-BE49-F238E27FC236}">
                <a16:creationId xmlns:a16="http://schemas.microsoft.com/office/drawing/2014/main" id="{0546DBB0-8601-51C6-9C23-DD404BB38CA4}"/>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231009" y="1919883"/>
            <a:ext cx="1950247" cy="4286250"/>
          </a:xfrm>
          <a:prstGeom prst="rect">
            <a:avLst/>
          </a:prstGeom>
          <a:noFill/>
        </p:spPr>
      </p:pic>
      <p:sp>
        <p:nvSpPr>
          <p:cNvPr id="2" name="Pladsholder til tekst 1">
            <a:extLst>
              <a:ext uri="{FF2B5EF4-FFF2-40B4-BE49-F238E27FC236}">
                <a16:creationId xmlns:a16="http://schemas.microsoft.com/office/drawing/2014/main" id="{BD8520B9-EA99-EFA0-6F8D-3F83B53BCDD0}"/>
              </a:ext>
            </a:extLst>
          </p:cNvPr>
          <p:cNvSpPr>
            <a:spLocks noGrp="1"/>
          </p:cNvSpPr>
          <p:nvPr>
            <p:ph type="body" sz="quarter" idx="10"/>
          </p:nvPr>
        </p:nvSpPr>
        <p:spPr>
          <a:xfrm>
            <a:off x="484212" y="1418668"/>
            <a:ext cx="11223112" cy="233983"/>
          </a:xfrm>
        </p:spPr>
        <p:txBody>
          <a:bodyPr wrap="none" anchor="ctr">
            <a:normAutofit lnSpcReduction="10000"/>
          </a:bodyPr>
          <a:lstStyle/>
          <a:p>
            <a:pPr>
              <a:lnSpc>
                <a:spcPct val="90000"/>
              </a:lnSpc>
              <a:spcAft>
                <a:spcPts val="600"/>
              </a:spcAft>
            </a:pPr>
            <a:r>
              <a:rPr lang="da-DK" sz="1800" dirty="0">
                <a:solidFill>
                  <a:schemeClr val="tx1"/>
                </a:solidFill>
              </a:rPr>
              <a:t>”Vi har </a:t>
            </a:r>
            <a:r>
              <a:rPr lang="da-DK" sz="1800" u="sng" dirty="0">
                <a:solidFill>
                  <a:schemeClr val="tx1"/>
                </a:solidFill>
              </a:rPr>
              <a:t>ikke</a:t>
            </a:r>
            <a:r>
              <a:rPr lang="da-DK" sz="1800" dirty="0">
                <a:solidFill>
                  <a:schemeClr val="tx1"/>
                </a:solidFill>
              </a:rPr>
              <a:t> brug for flere plejehjemspladser, fordi…”</a:t>
            </a:r>
          </a:p>
        </p:txBody>
      </p:sp>
      <p:sp>
        <p:nvSpPr>
          <p:cNvPr id="4" name="Titel 3">
            <a:extLst>
              <a:ext uri="{FF2B5EF4-FFF2-40B4-BE49-F238E27FC236}">
                <a16:creationId xmlns:a16="http://schemas.microsoft.com/office/drawing/2014/main" id="{64E9ACA4-3AD7-1FFB-0D48-2EC322E3BA77}"/>
              </a:ext>
            </a:extLst>
          </p:cNvPr>
          <p:cNvSpPr>
            <a:spLocks noGrp="1"/>
          </p:cNvSpPr>
          <p:nvPr>
            <p:ph type="title"/>
          </p:nvPr>
        </p:nvSpPr>
        <p:spPr>
          <a:xfrm>
            <a:off x="484211" y="233406"/>
            <a:ext cx="11239500" cy="965156"/>
          </a:xfrm>
        </p:spPr>
        <p:txBody>
          <a:bodyPr anchor="ctr">
            <a:normAutofit/>
          </a:bodyPr>
          <a:lstStyle/>
          <a:p>
            <a:r>
              <a:rPr lang="da-DK" dirty="0"/>
              <a:t>Myte 1</a:t>
            </a:r>
          </a:p>
        </p:txBody>
      </p:sp>
    </p:spTree>
    <p:extLst>
      <p:ext uri="{BB962C8B-B14F-4D97-AF65-F5344CB8AC3E}">
        <p14:creationId xmlns:p14="http://schemas.microsoft.com/office/powerpoint/2010/main" val="3178762055"/>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0365CAA-0F06-DFE4-0EBB-F4A2D08E89AE}"/>
              </a:ext>
            </a:extLst>
          </p:cNvPr>
          <p:cNvSpPr>
            <a:spLocks noGrp="1"/>
          </p:cNvSpPr>
          <p:nvPr>
            <p:ph sz="quarter" idx="13"/>
          </p:nvPr>
        </p:nvSpPr>
        <p:spPr>
          <a:xfrm>
            <a:off x="6106099" y="1919883"/>
            <a:ext cx="5609651" cy="4286250"/>
          </a:xfrm>
        </p:spPr>
        <p:txBody>
          <a:bodyPr anchor="ctr">
            <a:normAutofit/>
          </a:bodyPr>
          <a:lstStyle/>
          <a:p>
            <a:pPr marL="0" indent="0">
              <a:buNone/>
            </a:pPr>
            <a:r>
              <a:rPr lang="da-DK" b="1" dirty="0">
                <a:solidFill>
                  <a:schemeClr val="tx1"/>
                </a:solidFill>
              </a:rPr>
              <a:t>Svar på myte 2:</a:t>
            </a:r>
          </a:p>
          <a:p>
            <a:pPr marL="0" indent="0">
              <a:buNone/>
            </a:pPr>
            <a:r>
              <a:rPr lang="da-DK" dirty="0">
                <a:solidFill>
                  <a:schemeClr val="tx1"/>
                </a:solidFill>
              </a:rPr>
              <a:t>Det er nok korrekt, at ingen raske og friske mennesker drømmer om at bo på plejehjem. Men det er ikke det samme som, at de ikke på et tidspunkt alligevel kan få behov for og ønske sig en plejehjemsplads. Så derfor kan der også med god grund stilles spørgsmålstegn til dette argument. </a:t>
            </a:r>
          </a:p>
        </p:txBody>
      </p:sp>
      <p:pic>
        <p:nvPicPr>
          <p:cNvPr id="6" name="Billede 5">
            <a:extLst>
              <a:ext uri="{FF2B5EF4-FFF2-40B4-BE49-F238E27FC236}">
                <a16:creationId xmlns:a16="http://schemas.microsoft.com/office/drawing/2014/main" id="{861258ED-4626-D4A3-78CA-813418EFA0D8}"/>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231009" y="1919883"/>
            <a:ext cx="1950247" cy="4286250"/>
          </a:xfrm>
          <a:prstGeom prst="rect">
            <a:avLst/>
          </a:prstGeom>
          <a:noFill/>
        </p:spPr>
      </p:pic>
      <p:sp>
        <p:nvSpPr>
          <p:cNvPr id="2" name="Pladsholder til tekst 1">
            <a:extLst>
              <a:ext uri="{FF2B5EF4-FFF2-40B4-BE49-F238E27FC236}">
                <a16:creationId xmlns:a16="http://schemas.microsoft.com/office/drawing/2014/main" id="{BD8520B9-EA99-EFA0-6F8D-3F83B53BCDD0}"/>
              </a:ext>
            </a:extLst>
          </p:cNvPr>
          <p:cNvSpPr>
            <a:spLocks noGrp="1"/>
          </p:cNvSpPr>
          <p:nvPr>
            <p:ph type="body" sz="quarter" idx="10"/>
          </p:nvPr>
        </p:nvSpPr>
        <p:spPr>
          <a:xfrm>
            <a:off x="484212" y="1418668"/>
            <a:ext cx="11223112" cy="233983"/>
          </a:xfrm>
        </p:spPr>
        <p:txBody>
          <a:bodyPr wrap="none" anchor="ctr">
            <a:normAutofit lnSpcReduction="10000"/>
          </a:bodyPr>
          <a:lstStyle/>
          <a:p>
            <a:pPr>
              <a:lnSpc>
                <a:spcPct val="90000"/>
              </a:lnSpc>
              <a:spcAft>
                <a:spcPts val="600"/>
              </a:spcAft>
            </a:pPr>
            <a:r>
              <a:rPr lang="da-DK" sz="1800" dirty="0">
                <a:solidFill>
                  <a:schemeClr val="tx1"/>
                </a:solidFill>
              </a:rPr>
              <a:t>”Vi har </a:t>
            </a:r>
            <a:r>
              <a:rPr lang="da-DK" sz="1800" u="sng" dirty="0">
                <a:solidFill>
                  <a:schemeClr val="tx1"/>
                </a:solidFill>
              </a:rPr>
              <a:t>ikke</a:t>
            </a:r>
            <a:r>
              <a:rPr lang="da-DK" sz="1800" dirty="0">
                <a:solidFill>
                  <a:schemeClr val="tx1"/>
                </a:solidFill>
              </a:rPr>
              <a:t> brug for flere plejehjemspladser, fordi…”</a:t>
            </a:r>
          </a:p>
        </p:txBody>
      </p:sp>
      <p:sp>
        <p:nvSpPr>
          <p:cNvPr id="4" name="Titel 3">
            <a:extLst>
              <a:ext uri="{FF2B5EF4-FFF2-40B4-BE49-F238E27FC236}">
                <a16:creationId xmlns:a16="http://schemas.microsoft.com/office/drawing/2014/main" id="{64E9ACA4-3AD7-1FFB-0D48-2EC322E3BA77}"/>
              </a:ext>
            </a:extLst>
          </p:cNvPr>
          <p:cNvSpPr>
            <a:spLocks noGrp="1"/>
          </p:cNvSpPr>
          <p:nvPr>
            <p:ph type="title"/>
          </p:nvPr>
        </p:nvSpPr>
        <p:spPr>
          <a:xfrm>
            <a:off x="484211" y="233406"/>
            <a:ext cx="11239500" cy="965156"/>
          </a:xfrm>
        </p:spPr>
        <p:txBody>
          <a:bodyPr anchor="ctr">
            <a:normAutofit/>
          </a:bodyPr>
          <a:lstStyle/>
          <a:p>
            <a:r>
              <a:rPr lang="da-DK" dirty="0"/>
              <a:t>Myte 2</a:t>
            </a:r>
          </a:p>
        </p:txBody>
      </p:sp>
    </p:spTree>
    <p:extLst>
      <p:ext uri="{BB962C8B-B14F-4D97-AF65-F5344CB8AC3E}">
        <p14:creationId xmlns:p14="http://schemas.microsoft.com/office/powerpoint/2010/main" val="422111277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dsholder til indhold 6">
            <a:extLst>
              <a:ext uri="{FF2B5EF4-FFF2-40B4-BE49-F238E27FC236}">
                <a16:creationId xmlns:a16="http://schemas.microsoft.com/office/drawing/2014/main" id="{E1E370E3-B63D-D8AE-207A-D4AE7A8D9BFA}"/>
              </a:ext>
            </a:extLst>
          </p:cNvPr>
          <p:cNvPicPr>
            <a:picLocks noGrp="1" noChangeAspect="1"/>
          </p:cNvPicPr>
          <p:nvPr>
            <p:ph sz="quarter" idx="13"/>
          </p:nvPr>
        </p:nvPicPr>
        <p:blipFill>
          <a:blip r:embed="rId2"/>
          <a:stretch>
            <a:fillRect/>
          </a:stretch>
        </p:blipFill>
        <p:spPr>
          <a:xfrm>
            <a:off x="7583691" y="3260333"/>
            <a:ext cx="4048125" cy="1571625"/>
          </a:xfrm>
          <a:ln>
            <a:solidFill>
              <a:schemeClr val="tx1"/>
            </a:solidFill>
          </a:ln>
        </p:spPr>
      </p:pic>
      <p:sp>
        <p:nvSpPr>
          <p:cNvPr id="5" name="Titel 4">
            <a:extLst>
              <a:ext uri="{FF2B5EF4-FFF2-40B4-BE49-F238E27FC236}">
                <a16:creationId xmlns:a16="http://schemas.microsoft.com/office/drawing/2014/main" id="{89E70B64-DBAE-D174-D19B-28D09BAA9221}"/>
              </a:ext>
            </a:extLst>
          </p:cNvPr>
          <p:cNvSpPr>
            <a:spLocks noGrp="1"/>
          </p:cNvSpPr>
          <p:nvPr>
            <p:ph type="title"/>
          </p:nvPr>
        </p:nvSpPr>
        <p:spPr/>
        <p:txBody>
          <a:bodyPr/>
          <a:lstStyle/>
          <a:p>
            <a:r>
              <a:rPr lang="da-DK" dirty="0"/>
              <a:t>Peters far ville gerne bo på plejehjem</a:t>
            </a:r>
          </a:p>
        </p:txBody>
      </p:sp>
      <p:pic>
        <p:nvPicPr>
          <p:cNvPr id="8" name="Pladsholder til indhold 4">
            <a:extLst>
              <a:ext uri="{FF2B5EF4-FFF2-40B4-BE49-F238E27FC236}">
                <a16:creationId xmlns:a16="http://schemas.microsoft.com/office/drawing/2014/main" id="{7C9235A7-E4F3-4602-A293-A02D988DD660}"/>
              </a:ext>
            </a:extLst>
          </p:cNvPr>
          <p:cNvPicPr>
            <a:picLocks noGrp="1" noChangeAspect="1"/>
          </p:cNvPicPr>
          <p:nvPr>
            <p:ph sz="quarter" idx="14"/>
          </p:nvPr>
        </p:nvPicPr>
        <p:blipFill>
          <a:blip r:embed="rId3"/>
          <a:stretch>
            <a:fillRect/>
          </a:stretch>
        </p:blipFill>
        <p:spPr>
          <a:xfrm>
            <a:off x="2659880" y="2100357"/>
            <a:ext cx="4749752" cy="4286250"/>
          </a:xfrm>
          <a:ln>
            <a:solidFill>
              <a:schemeClr val="tx1"/>
            </a:solidFill>
          </a:ln>
        </p:spPr>
      </p:pic>
      <p:sp>
        <p:nvSpPr>
          <p:cNvPr id="9" name="Tekstfelt 8">
            <a:extLst>
              <a:ext uri="{FF2B5EF4-FFF2-40B4-BE49-F238E27FC236}">
                <a16:creationId xmlns:a16="http://schemas.microsoft.com/office/drawing/2014/main" id="{7EF0A697-3DA1-41D9-6791-A026767A4F5B}"/>
              </a:ext>
            </a:extLst>
          </p:cNvPr>
          <p:cNvSpPr txBox="1"/>
          <p:nvPr/>
        </p:nvSpPr>
        <p:spPr>
          <a:xfrm>
            <a:off x="2759468" y="1670896"/>
            <a:ext cx="3737987"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DR, 3. marts 2023</a:t>
            </a:r>
          </a:p>
        </p:txBody>
      </p:sp>
      <p:pic>
        <p:nvPicPr>
          <p:cNvPr id="11" name="Billede 10">
            <a:extLst>
              <a:ext uri="{FF2B5EF4-FFF2-40B4-BE49-F238E27FC236}">
                <a16:creationId xmlns:a16="http://schemas.microsoft.com/office/drawing/2014/main" id="{39624525-ED31-45FC-335D-85B145A73FA3}"/>
              </a:ext>
            </a:extLst>
          </p:cNvPr>
          <p:cNvPicPr>
            <a:picLocks noChangeAspect="1"/>
          </p:cNvPicPr>
          <p:nvPr/>
        </p:nvPicPr>
        <p:blipFill rotWithShape="1">
          <a:blip r:embed="rId4"/>
          <a:srcRect t="21285" b="20967"/>
          <a:stretch/>
        </p:blipFill>
        <p:spPr>
          <a:xfrm>
            <a:off x="189832" y="1385179"/>
            <a:ext cx="2315326" cy="561315"/>
          </a:xfrm>
          <a:prstGeom prst="rect">
            <a:avLst/>
          </a:prstGeom>
        </p:spPr>
      </p:pic>
    </p:spTree>
    <p:extLst>
      <p:ext uri="{BB962C8B-B14F-4D97-AF65-F5344CB8AC3E}">
        <p14:creationId xmlns:p14="http://schemas.microsoft.com/office/powerpoint/2010/main" val="3657202550"/>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E0365CAA-0F06-DFE4-0EBB-F4A2D08E89AE}"/>
              </a:ext>
            </a:extLst>
          </p:cNvPr>
          <p:cNvSpPr>
            <a:spLocks noGrp="1"/>
          </p:cNvSpPr>
          <p:nvPr>
            <p:ph sz="quarter" idx="13"/>
          </p:nvPr>
        </p:nvSpPr>
        <p:spPr>
          <a:xfrm>
            <a:off x="6090331" y="1919883"/>
            <a:ext cx="5609651" cy="4286250"/>
          </a:xfrm>
        </p:spPr>
        <p:txBody>
          <a:bodyPr anchor="ctr">
            <a:normAutofit/>
          </a:bodyPr>
          <a:lstStyle/>
          <a:p>
            <a:pPr marL="0" indent="0">
              <a:buNone/>
            </a:pPr>
            <a:r>
              <a:rPr lang="da-DK" b="1" dirty="0">
                <a:solidFill>
                  <a:schemeClr val="tx1"/>
                </a:solidFill>
              </a:rPr>
              <a:t>Svar på myte 3:</a:t>
            </a:r>
          </a:p>
          <a:p>
            <a:pPr marL="0" indent="0">
              <a:buNone/>
            </a:pPr>
            <a:r>
              <a:rPr lang="da-DK" dirty="0">
                <a:solidFill>
                  <a:schemeClr val="tx1"/>
                </a:solidFill>
              </a:rPr>
              <a:t>Det samme gælder begrebet ”sund aldring”. Det er korrekt at vi lever længere, og der forskning, som viser, at ældre i dag har en bedre funktionsevne end tidligere generationer ved samme alder. Men der er ikke noget der dokumenterer, at antallet af år, hvor vi har brug for pleje er faldet. Tværtimod er der studier, der peger på, at vi lever i længere tid med kronisk sygdom. Så heller ikke dette er et retvisende argument for ikke at bygge flere plejehjemspladser.</a:t>
            </a:r>
          </a:p>
        </p:txBody>
      </p:sp>
      <p:pic>
        <p:nvPicPr>
          <p:cNvPr id="6" name="Billede 5">
            <a:extLst>
              <a:ext uri="{FF2B5EF4-FFF2-40B4-BE49-F238E27FC236}">
                <a16:creationId xmlns:a16="http://schemas.microsoft.com/office/drawing/2014/main" id="{A7B7E968-D782-1358-DDEE-F905A168922E}"/>
              </a:ext>
            </a:extLst>
          </p:cNvPr>
          <p:cNvPicPr>
            <a:picLocks noChangeAspect="1"/>
          </p:cNvPicPr>
          <p:nvPr/>
        </p:nvPicPr>
        <p:blipFill>
          <a:blip r:embed="rId2">
            <a:extLst>
              <a:ext uri="{28A0092B-C50C-407E-A947-70E740481C1C}">
                <a14:useLocalDpi xmlns:a14="http://schemas.microsoft.com/office/drawing/2010/main" val="0"/>
              </a:ext>
            </a:extLst>
          </a:blip>
          <a:stretch/>
        </p:blipFill>
        <p:spPr>
          <a:xfrm>
            <a:off x="2231009" y="1919883"/>
            <a:ext cx="1950247" cy="4286250"/>
          </a:xfrm>
          <a:prstGeom prst="rect">
            <a:avLst/>
          </a:prstGeom>
          <a:noFill/>
        </p:spPr>
      </p:pic>
      <p:sp>
        <p:nvSpPr>
          <p:cNvPr id="2" name="Pladsholder til tekst 1">
            <a:extLst>
              <a:ext uri="{FF2B5EF4-FFF2-40B4-BE49-F238E27FC236}">
                <a16:creationId xmlns:a16="http://schemas.microsoft.com/office/drawing/2014/main" id="{BD8520B9-EA99-EFA0-6F8D-3F83B53BCDD0}"/>
              </a:ext>
            </a:extLst>
          </p:cNvPr>
          <p:cNvSpPr>
            <a:spLocks noGrp="1"/>
          </p:cNvSpPr>
          <p:nvPr>
            <p:ph type="body" sz="quarter" idx="10"/>
          </p:nvPr>
        </p:nvSpPr>
        <p:spPr>
          <a:xfrm>
            <a:off x="484211" y="1442231"/>
            <a:ext cx="11223112" cy="233983"/>
          </a:xfrm>
        </p:spPr>
        <p:txBody>
          <a:bodyPr wrap="none" anchor="ctr">
            <a:normAutofit lnSpcReduction="10000"/>
          </a:bodyPr>
          <a:lstStyle/>
          <a:p>
            <a:pPr>
              <a:lnSpc>
                <a:spcPct val="90000"/>
              </a:lnSpc>
              <a:spcAft>
                <a:spcPts val="600"/>
              </a:spcAft>
            </a:pPr>
            <a:r>
              <a:rPr lang="da-DK" sz="1800" dirty="0">
                <a:solidFill>
                  <a:schemeClr val="tx1"/>
                </a:solidFill>
              </a:rPr>
              <a:t>”Vi har </a:t>
            </a:r>
            <a:r>
              <a:rPr lang="da-DK" sz="1800" u="sng" dirty="0">
                <a:solidFill>
                  <a:schemeClr val="tx1"/>
                </a:solidFill>
              </a:rPr>
              <a:t>ikke</a:t>
            </a:r>
            <a:r>
              <a:rPr lang="da-DK" sz="1800" dirty="0">
                <a:solidFill>
                  <a:schemeClr val="tx1"/>
                </a:solidFill>
              </a:rPr>
              <a:t> brug for flere plejehjemspladser, fordi…”</a:t>
            </a:r>
          </a:p>
        </p:txBody>
      </p:sp>
      <p:sp>
        <p:nvSpPr>
          <p:cNvPr id="4" name="Titel 3">
            <a:extLst>
              <a:ext uri="{FF2B5EF4-FFF2-40B4-BE49-F238E27FC236}">
                <a16:creationId xmlns:a16="http://schemas.microsoft.com/office/drawing/2014/main" id="{64E9ACA4-3AD7-1FFB-0D48-2EC322E3BA77}"/>
              </a:ext>
            </a:extLst>
          </p:cNvPr>
          <p:cNvSpPr>
            <a:spLocks noGrp="1"/>
          </p:cNvSpPr>
          <p:nvPr>
            <p:ph type="title"/>
          </p:nvPr>
        </p:nvSpPr>
        <p:spPr>
          <a:xfrm>
            <a:off x="484211" y="233406"/>
            <a:ext cx="11239500" cy="965156"/>
          </a:xfrm>
        </p:spPr>
        <p:txBody>
          <a:bodyPr anchor="ctr">
            <a:normAutofit/>
          </a:bodyPr>
          <a:lstStyle/>
          <a:p>
            <a:r>
              <a:rPr lang="da-DK" dirty="0"/>
              <a:t>Myte 3</a:t>
            </a:r>
          </a:p>
        </p:txBody>
      </p:sp>
    </p:spTree>
    <p:extLst>
      <p:ext uri="{BB962C8B-B14F-4D97-AF65-F5344CB8AC3E}">
        <p14:creationId xmlns:p14="http://schemas.microsoft.com/office/powerpoint/2010/main" val="2313987863"/>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lsker, Romantik, Sammen, Monokrom">
            <a:extLst>
              <a:ext uri="{FF2B5EF4-FFF2-40B4-BE49-F238E27FC236}">
                <a16:creationId xmlns:a16="http://schemas.microsoft.com/office/drawing/2014/main" id="{D2CDF30B-880B-33C9-8CDA-8C2BAD9162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195" r="1" b="34499"/>
          <a:stretch/>
        </p:blipFill>
        <p:spPr bwMode="auto">
          <a:xfrm>
            <a:off x="6117221" y="1919882"/>
            <a:ext cx="5598530" cy="4395191"/>
          </a:xfrm>
          <a:prstGeom prst="rect">
            <a:avLst/>
          </a:prstGeom>
          <a:solidFill>
            <a:srgbClr val="FFFFFF"/>
          </a:solidFill>
        </p:spPr>
      </p:pic>
      <p:sp>
        <p:nvSpPr>
          <p:cNvPr id="3" name="Pladsholder til indhold 2">
            <a:extLst>
              <a:ext uri="{FF2B5EF4-FFF2-40B4-BE49-F238E27FC236}">
                <a16:creationId xmlns:a16="http://schemas.microsoft.com/office/drawing/2014/main" id="{F8F7B838-D17C-6838-6158-38350A540876}"/>
              </a:ext>
            </a:extLst>
          </p:cNvPr>
          <p:cNvSpPr>
            <a:spLocks noGrp="1"/>
          </p:cNvSpPr>
          <p:nvPr>
            <p:ph sz="quarter" idx="14"/>
          </p:nvPr>
        </p:nvSpPr>
        <p:spPr>
          <a:xfrm>
            <a:off x="361952" y="1919882"/>
            <a:ext cx="5443230" cy="4395191"/>
          </a:xfrm>
        </p:spPr>
        <p:txBody>
          <a:bodyPr anchor="t">
            <a:normAutofit/>
          </a:bodyPr>
          <a:lstStyle/>
          <a:p>
            <a:pPr>
              <a:lnSpc>
                <a:spcPct val="90000"/>
              </a:lnSpc>
            </a:pPr>
            <a:r>
              <a:rPr lang="da-DK" sz="2000" dirty="0">
                <a:effectLst/>
              </a:rPr>
              <a:t>Flere nyere internationale studier viser, at ældre i dag har bedre fysisk og kognitivt funktionsniveau ved en given alder sammenlignet med tidligere generationer. </a:t>
            </a:r>
          </a:p>
          <a:p>
            <a:pPr>
              <a:lnSpc>
                <a:spcPct val="90000"/>
              </a:lnSpc>
            </a:pPr>
            <a:r>
              <a:rPr lang="da-DK" sz="2000" dirty="0"/>
              <a:t>Men det betyder ikke, at færre får brug for en plejehjemsplads i fremtiden: </a:t>
            </a:r>
          </a:p>
          <a:p>
            <a:pPr lvl="1">
              <a:lnSpc>
                <a:spcPct val="90000"/>
              </a:lnSpc>
            </a:pPr>
            <a:r>
              <a:rPr lang="da-DK" sz="1600" dirty="0">
                <a:effectLst/>
              </a:rPr>
              <a:t>Sund aldring målt på fysisk og kognitivt formåen betyder, at borgerne i gennemsnit vil være ældre end tidligere, før de har brug for en plejehjemsplads, men der er ikke </a:t>
            </a:r>
            <a:r>
              <a:rPr lang="da-DK" sz="1600" dirty="0"/>
              <a:t>dokumentation</a:t>
            </a:r>
            <a:r>
              <a:rPr lang="da-DK" sz="1600" dirty="0">
                <a:effectLst/>
              </a:rPr>
              <a:t> for, at en mindre andel vil få brug for en plejehjemsplads, eller at de vil have brug for den i kortere tid. </a:t>
            </a:r>
          </a:p>
          <a:p>
            <a:pPr lvl="1">
              <a:lnSpc>
                <a:spcPct val="90000"/>
              </a:lnSpc>
            </a:pPr>
            <a:r>
              <a:rPr lang="da-DK" sz="1600" dirty="0">
                <a:effectLst/>
              </a:rPr>
              <a:t>Vi kan heller ikke være sikre på, at den sunde aldring fortsætter.</a:t>
            </a:r>
          </a:p>
          <a:p>
            <a:pPr>
              <a:lnSpc>
                <a:spcPct val="90000"/>
              </a:lnSpc>
            </a:pPr>
            <a:endParaRPr lang="da-DK" sz="1700" dirty="0"/>
          </a:p>
        </p:txBody>
      </p:sp>
      <p:sp>
        <p:nvSpPr>
          <p:cNvPr id="2" name="Pladsholder til tekst 1">
            <a:extLst>
              <a:ext uri="{FF2B5EF4-FFF2-40B4-BE49-F238E27FC236}">
                <a16:creationId xmlns:a16="http://schemas.microsoft.com/office/drawing/2014/main" id="{FF1A8B85-B768-9F3A-FAE2-1672C95BDC8F}"/>
              </a:ext>
            </a:extLst>
          </p:cNvPr>
          <p:cNvSpPr>
            <a:spLocks noGrp="1"/>
          </p:cNvSpPr>
          <p:nvPr>
            <p:ph type="body" sz="quarter" idx="10"/>
          </p:nvPr>
        </p:nvSpPr>
        <p:spPr>
          <a:xfrm>
            <a:off x="484212" y="1418668"/>
            <a:ext cx="11223112" cy="233983"/>
          </a:xfrm>
        </p:spPr>
        <p:txBody>
          <a:bodyPr wrap="none" anchor="t">
            <a:normAutofit/>
          </a:bodyPr>
          <a:lstStyle/>
          <a:p>
            <a:pPr>
              <a:lnSpc>
                <a:spcPct val="90000"/>
              </a:lnSpc>
              <a:spcAft>
                <a:spcPts val="600"/>
              </a:spcAft>
            </a:pPr>
            <a:r>
              <a:rPr lang="da-DK" dirty="0">
                <a:effectLst/>
              </a:rPr>
              <a:t>det betyder </a:t>
            </a:r>
            <a:r>
              <a:rPr lang="da-DK" u="sng" dirty="0">
                <a:effectLst/>
              </a:rPr>
              <a:t>ikke</a:t>
            </a:r>
            <a:r>
              <a:rPr lang="da-DK" dirty="0">
                <a:effectLst/>
              </a:rPr>
              <a:t>, at færre får brug for en plejebolig i fremtiden</a:t>
            </a:r>
            <a:endParaRPr lang="da-DK" dirty="0"/>
          </a:p>
        </p:txBody>
      </p:sp>
      <p:sp>
        <p:nvSpPr>
          <p:cNvPr id="4" name="Titel 3">
            <a:extLst>
              <a:ext uri="{FF2B5EF4-FFF2-40B4-BE49-F238E27FC236}">
                <a16:creationId xmlns:a16="http://schemas.microsoft.com/office/drawing/2014/main" id="{C06155BB-9AC2-71EC-6538-E84CBA37A305}"/>
              </a:ext>
            </a:extLst>
          </p:cNvPr>
          <p:cNvSpPr>
            <a:spLocks noGrp="1"/>
          </p:cNvSpPr>
          <p:nvPr>
            <p:ph type="title"/>
          </p:nvPr>
        </p:nvSpPr>
        <p:spPr>
          <a:xfrm>
            <a:off x="484211" y="233406"/>
            <a:ext cx="11239500" cy="965156"/>
          </a:xfrm>
        </p:spPr>
        <p:txBody>
          <a:bodyPr anchor="ctr">
            <a:normAutofit/>
          </a:bodyPr>
          <a:lstStyle/>
          <a:p>
            <a:r>
              <a:rPr lang="da-DK" dirty="0"/>
              <a:t>Sund aldring</a:t>
            </a:r>
          </a:p>
        </p:txBody>
      </p:sp>
    </p:spTree>
    <p:extLst>
      <p:ext uri="{BB962C8B-B14F-4D97-AF65-F5344CB8AC3E}">
        <p14:creationId xmlns:p14="http://schemas.microsoft.com/office/powerpoint/2010/main" val="126222635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02D8E6A-95C9-ECE8-DA3D-9E92065BAC96}"/>
              </a:ext>
            </a:extLst>
          </p:cNvPr>
          <p:cNvSpPr>
            <a:spLocks noGrp="1"/>
          </p:cNvSpPr>
          <p:nvPr>
            <p:ph type="title"/>
          </p:nvPr>
        </p:nvSpPr>
        <p:spPr>
          <a:xfrm>
            <a:off x="484210" y="225933"/>
            <a:ext cx="11229673" cy="972000"/>
          </a:xfrm>
        </p:spPr>
        <p:txBody>
          <a:bodyPr>
            <a:normAutofit fontScale="90000"/>
          </a:bodyPr>
          <a:lstStyle/>
          <a:p>
            <a:br>
              <a:rPr lang="en-US" dirty="0">
                <a:latin typeface="IBM Plex Sans" panose="020B0503050203000203" pitchFamily="34" charset="0"/>
              </a:rPr>
            </a:br>
            <a:r>
              <a:rPr lang="da-DK" dirty="0">
                <a:latin typeface="IBM Plex Sans" panose="020B0503050203000203" pitchFamily="34" charset="0"/>
              </a:rPr>
              <a:t>Velkommen til kick </a:t>
            </a:r>
            <a:r>
              <a:rPr lang="da-DK" dirty="0" err="1">
                <a:latin typeface="IBM Plex Sans" panose="020B0503050203000203" pitchFamily="34" charset="0"/>
              </a:rPr>
              <a:t>off</a:t>
            </a:r>
            <a:br>
              <a:rPr lang="da-DK" dirty="0">
                <a:latin typeface="IBM Plex Sans" panose="020B0503050203000203" pitchFamily="34" charset="0"/>
              </a:rPr>
            </a:br>
            <a:endParaRPr lang="en-US" dirty="0">
              <a:latin typeface="IBM Plex Sans" panose="020B0503050203000203" pitchFamily="34" charset="0"/>
            </a:endParaRPr>
          </a:p>
        </p:txBody>
      </p:sp>
      <p:pic>
        <p:nvPicPr>
          <p:cNvPr id="5" name="Billede 4" descr="Et billede, der indeholder person, udendørs, græs, sportsudstyr">
            <a:extLst>
              <a:ext uri="{FF2B5EF4-FFF2-40B4-BE49-F238E27FC236}">
                <a16:creationId xmlns:a16="http://schemas.microsoft.com/office/drawing/2014/main" id="{C0A73E0A-0B7C-1998-3403-4C7D140DAEDB}"/>
              </a:ext>
            </a:extLst>
          </p:cNvPr>
          <p:cNvPicPr>
            <a:picLocks noChangeAspect="1"/>
          </p:cNvPicPr>
          <p:nvPr/>
        </p:nvPicPr>
        <p:blipFill rotWithShape="1">
          <a:blip r:embed="rId3"/>
          <a:srcRect t="22045" r="1" b="12108"/>
          <a:stretch/>
        </p:blipFill>
        <p:spPr>
          <a:xfrm>
            <a:off x="1016000" y="1516530"/>
            <a:ext cx="10707843" cy="4706471"/>
          </a:xfrm>
          <a:prstGeom prst="rect">
            <a:avLst/>
          </a:prstGeom>
          <a:noFill/>
        </p:spPr>
      </p:pic>
    </p:spTree>
    <p:extLst>
      <p:ext uri="{BB962C8B-B14F-4D97-AF65-F5344CB8AC3E}">
        <p14:creationId xmlns:p14="http://schemas.microsoft.com/office/powerpoint/2010/main" val="2388617750"/>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5E203004-4C21-98B5-0CBC-042B9EC4DC20}"/>
              </a:ext>
            </a:extLst>
          </p:cNvPr>
          <p:cNvSpPr>
            <a:spLocks noGrp="1"/>
          </p:cNvSpPr>
          <p:nvPr>
            <p:ph type="title"/>
          </p:nvPr>
        </p:nvSpPr>
        <p:spPr/>
        <p:txBody>
          <a:bodyPr/>
          <a:lstStyle/>
          <a:p>
            <a:r>
              <a:rPr lang="da-DK" dirty="0"/>
              <a:t>Myte 4</a:t>
            </a:r>
          </a:p>
        </p:txBody>
      </p:sp>
      <p:pic>
        <p:nvPicPr>
          <p:cNvPr id="12" name="Pladsholder til indhold 11">
            <a:extLst>
              <a:ext uri="{FF2B5EF4-FFF2-40B4-BE49-F238E27FC236}">
                <a16:creationId xmlns:a16="http://schemas.microsoft.com/office/drawing/2014/main" id="{2FCA92CE-C3E8-1237-9975-474FC2F2DF8B}"/>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a:stretch/>
        </p:blipFill>
        <p:spPr>
          <a:xfrm>
            <a:off x="8744506" y="2020572"/>
            <a:ext cx="2094764" cy="4604022"/>
          </a:xfrm>
          <a:prstGeom prst="rect">
            <a:avLst/>
          </a:prstGeom>
        </p:spPr>
      </p:pic>
      <p:sp>
        <p:nvSpPr>
          <p:cNvPr id="4" name="Tekstfelt 3">
            <a:extLst>
              <a:ext uri="{FF2B5EF4-FFF2-40B4-BE49-F238E27FC236}">
                <a16:creationId xmlns:a16="http://schemas.microsoft.com/office/drawing/2014/main" id="{EFE67662-9E22-2205-C596-9A141D01C063}"/>
              </a:ext>
            </a:extLst>
          </p:cNvPr>
          <p:cNvSpPr txBox="1"/>
          <p:nvPr/>
        </p:nvSpPr>
        <p:spPr>
          <a:xfrm>
            <a:off x="692456" y="2035761"/>
            <a:ext cx="6844685" cy="305724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Vi kæmper for, at: </a:t>
            </a:r>
          </a:p>
          <a:p>
            <a:pPr marL="0" marR="0" indent="0" defTabSz="584200" rtl="0" fontAlgn="auto" latinLnBrk="1" hangingPunct="0">
              <a:lnSpc>
                <a:spcPct val="100000"/>
              </a:lnSpc>
              <a:spcBef>
                <a:spcPts val="0"/>
              </a:spcBef>
              <a:spcAft>
                <a:spcPts val="0"/>
              </a:spcAft>
              <a:buClrTx/>
              <a:buSzTx/>
              <a:buFontTx/>
              <a:buNone/>
              <a:tabLst/>
            </a:pPr>
            <a:endParaRPr kumimoji="0" lang="da-DK" sz="2400" b="0" i="0" u="none" strike="noStrike" cap="none" spc="0" normalizeH="0" baseline="0" dirty="0">
              <a:ln>
                <a:noFill/>
              </a:ln>
              <a:solidFill>
                <a:srgbClr val="414141"/>
              </a:solidFill>
              <a:effectLst/>
              <a:uFillTx/>
              <a:latin typeface="+mn-lt"/>
              <a:ea typeface="Palatino"/>
              <a:cs typeface="Palatino"/>
              <a:sym typeface="Palatino"/>
            </a:endParaRP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Politikerne på Christiansborg er med til at sikre, at der er ressourcer til at bygge plejehjem i      kommunerne</a:t>
            </a:r>
          </a:p>
          <a:p>
            <a:pPr marR="0" defTabSz="584200" rtl="0" fontAlgn="auto" latinLnBrk="1" hangingPunct="0">
              <a:lnSpc>
                <a:spcPct val="100000"/>
              </a:lnSpc>
              <a:spcBef>
                <a:spcPts val="0"/>
              </a:spcBef>
              <a:spcAft>
                <a:spcPts val="0"/>
              </a:spcAft>
              <a:buClrTx/>
              <a:buSzTx/>
              <a:tabLst/>
            </a:pPr>
            <a:endParaRPr kumimoji="0" lang="da-DK" sz="2400" b="0" i="0" u="none" strike="noStrike" cap="none" spc="0" normalizeH="0" baseline="0" dirty="0">
              <a:ln>
                <a:noFill/>
              </a:ln>
              <a:solidFill>
                <a:srgbClr val="414141"/>
              </a:solidFill>
              <a:effectLst/>
              <a:uFillTx/>
              <a:latin typeface="+mn-lt"/>
              <a:ea typeface="Palatino"/>
              <a:cs typeface="Palatino"/>
              <a:sym typeface="Palatino"/>
            </a:endParaRPr>
          </a:p>
          <a:p>
            <a:pPr marL="342900" marR="0" indent="-342900" defTabSz="584200" rtl="0" fontAlgn="auto" latinLnBrk="1" hangingPunct="0">
              <a:lnSpc>
                <a:spcPct val="100000"/>
              </a:lnSpc>
              <a:spcBef>
                <a:spcPts val="0"/>
              </a:spcBef>
              <a:spcAft>
                <a:spcPts val="0"/>
              </a:spcAft>
              <a:buClrTx/>
              <a:buSzTx/>
              <a:buFont typeface="Arial" panose="020B0604020202020204" pitchFamily="34" charset="0"/>
              <a:buChar char="•"/>
              <a:tabLst/>
            </a:pPr>
            <a:r>
              <a:rPr lang="da-DK" sz="2400" dirty="0">
                <a:solidFill>
                  <a:srgbClr val="414141"/>
                </a:solidFill>
                <a:ea typeface="Palatino"/>
                <a:cs typeface="Palatino"/>
                <a:sym typeface="Palatino"/>
              </a:rPr>
              <a:t>Politikerne i kommunerne prioriterer, at der </a:t>
            </a:r>
          </a:p>
          <a:p>
            <a:pPr marR="0" defTabSz="584200" rtl="0" fontAlgn="auto" latinLnBrk="1" hangingPunct="0">
              <a:lnSpc>
                <a:spcPct val="100000"/>
              </a:lnSpc>
              <a:spcBef>
                <a:spcPts val="0"/>
              </a:spcBef>
              <a:spcAft>
                <a:spcPts val="0"/>
              </a:spcAft>
              <a:buClrTx/>
              <a:buSzTx/>
              <a:tabLst/>
            </a:pPr>
            <a:r>
              <a:rPr lang="da-DK" sz="2400" dirty="0">
                <a:solidFill>
                  <a:srgbClr val="414141"/>
                </a:solidFill>
                <a:ea typeface="Palatino"/>
                <a:cs typeface="Palatino"/>
                <a:sym typeface="Palatino"/>
              </a:rPr>
              <a:t>    bliver bygget det nødvendige antal plejehjem</a:t>
            </a:r>
            <a:r>
              <a:rPr kumimoji="0" lang="da-DK" sz="2400" b="0" i="0" u="none" strike="noStrike" cap="none" spc="0" normalizeH="0" baseline="0" dirty="0">
                <a:ln>
                  <a:noFill/>
                </a:ln>
                <a:solidFill>
                  <a:srgbClr val="414141"/>
                </a:solidFill>
                <a:effectLst/>
                <a:uFillTx/>
                <a:latin typeface="+mn-lt"/>
                <a:ea typeface="Palatino"/>
                <a:cs typeface="Palatino"/>
                <a:sym typeface="Palatino"/>
              </a:rPr>
              <a:t>  </a:t>
            </a:r>
          </a:p>
        </p:txBody>
      </p:sp>
    </p:spTree>
    <p:extLst>
      <p:ext uri="{BB962C8B-B14F-4D97-AF65-F5344CB8AC3E}">
        <p14:creationId xmlns:p14="http://schemas.microsoft.com/office/powerpoint/2010/main" val="1653132003"/>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A9C48AD5-F108-BF20-7539-3E116BA6E835}"/>
              </a:ext>
            </a:extLst>
          </p:cNvPr>
          <p:cNvSpPr>
            <a:spLocks noGrp="1"/>
          </p:cNvSpPr>
          <p:nvPr>
            <p:ph type="body" sz="quarter" idx="10"/>
          </p:nvPr>
        </p:nvSpPr>
        <p:spPr>
          <a:xfrm>
            <a:off x="484211" y="1641136"/>
            <a:ext cx="11223112" cy="233983"/>
          </a:xfrm>
        </p:spPr>
        <p:txBody>
          <a:bodyPr/>
          <a:lstStyle/>
          <a:p>
            <a:r>
              <a:rPr lang="da-DK" dirty="0"/>
              <a:t>Økonomiaftalen fastsætter kommunernes service- og anlægsramme</a:t>
            </a:r>
          </a:p>
          <a:p>
            <a:endParaRPr lang="da-DK" dirty="0"/>
          </a:p>
        </p:txBody>
      </p:sp>
      <p:sp>
        <p:nvSpPr>
          <p:cNvPr id="3" name="Pladsholder til indhold 2">
            <a:extLst>
              <a:ext uri="{FF2B5EF4-FFF2-40B4-BE49-F238E27FC236}">
                <a16:creationId xmlns:a16="http://schemas.microsoft.com/office/drawing/2014/main" id="{C8F69DA4-C79E-F15E-BC0F-A91607A0615D}"/>
              </a:ext>
            </a:extLst>
          </p:cNvPr>
          <p:cNvSpPr>
            <a:spLocks noGrp="1"/>
          </p:cNvSpPr>
          <p:nvPr>
            <p:ph sz="quarter" idx="12"/>
          </p:nvPr>
        </p:nvSpPr>
        <p:spPr/>
        <p:txBody>
          <a:bodyPr/>
          <a:lstStyle/>
          <a:p>
            <a:r>
              <a:rPr lang="da-DK" sz="2400" dirty="0">
                <a:effectLst/>
                <a:latin typeface="+mj-lt"/>
                <a:ea typeface="Times" panose="02020603050405020304" pitchFamily="18" charset="0"/>
                <a:cs typeface="Times New Roman" panose="02020603050405020304" pitchFamily="18" charset="0"/>
              </a:rPr>
              <a:t>Hvert år i maj/juni måned indgår Kommunernes Landsforening (KL) og regeringen en aftale om næste års økonomi i kommunerne.  </a:t>
            </a:r>
          </a:p>
          <a:p>
            <a:r>
              <a:rPr lang="da-DK" sz="2400" dirty="0">
                <a:effectLst/>
                <a:latin typeface="+mj-lt"/>
                <a:ea typeface="Times" panose="02020603050405020304" pitchFamily="18" charset="0"/>
                <a:cs typeface="Times New Roman" panose="02020603050405020304" pitchFamily="18" charset="0"/>
              </a:rPr>
              <a:t>Økonomiaftalen fastsætter servicerammen og anlægsrammen.</a:t>
            </a:r>
          </a:p>
          <a:p>
            <a:pPr lvl="1">
              <a:buFont typeface="Wingdings" panose="05000000000000000000" pitchFamily="2" charset="2"/>
              <a:buChar char="Ø"/>
            </a:pPr>
            <a:r>
              <a:rPr lang="da-DK" sz="2000" dirty="0">
                <a:effectLst/>
                <a:latin typeface="+mj-lt"/>
                <a:ea typeface="Times" panose="02020603050405020304" pitchFamily="18" charset="0"/>
                <a:cs typeface="Times New Roman" panose="02020603050405020304" pitchFamily="18" charset="0"/>
              </a:rPr>
              <a:t>Servicerammen er er det beløb, som kommunerne samlet set må bruge på serviceudgifter (nettodriftsudgifter) i et givent år. </a:t>
            </a:r>
            <a:r>
              <a:rPr lang="da-DK" sz="2000" b="1" dirty="0">
                <a:effectLst/>
                <a:latin typeface="+mj-lt"/>
                <a:ea typeface="Times" panose="02020603050405020304" pitchFamily="18" charset="0"/>
                <a:cs typeface="Times New Roman" panose="02020603050405020304" pitchFamily="18" charset="0"/>
              </a:rPr>
              <a:t>Udgifter </a:t>
            </a:r>
            <a:r>
              <a:rPr lang="da-DK" sz="2000" b="1" dirty="0">
                <a:latin typeface="+mj-lt"/>
                <a:ea typeface="Times" panose="02020603050405020304" pitchFamily="18" charset="0"/>
                <a:cs typeface="Times New Roman" panose="02020603050405020304" pitchFamily="18" charset="0"/>
              </a:rPr>
              <a:t>til d</a:t>
            </a:r>
            <a:r>
              <a:rPr lang="da-DK" sz="2000" b="1" dirty="0">
                <a:effectLst/>
                <a:latin typeface="+mj-lt"/>
                <a:ea typeface="Times" panose="02020603050405020304" pitchFamily="18" charset="0"/>
                <a:cs typeface="Times New Roman" panose="02020603050405020304" pitchFamily="18" charset="0"/>
              </a:rPr>
              <a:t>riften af plejehjem er serviceudgifter</a:t>
            </a:r>
            <a:r>
              <a:rPr lang="da-DK" sz="2000" dirty="0">
                <a:effectLst/>
                <a:latin typeface="+mj-lt"/>
                <a:ea typeface="Times" panose="02020603050405020304" pitchFamily="18" charset="0"/>
                <a:cs typeface="Times New Roman" panose="02020603050405020304" pitchFamily="18" charset="0"/>
              </a:rPr>
              <a:t>. </a:t>
            </a:r>
          </a:p>
          <a:p>
            <a:pPr lvl="1">
              <a:buFont typeface="Wingdings" panose="05000000000000000000" pitchFamily="2" charset="2"/>
              <a:buChar char="Ø"/>
            </a:pPr>
            <a:r>
              <a:rPr lang="da-DK" sz="2000" dirty="0">
                <a:latin typeface="+mj-lt"/>
                <a:cs typeface="Times New Roman" panose="02020603050405020304" pitchFamily="18" charset="0"/>
              </a:rPr>
              <a:t>Anlægsrammen er det </a:t>
            </a:r>
            <a:r>
              <a:rPr lang="da-DK" sz="2000" dirty="0">
                <a:effectLst/>
                <a:latin typeface="+mj-lt"/>
                <a:ea typeface="Times" panose="02020603050405020304" pitchFamily="18" charset="0"/>
                <a:cs typeface="Times New Roman" panose="02020603050405020304" pitchFamily="18" charset="0"/>
              </a:rPr>
              <a:t>beløb, som kommunerne samlet set må bruge på </a:t>
            </a:r>
            <a:r>
              <a:rPr lang="da-DK" sz="2000" dirty="0">
                <a:latin typeface="+mj-lt"/>
                <a:ea typeface="Times" panose="02020603050405020304" pitchFamily="18" charset="0"/>
                <a:cs typeface="Times New Roman" panose="02020603050405020304" pitchFamily="18" charset="0"/>
              </a:rPr>
              <a:t>anlægs</a:t>
            </a:r>
            <a:r>
              <a:rPr lang="da-DK" sz="2000" dirty="0">
                <a:effectLst/>
                <a:latin typeface="+mj-lt"/>
                <a:ea typeface="Times" panose="02020603050405020304" pitchFamily="18" charset="0"/>
                <a:cs typeface="Times New Roman" panose="02020603050405020304" pitchFamily="18" charset="0"/>
              </a:rPr>
              <a:t>udgifter i et givent år. </a:t>
            </a:r>
            <a:r>
              <a:rPr lang="da-DK" sz="2000" b="1" dirty="0">
                <a:effectLst/>
                <a:latin typeface="+mj-lt"/>
                <a:ea typeface="Times" panose="02020603050405020304" pitchFamily="18" charset="0"/>
                <a:cs typeface="Times New Roman" panose="02020603050405020304" pitchFamily="18" charset="0"/>
              </a:rPr>
              <a:t>Udgifter til at bygge plejehjem er anlægsudgifter</a:t>
            </a:r>
            <a:r>
              <a:rPr lang="da-DK" sz="2000" dirty="0">
                <a:effectLst/>
                <a:latin typeface="+mj-lt"/>
                <a:ea typeface="Times" panose="02020603050405020304" pitchFamily="18" charset="0"/>
                <a:cs typeface="Times New Roman" panose="02020603050405020304" pitchFamily="18" charset="0"/>
              </a:rPr>
              <a:t>.</a:t>
            </a:r>
            <a:endParaRPr lang="da-DK" sz="2000" dirty="0">
              <a:latin typeface="+mj-lt"/>
            </a:endParaRPr>
          </a:p>
          <a:p>
            <a:r>
              <a:rPr lang="da-DK" sz="2400" dirty="0">
                <a:effectLst/>
                <a:latin typeface="+mj-lt"/>
                <a:ea typeface="Times" panose="02020603050405020304" pitchFamily="18" charset="0"/>
                <a:cs typeface="Times New Roman" panose="02020603050405020304" pitchFamily="18" charset="0"/>
              </a:rPr>
              <a:t>Økonomiaftalerne indgås for kommunerne under ét, dvs. at det er kommunernes udgifter under ét, der fastsættes rammer for – ikke udgifterne i den enkelte kommune.</a:t>
            </a:r>
            <a:endParaRPr lang="da-DK" dirty="0"/>
          </a:p>
        </p:txBody>
      </p:sp>
      <p:sp>
        <p:nvSpPr>
          <p:cNvPr id="4" name="Titel 3">
            <a:extLst>
              <a:ext uri="{FF2B5EF4-FFF2-40B4-BE49-F238E27FC236}">
                <a16:creationId xmlns:a16="http://schemas.microsoft.com/office/drawing/2014/main" id="{F4EE0211-8730-5D55-6AF0-D3260F7CECEC}"/>
              </a:ext>
            </a:extLst>
          </p:cNvPr>
          <p:cNvSpPr>
            <a:spLocks noGrp="1"/>
          </p:cNvSpPr>
          <p:nvPr>
            <p:ph type="title"/>
          </p:nvPr>
        </p:nvSpPr>
        <p:spPr/>
        <p:txBody>
          <a:bodyPr/>
          <a:lstStyle/>
          <a:p>
            <a:r>
              <a:rPr lang="da-DK" dirty="0"/>
              <a:t>Kommunernes økonomi</a:t>
            </a:r>
          </a:p>
        </p:txBody>
      </p:sp>
    </p:spTree>
    <p:extLst>
      <p:ext uri="{BB962C8B-B14F-4D97-AF65-F5344CB8AC3E}">
        <p14:creationId xmlns:p14="http://schemas.microsoft.com/office/powerpoint/2010/main" val="103000508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388EF22-FA6F-0ACD-F55D-51B6DF7A2E87}"/>
              </a:ext>
            </a:extLst>
          </p:cNvPr>
          <p:cNvSpPr>
            <a:spLocks noGrp="1"/>
          </p:cNvSpPr>
          <p:nvPr>
            <p:ph type="body" sz="quarter" idx="10"/>
          </p:nvPr>
        </p:nvSpPr>
        <p:spPr>
          <a:xfrm>
            <a:off x="484211" y="1514921"/>
            <a:ext cx="11223112" cy="233983"/>
          </a:xfrm>
        </p:spPr>
        <p:txBody>
          <a:bodyPr/>
          <a:lstStyle/>
          <a:p>
            <a:r>
              <a:rPr lang="da-DK" dirty="0"/>
              <a:t>budgetforhandlinger i kommunerne</a:t>
            </a:r>
          </a:p>
        </p:txBody>
      </p:sp>
      <p:sp>
        <p:nvSpPr>
          <p:cNvPr id="3" name="Pladsholder til indhold 2">
            <a:extLst>
              <a:ext uri="{FF2B5EF4-FFF2-40B4-BE49-F238E27FC236}">
                <a16:creationId xmlns:a16="http://schemas.microsoft.com/office/drawing/2014/main" id="{33166088-179E-76B9-A4EF-C0AB2FD8FEF2}"/>
              </a:ext>
            </a:extLst>
          </p:cNvPr>
          <p:cNvSpPr>
            <a:spLocks noGrp="1"/>
          </p:cNvSpPr>
          <p:nvPr>
            <p:ph sz="quarter" idx="12"/>
          </p:nvPr>
        </p:nvSpPr>
        <p:spPr/>
        <p:txBody>
          <a:bodyPr>
            <a:normAutofit/>
          </a:bodyPr>
          <a:lstStyle/>
          <a:p>
            <a:r>
              <a:rPr lang="da-DK" sz="2400" dirty="0">
                <a:effectLst/>
                <a:latin typeface="+mj-lt"/>
                <a:ea typeface="Times" panose="02020603050405020304" pitchFamily="18" charset="0"/>
                <a:cs typeface="Times New Roman" panose="02020603050405020304" pitchFamily="18" charset="0"/>
              </a:rPr>
              <a:t>De politiske forhandlinger i kommunerne om det kommende års budget foregår i august-september, efter økonomiaftalen er indgået.</a:t>
            </a:r>
          </a:p>
          <a:p>
            <a:r>
              <a:rPr lang="da-DK" sz="2400" dirty="0">
                <a:effectLst/>
                <a:latin typeface="+mj-lt"/>
                <a:ea typeface="Times" panose="02020603050405020304" pitchFamily="18" charset="0"/>
                <a:cs typeface="Times New Roman" panose="02020603050405020304" pitchFamily="18" charset="0"/>
              </a:rPr>
              <a:t>Senest medio oktober skal budgettet for det kommende år være vedtaget af kommunalbestyrelsen. </a:t>
            </a:r>
          </a:p>
          <a:p>
            <a:r>
              <a:rPr lang="da-DK" sz="2400" dirty="0">
                <a:effectLst/>
                <a:latin typeface="+mj-lt"/>
                <a:ea typeface="Times" panose="02020603050405020304" pitchFamily="18" charset="0"/>
                <a:cs typeface="Times New Roman" panose="02020603050405020304" pitchFamily="18" charset="0"/>
              </a:rPr>
              <a:t>Kommunerne praktiserer en ”faseopdelt budgetlægningsproces”, dvs.at kommunerne foretager en gradvis tilpasning af deres budgetter under hensyntagen til rammen i økonomiaftalen (koordineret af KL). </a:t>
            </a:r>
          </a:p>
          <a:p>
            <a:r>
              <a:rPr lang="da-DK" sz="2400" dirty="0">
                <a:effectLst/>
                <a:latin typeface="+mj-lt"/>
                <a:ea typeface="Times" panose="02020603050405020304" pitchFamily="18" charset="0"/>
                <a:cs typeface="Times New Roman" panose="02020603050405020304" pitchFamily="18" charset="0"/>
              </a:rPr>
              <a:t>Hvis kommunerne ikke overholder rammen i økonomiaftalen, kan de blive pålagt sanktioner.</a:t>
            </a:r>
          </a:p>
        </p:txBody>
      </p:sp>
      <p:sp>
        <p:nvSpPr>
          <p:cNvPr id="4" name="Titel 3">
            <a:extLst>
              <a:ext uri="{FF2B5EF4-FFF2-40B4-BE49-F238E27FC236}">
                <a16:creationId xmlns:a16="http://schemas.microsoft.com/office/drawing/2014/main" id="{60E8498D-6263-2BF2-2D37-50705D9FC4E6}"/>
              </a:ext>
            </a:extLst>
          </p:cNvPr>
          <p:cNvSpPr>
            <a:spLocks noGrp="1"/>
          </p:cNvSpPr>
          <p:nvPr>
            <p:ph type="title"/>
          </p:nvPr>
        </p:nvSpPr>
        <p:spPr/>
        <p:txBody>
          <a:bodyPr/>
          <a:lstStyle/>
          <a:p>
            <a:r>
              <a:rPr lang="da-DK" dirty="0"/>
              <a:t>Kommunernes økonomi II</a:t>
            </a:r>
          </a:p>
        </p:txBody>
      </p:sp>
    </p:spTree>
    <p:extLst>
      <p:ext uri="{BB962C8B-B14F-4D97-AF65-F5344CB8AC3E}">
        <p14:creationId xmlns:p14="http://schemas.microsoft.com/office/powerpoint/2010/main" val="173651422"/>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2502B5E8-DF6E-83C9-AAEB-DDFD5F5AFBCA}"/>
              </a:ext>
            </a:extLst>
          </p:cNvPr>
          <p:cNvSpPr>
            <a:spLocks noGrp="1"/>
          </p:cNvSpPr>
          <p:nvPr>
            <p:ph type="title"/>
          </p:nvPr>
        </p:nvSpPr>
        <p:spPr>
          <a:xfrm>
            <a:off x="484211" y="233406"/>
            <a:ext cx="11239500" cy="965156"/>
          </a:xfrm>
        </p:spPr>
        <p:txBody>
          <a:bodyPr>
            <a:noAutofit/>
          </a:bodyPr>
          <a:lstStyle/>
          <a:p>
            <a:r>
              <a:rPr lang="en-US" sz="3200" dirty="0"/>
              <a:t>Hvad siger Kommunernes Landsforening?</a:t>
            </a:r>
          </a:p>
        </p:txBody>
      </p:sp>
      <p:pic>
        <p:nvPicPr>
          <p:cNvPr id="2" name="Pladsholder til indhold 4">
            <a:extLst>
              <a:ext uri="{FF2B5EF4-FFF2-40B4-BE49-F238E27FC236}">
                <a16:creationId xmlns:a16="http://schemas.microsoft.com/office/drawing/2014/main" id="{21541C2E-12F8-A26A-6073-F04267FBAB3A}"/>
              </a:ext>
            </a:extLst>
          </p:cNvPr>
          <p:cNvPicPr>
            <a:picLocks noGrp="1" noChangeAspect="1"/>
          </p:cNvPicPr>
          <p:nvPr>
            <p:ph sz="quarter" idx="12"/>
          </p:nvPr>
        </p:nvPicPr>
        <p:blipFill>
          <a:blip r:embed="rId2"/>
          <a:stretch>
            <a:fillRect/>
          </a:stretch>
        </p:blipFill>
        <p:spPr>
          <a:xfrm>
            <a:off x="3726415" y="1424064"/>
            <a:ext cx="4739170" cy="5129456"/>
          </a:xfrm>
          <a:prstGeom prst="rect">
            <a:avLst/>
          </a:prstGeom>
        </p:spPr>
      </p:pic>
      <p:pic>
        <p:nvPicPr>
          <p:cNvPr id="1026" name="Picture 2" descr="KL logo">
            <a:extLst>
              <a:ext uri="{FF2B5EF4-FFF2-40B4-BE49-F238E27FC236}">
                <a16:creationId xmlns:a16="http://schemas.microsoft.com/office/drawing/2014/main" id="{FF725775-E79E-938B-F922-7947C1E32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4812" y="1592668"/>
            <a:ext cx="1667488" cy="1009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141526"/>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0A9AB6-B532-7C55-222D-537E44393FE5}"/>
              </a:ext>
            </a:extLst>
          </p:cNvPr>
          <p:cNvSpPr>
            <a:spLocks noGrp="1"/>
          </p:cNvSpPr>
          <p:nvPr>
            <p:ph type="title"/>
          </p:nvPr>
        </p:nvSpPr>
        <p:spPr/>
        <p:txBody>
          <a:bodyPr>
            <a:noAutofit/>
          </a:bodyPr>
          <a:lstStyle/>
          <a:p>
            <a:r>
              <a:rPr lang="da-DK" sz="4000" dirty="0"/>
              <a:t>Nogle kommuner erkender problematikken</a:t>
            </a:r>
          </a:p>
        </p:txBody>
      </p:sp>
      <p:pic>
        <p:nvPicPr>
          <p:cNvPr id="7" name="Billede 6">
            <a:extLst>
              <a:ext uri="{FF2B5EF4-FFF2-40B4-BE49-F238E27FC236}">
                <a16:creationId xmlns:a16="http://schemas.microsoft.com/office/drawing/2014/main" id="{CFA9D30A-4E7C-7535-F2A7-4BAD76A90BE2}"/>
              </a:ext>
            </a:extLst>
          </p:cNvPr>
          <p:cNvPicPr>
            <a:picLocks noChangeAspect="1"/>
          </p:cNvPicPr>
          <p:nvPr/>
        </p:nvPicPr>
        <p:blipFill rotWithShape="1">
          <a:blip r:embed="rId3"/>
          <a:srcRect t="2481" r="2837"/>
          <a:stretch/>
        </p:blipFill>
        <p:spPr>
          <a:xfrm>
            <a:off x="398444" y="2133740"/>
            <a:ext cx="4064892" cy="4241638"/>
          </a:xfrm>
          <a:prstGeom prst="rect">
            <a:avLst/>
          </a:prstGeom>
          <a:ln>
            <a:solidFill>
              <a:schemeClr val="tx1"/>
            </a:solidFill>
          </a:ln>
        </p:spPr>
      </p:pic>
      <p:pic>
        <p:nvPicPr>
          <p:cNvPr id="12" name="Billede 11">
            <a:extLst>
              <a:ext uri="{FF2B5EF4-FFF2-40B4-BE49-F238E27FC236}">
                <a16:creationId xmlns:a16="http://schemas.microsoft.com/office/drawing/2014/main" id="{5F7339D2-B29A-A329-861F-B4799EC208A7}"/>
              </a:ext>
            </a:extLst>
          </p:cNvPr>
          <p:cNvPicPr>
            <a:picLocks noChangeAspect="1"/>
          </p:cNvPicPr>
          <p:nvPr/>
        </p:nvPicPr>
        <p:blipFill rotWithShape="1">
          <a:blip r:embed="rId4"/>
          <a:srcRect t="21285" b="20967"/>
          <a:stretch/>
        </p:blipFill>
        <p:spPr>
          <a:xfrm>
            <a:off x="189832" y="1385179"/>
            <a:ext cx="2315326" cy="561315"/>
          </a:xfrm>
          <a:prstGeom prst="rect">
            <a:avLst/>
          </a:prstGeom>
        </p:spPr>
      </p:pic>
      <p:pic>
        <p:nvPicPr>
          <p:cNvPr id="9" name="Billede 8">
            <a:extLst>
              <a:ext uri="{FF2B5EF4-FFF2-40B4-BE49-F238E27FC236}">
                <a16:creationId xmlns:a16="http://schemas.microsoft.com/office/drawing/2014/main" id="{3A07F455-59CE-5BF0-7590-2A4D8C1AAA66}"/>
              </a:ext>
            </a:extLst>
          </p:cNvPr>
          <p:cNvPicPr>
            <a:picLocks noChangeAspect="1"/>
          </p:cNvPicPr>
          <p:nvPr/>
        </p:nvPicPr>
        <p:blipFill>
          <a:blip r:embed="rId5"/>
          <a:stretch>
            <a:fillRect/>
          </a:stretch>
        </p:blipFill>
        <p:spPr>
          <a:xfrm>
            <a:off x="7115837" y="2310331"/>
            <a:ext cx="4731191" cy="4065047"/>
          </a:xfrm>
          <a:prstGeom prst="rect">
            <a:avLst/>
          </a:prstGeom>
          <a:ln>
            <a:solidFill>
              <a:srgbClr val="FF0000"/>
            </a:solidFill>
          </a:ln>
        </p:spPr>
      </p:pic>
      <p:pic>
        <p:nvPicPr>
          <p:cNvPr id="11" name="Billede 10">
            <a:extLst>
              <a:ext uri="{FF2B5EF4-FFF2-40B4-BE49-F238E27FC236}">
                <a16:creationId xmlns:a16="http://schemas.microsoft.com/office/drawing/2014/main" id="{258C9552-90EF-9225-3898-D6E35D9EB445}"/>
              </a:ext>
            </a:extLst>
          </p:cNvPr>
          <p:cNvPicPr>
            <a:picLocks noChangeAspect="1"/>
          </p:cNvPicPr>
          <p:nvPr/>
        </p:nvPicPr>
        <p:blipFill>
          <a:blip r:embed="rId6"/>
          <a:stretch>
            <a:fillRect/>
          </a:stretch>
        </p:blipFill>
        <p:spPr>
          <a:xfrm>
            <a:off x="6096000" y="1385178"/>
            <a:ext cx="869680" cy="1245559"/>
          </a:xfrm>
          <a:prstGeom prst="rect">
            <a:avLst/>
          </a:prstGeom>
        </p:spPr>
      </p:pic>
      <p:pic>
        <p:nvPicPr>
          <p:cNvPr id="14" name="Billede 13">
            <a:extLst>
              <a:ext uri="{FF2B5EF4-FFF2-40B4-BE49-F238E27FC236}">
                <a16:creationId xmlns:a16="http://schemas.microsoft.com/office/drawing/2014/main" id="{FDA9CDEB-1514-97DD-3D46-8B06C3016D34}"/>
              </a:ext>
            </a:extLst>
          </p:cNvPr>
          <p:cNvPicPr>
            <a:picLocks noChangeAspect="1"/>
          </p:cNvPicPr>
          <p:nvPr/>
        </p:nvPicPr>
        <p:blipFill>
          <a:blip r:embed="rId7"/>
          <a:stretch>
            <a:fillRect/>
          </a:stretch>
        </p:blipFill>
        <p:spPr>
          <a:xfrm>
            <a:off x="3843046" y="4029536"/>
            <a:ext cx="2047545" cy="1040446"/>
          </a:xfrm>
          <a:prstGeom prst="rect">
            <a:avLst/>
          </a:prstGeom>
          <a:ln>
            <a:solidFill>
              <a:schemeClr val="tx1"/>
            </a:solidFill>
          </a:ln>
        </p:spPr>
      </p:pic>
    </p:spTree>
    <p:extLst>
      <p:ext uri="{BB962C8B-B14F-4D97-AF65-F5344CB8AC3E}">
        <p14:creationId xmlns:p14="http://schemas.microsoft.com/office/powerpoint/2010/main" val="1532864180"/>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DDCA6-0CB7-BFD6-21FF-8C76F6470559}"/>
              </a:ext>
            </a:extLst>
          </p:cNvPr>
          <p:cNvSpPr>
            <a:spLocks noGrp="1"/>
          </p:cNvSpPr>
          <p:nvPr>
            <p:ph type="title"/>
          </p:nvPr>
        </p:nvSpPr>
        <p:spPr>
          <a:xfrm>
            <a:off x="484210" y="225933"/>
            <a:ext cx="11229673" cy="972000"/>
          </a:xfrm>
        </p:spPr>
        <p:txBody>
          <a:bodyPr anchor="ctr">
            <a:noAutofit/>
          </a:bodyPr>
          <a:lstStyle/>
          <a:p>
            <a:pPr>
              <a:lnSpc>
                <a:spcPct val="90000"/>
              </a:lnSpc>
            </a:pPr>
            <a:br>
              <a:rPr lang="da-DK" sz="3600" b="0" dirty="0">
                <a:effectLst/>
              </a:rPr>
            </a:br>
            <a:r>
              <a:rPr lang="da-DK" sz="3600" b="0" dirty="0">
                <a:effectLst/>
              </a:rPr>
              <a:t>Mens andre kommuner slet ikke ser problemet </a:t>
            </a:r>
            <a:br>
              <a:rPr lang="da-DK" sz="3600" b="1" dirty="0">
                <a:effectLst/>
              </a:rPr>
            </a:br>
            <a:endParaRPr lang="da-DK" sz="3600" dirty="0"/>
          </a:p>
        </p:txBody>
      </p:sp>
      <p:pic>
        <p:nvPicPr>
          <p:cNvPr id="5" name="Billede 4">
            <a:extLst>
              <a:ext uri="{FF2B5EF4-FFF2-40B4-BE49-F238E27FC236}">
                <a16:creationId xmlns:a16="http://schemas.microsoft.com/office/drawing/2014/main" id="{C71399B6-81EC-97EB-18E9-7954690F9EC9}"/>
              </a:ext>
            </a:extLst>
          </p:cNvPr>
          <p:cNvPicPr>
            <a:picLocks noChangeAspect="1"/>
          </p:cNvPicPr>
          <p:nvPr/>
        </p:nvPicPr>
        <p:blipFill>
          <a:blip r:embed="rId2"/>
          <a:stretch>
            <a:fillRect/>
          </a:stretch>
        </p:blipFill>
        <p:spPr>
          <a:xfrm>
            <a:off x="324208" y="2170545"/>
            <a:ext cx="4481440" cy="3606802"/>
          </a:xfrm>
          <a:prstGeom prst="rect">
            <a:avLst/>
          </a:prstGeom>
          <a:ln>
            <a:solidFill>
              <a:srgbClr val="FF0000"/>
            </a:solidFill>
          </a:ln>
        </p:spPr>
      </p:pic>
      <p:pic>
        <p:nvPicPr>
          <p:cNvPr id="7" name="Pladsholder til indhold 4">
            <a:extLst>
              <a:ext uri="{FF2B5EF4-FFF2-40B4-BE49-F238E27FC236}">
                <a16:creationId xmlns:a16="http://schemas.microsoft.com/office/drawing/2014/main" id="{64AE9B9D-17F9-70A9-CCA3-3BFF522A9D8C}"/>
              </a:ext>
            </a:extLst>
          </p:cNvPr>
          <p:cNvPicPr>
            <a:picLocks noGrp="1" noChangeAspect="1"/>
          </p:cNvPicPr>
          <p:nvPr>
            <p:ph sz="quarter" idx="10"/>
          </p:nvPr>
        </p:nvPicPr>
        <p:blipFill>
          <a:blip r:embed="rId3"/>
          <a:stretch>
            <a:fillRect/>
          </a:stretch>
        </p:blipFill>
        <p:spPr>
          <a:xfrm>
            <a:off x="5096998" y="2170545"/>
            <a:ext cx="2961670" cy="3685437"/>
          </a:xfrm>
        </p:spPr>
      </p:pic>
      <p:pic>
        <p:nvPicPr>
          <p:cNvPr id="10" name="Billede 9">
            <a:extLst>
              <a:ext uri="{FF2B5EF4-FFF2-40B4-BE49-F238E27FC236}">
                <a16:creationId xmlns:a16="http://schemas.microsoft.com/office/drawing/2014/main" id="{A6F535C5-2E35-52C2-74B1-E7F819CD87E9}"/>
              </a:ext>
            </a:extLst>
          </p:cNvPr>
          <p:cNvPicPr>
            <a:picLocks noChangeAspect="1"/>
          </p:cNvPicPr>
          <p:nvPr/>
        </p:nvPicPr>
        <p:blipFill>
          <a:blip r:embed="rId4"/>
          <a:stretch>
            <a:fillRect/>
          </a:stretch>
        </p:blipFill>
        <p:spPr>
          <a:xfrm>
            <a:off x="8216048" y="2170545"/>
            <a:ext cx="3651744" cy="3679118"/>
          </a:xfrm>
          <a:prstGeom prst="rect">
            <a:avLst/>
          </a:prstGeom>
          <a:ln>
            <a:solidFill>
              <a:srgbClr val="FF0000"/>
            </a:solidFill>
          </a:ln>
        </p:spPr>
      </p:pic>
    </p:spTree>
    <p:extLst>
      <p:ext uri="{BB962C8B-B14F-4D97-AF65-F5344CB8AC3E}">
        <p14:creationId xmlns:p14="http://schemas.microsoft.com/office/powerpoint/2010/main" val="364506161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BDDCA6-0CB7-BFD6-21FF-8C76F6470559}"/>
              </a:ext>
            </a:extLst>
          </p:cNvPr>
          <p:cNvSpPr>
            <a:spLocks noGrp="1"/>
          </p:cNvSpPr>
          <p:nvPr>
            <p:ph type="title"/>
          </p:nvPr>
        </p:nvSpPr>
        <p:spPr>
          <a:xfrm>
            <a:off x="484210" y="225933"/>
            <a:ext cx="11229673" cy="972000"/>
          </a:xfrm>
        </p:spPr>
        <p:txBody>
          <a:bodyPr anchor="ctr">
            <a:noAutofit/>
          </a:bodyPr>
          <a:lstStyle/>
          <a:p>
            <a:pPr>
              <a:lnSpc>
                <a:spcPct val="90000"/>
              </a:lnSpc>
            </a:pPr>
            <a:br>
              <a:rPr lang="da-DK" sz="3600" b="0" dirty="0">
                <a:effectLst/>
              </a:rPr>
            </a:br>
            <a:r>
              <a:rPr lang="da-DK" sz="3600" b="0" dirty="0">
                <a:effectLst/>
              </a:rPr>
              <a:t>Mens andre kommuner slet ikke ser problemet </a:t>
            </a:r>
            <a:br>
              <a:rPr lang="da-DK" sz="3600" b="1" dirty="0">
                <a:effectLst/>
              </a:rPr>
            </a:br>
            <a:endParaRPr lang="da-DK" sz="3600" dirty="0"/>
          </a:p>
        </p:txBody>
      </p:sp>
      <p:pic>
        <p:nvPicPr>
          <p:cNvPr id="4" name="Billede 3">
            <a:extLst>
              <a:ext uri="{FF2B5EF4-FFF2-40B4-BE49-F238E27FC236}">
                <a16:creationId xmlns:a16="http://schemas.microsoft.com/office/drawing/2014/main" id="{B82C6876-1FB6-7408-27F8-809A31A421D3}"/>
              </a:ext>
            </a:extLst>
          </p:cNvPr>
          <p:cNvPicPr>
            <a:picLocks noChangeAspect="1"/>
          </p:cNvPicPr>
          <p:nvPr/>
        </p:nvPicPr>
        <p:blipFill>
          <a:blip r:embed="rId2"/>
          <a:stretch>
            <a:fillRect/>
          </a:stretch>
        </p:blipFill>
        <p:spPr>
          <a:xfrm>
            <a:off x="484210" y="2320891"/>
            <a:ext cx="4313375" cy="3935954"/>
          </a:xfrm>
          <a:prstGeom prst="rect">
            <a:avLst/>
          </a:prstGeom>
          <a:noFill/>
        </p:spPr>
      </p:pic>
      <p:sp>
        <p:nvSpPr>
          <p:cNvPr id="9" name="Tekstfelt 8">
            <a:extLst>
              <a:ext uri="{FF2B5EF4-FFF2-40B4-BE49-F238E27FC236}">
                <a16:creationId xmlns:a16="http://schemas.microsoft.com/office/drawing/2014/main" id="{CC618663-B323-D5B1-2E56-6A39A35022E3}"/>
              </a:ext>
            </a:extLst>
          </p:cNvPr>
          <p:cNvSpPr txBox="1"/>
          <p:nvPr/>
        </p:nvSpPr>
        <p:spPr>
          <a:xfrm>
            <a:off x="5301486" y="4648450"/>
            <a:ext cx="6486140" cy="1241365"/>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da-DK" dirty="0">
                <a:ea typeface="Palatino"/>
                <a:cs typeface="Palatino"/>
                <a:sym typeface="Palatino"/>
              </a:rPr>
              <a:t>Ældre Sagens tal for Stevns kommune</a:t>
            </a:r>
          </a:p>
          <a:p>
            <a:pPr marL="0" marR="0" indent="0" defTabSz="584200" rtl="0" fontAlgn="auto" latinLnBrk="1" hangingPunct="0">
              <a:lnSpc>
                <a:spcPct val="100000"/>
              </a:lnSpc>
              <a:spcBef>
                <a:spcPts val="0"/>
              </a:spcBef>
              <a:spcAft>
                <a:spcPts val="0"/>
              </a:spcAft>
              <a:buClrTx/>
              <a:buSzTx/>
              <a:buFontTx/>
              <a:buNone/>
              <a:tabLst/>
            </a:pPr>
            <a:r>
              <a:rPr kumimoji="0" lang="da-DK" sz="1400" b="1" i="0" u="none" strike="noStrike" cap="none" spc="0" normalizeH="0" baseline="0" dirty="0">
                <a:ln>
                  <a:noFill/>
                </a:ln>
                <a:effectLst/>
                <a:uFillTx/>
                <a:latin typeface="Calibri" panose="020F0502020204030204" pitchFamily="34" charset="0"/>
                <a:ea typeface="Palatino"/>
                <a:cs typeface="Calibri" panose="020F0502020204030204" pitchFamily="34" charset="0"/>
                <a:sym typeface="Palatino"/>
              </a:rPr>
              <a:t>Dækningsgrad 2012: </a:t>
            </a:r>
            <a:r>
              <a:rPr lang="da-DK" sz="1400" b="0" i="0" u="none" strike="noStrike" dirty="0">
                <a:effectLst/>
                <a:latin typeface="Calibri" panose="020F0502020204030204" pitchFamily="34" charset="0"/>
                <a:cs typeface="Calibri" panose="020F0502020204030204" pitchFamily="34" charset="0"/>
              </a:rPr>
              <a:t>20,1%</a:t>
            </a:r>
            <a:r>
              <a:rPr lang="da-DK" sz="1400" dirty="0">
                <a:latin typeface="Calibri" panose="020F0502020204030204" pitchFamily="34" charset="0"/>
                <a:cs typeface="Calibri" panose="020F0502020204030204" pitchFamily="34" charset="0"/>
              </a:rPr>
              <a:t> </a:t>
            </a:r>
            <a:endParaRPr lang="da-DK" sz="1400" dirty="0">
              <a:latin typeface="Calibri" panose="020F0502020204030204" pitchFamily="34" charset="0"/>
              <a:cs typeface="Calibri" panose="020F0502020204030204" pitchFamily="34" charset="0"/>
              <a:sym typeface="Palatino"/>
            </a:endParaRPr>
          </a:p>
          <a:p>
            <a:pPr marL="0" marR="0" indent="0" defTabSz="584200" rtl="0" fontAlgn="auto" latinLnBrk="1" hangingPunct="0">
              <a:lnSpc>
                <a:spcPct val="100000"/>
              </a:lnSpc>
              <a:spcBef>
                <a:spcPts val="0"/>
              </a:spcBef>
              <a:spcAft>
                <a:spcPts val="0"/>
              </a:spcAft>
              <a:buClrTx/>
              <a:buSzTx/>
              <a:buFontTx/>
              <a:buNone/>
              <a:tabLst/>
            </a:pPr>
            <a:r>
              <a:rPr kumimoji="0" lang="da-DK" sz="1400" b="1" i="0" u="none" strike="noStrike" cap="none" spc="0" normalizeH="0" baseline="0" dirty="0">
                <a:ln>
                  <a:noFill/>
                </a:ln>
                <a:effectLst/>
                <a:uFillTx/>
                <a:latin typeface="Calibri" panose="020F0502020204030204" pitchFamily="34" charset="0"/>
                <a:ea typeface="Palatino"/>
                <a:cs typeface="Calibri" panose="020F0502020204030204" pitchFamily="34" charset="0"/>
                <a:sym typeface="Palatino"/>
              </a:rPr>
              <a:t>Dækningsgrad 2024: </a:t>
            </a:r>
            <a:r>
              <a:rPr kumimoji="0" lang="da-DK" sz="1400" b="0" i="0" u="none" strike="noStrike" cap="none" spc="0" normalizeH="0" baseline="0" dirty="0">
                <a:ln>
                  <a:noFill/>
                </a:ln>
                <a:effectLst/>
                <a:uFillTx/>
                <a:latin typeface="Calibri" panose="020F0502020204030204" pitchFamily="34" charset="0"/>
                <a:ea typeface="Palatino"/>
                <a:cs typeface="Calibri" panose="020F0502020204030204" pitchFamily="34" charset="0"/>
                <a:sym typeface="Palatino"/>
              </a:rPr>
              <a:t>9,4 % </a:t>
            </a:r>
          </a:p>
          <a:p>
            <a:pPr marL="0" marR="0" indent="0" defTabSz="584200" rtl="0" fontAlgn="auto" latinLnBrk="1" hangingPunct="0">
              <a:lnSpc>
                <a:spcPct val="100000"/>
              </a:lnSpc>
              <a:spcBef>
                <a:spcPts val="0"/>
              </a:spcBef>
              <a:spcAft>
                <a:spcPts val="0"/>
              </a:spcAft>
              <a:buClrTx/>
              <a:buSzTx/>
              <a:buFontTx/>
              <a:buNone/>
              <a:tabLst/>
            </a:pPr>
            <a:r>
              <a:rPr lang="da-DK" sz="1400" b="1" dirty="0">
                <a:latin typeface="Calibri" panose="020F0502020204030204" pitchFamily="34" charset="0"/>
                <a:ea typeface="Palatino"/>
                <a:cs typeface="Calibri" panose="020F0502020204030204" pitchFamily="34" charset="0"/>
                <a:sym typeface="Palatino"/>
              </a:rPr>
              <a:t>Dækningsgrad 2025 (40 nye pladser): </a:t>
            </a:r>
            <a:r>
              <a:rPr lang="da-DK" sz="1400" dirty="0">
                <a:latin typeface="Calibri" panose="020F0502020204030204" pitchFamily="34" charset="0"/>
                <a:ea typeface="Palatino"/>
                <a:cs typeface="Calibri" panose="020F0502020204030204" pitchFamily="34" charset="0"/>
                <a:sym typeface="Palatino"/>
              </a:rPr>
              <a:t>11,3%</a:t>
            </a:r>
            <a:r>
              <a:rPr lang="da-DK" sz="1400" b="1" dirty="0">
                <a:latin typeface="Calibri" panose="020F0502020204030204" pitchFamily="34" charset="0"/>
                <a:ea typeface="Palatino"/>
                <a:cs typeface="Calibri" panose="020F0502020204030204" pitchFamily="34" charset="0"/>
                <a:sym typeface="Palatino"/>
              </a:rPr>
              <a:t> </a:t>
            </a:r>
          </a:p>
          <a:p>
            <a:pPr marL="0" marR="0" indent="0" defTabSz="584200" rtl="0" fontAlgn="auto" latinLnBrk="1" hangingPunct="0">
              <a:lnSpc>
                <a:spcPct val="100000"/>
              </a:lnSpc>
              <a:spcBef>
                <a:spcPts val="0"/>
              </a:spcBef>
              <a:spcAft>
                <a:spcPts val="0"/>
              </a:spcAft>
              <a:buClrTx/>
              <a:buSzTx/>
              <a:buFontTx/>
              <a:buNone/>
              <a:tabLst/>
            </a:pPr>
            <a:r>
              <a:rPr lang="da-DK" sz="1400" b="1" dirty="0">
                <a:latin typeface="Calibri" panose="020F0502020204030204" pitchFamily="34" charset="0"/>
                <a:ea typeface="Palatino"/>
                <a:cs typeface="Calibri" panose="020F0502020204030204" pitchFamily="34" charset="0"/>
                <a:sym typeface="Palatino"/>
              </a:rPr>
              <a:t>Behov i 2030: </a:t>
            </a:r>
            <a:r>
              <a:rPr lang="da-DK" sz="1400" dirty="0">
                <a:latin typeface="Calibri" panose="020F0502020204030204" pitchFamily="34" charset="0"/>
                <a:ea typeface="Palatino"/>
                <a:cs typeface="Calibri" panose="020F0502020204030204" pitchFamily="34" charset="0"/>
                <a:sym typeface="Palatino"/>
              </a:rPr>
              <a:t>201-429 boliger (+ 18-246 ekstra boliger, udover de 40 allerede planlagte)</a:t>
            </a:r>
            <a:endParaRPr kumimoji="0" lang="da-DK" sz="1400" b="0" i="0" u="none" strike="noStrike" cap="none" spc="0" normalizeH="0" baseline="0" dirty="0">
              <a:ln>
                <a:noFill/>
              </a:ln>
              <a:effectLst/>
              <a:uFillTx/>
              <a:latin typeface="Calibri" panose="020F0502020204030204" pitchFamily="34" charset="0"/>
              <a:ea typeface="Palatino"/>
              <a:cs typeface="Calibri" panose="020F0502020204030204" pitchFamily="34" charset="0"/>
              <a:sym typeface="Palatino"/>
            </a:endParaRPr>
          </a:p>
        </p:txBody>
      </p:sp>
      <p:pic>
        <p:nvPicPr>
          <p:cNvPr id="12" name="Billede 11">
            <a:extLst>
              <a:ext uri="{FF2B5EF4-FFF2-40B4-BE49-F238E27FC236}">
                <a16:creationId xmlns:a16="http://schemas.microsoft.com/office/drawing/2014/main" id="{1CE592E3-C911-6985-6EFC-DE0D1EF174ED}"/>
              </a:ext>
            </a:extLst>
          </p:cNvPr>
          <p:cNvPicPr>
            <a:picLocks noChangeAspect="1"/>
          </p:cNvPicPr>
          <p:nvPr/>
        </p:nvPicPr>
        <p:blipFill>
          <a:blip r:embed="rId3"/>
          <a:stretch>
            <a:fillRect/>
          </a:stretch>
        </p:blipFill>
        <p:spPr>
          <a:xfrm>
            <a:off x="484210" y="1497926"/>
            <a:ext cx="2762250" cy="609600"/>
          </a:xfrm>
          <a:prstGeom prst="rect">
            <a:avLst/>
          </a:prstGeom>
        </p:spPr>
      </p:pic>
      <p:pic>
        <p:nvPicPr>
          <p:cNvPr id="5" name="Billede 4">
            <a:extLst>
              <a:ext uri="{FF2B5EF4-FFF2-40B4-BE49-F238E27FC236}">
                <a16:creationId xmlns:a16="http://schemas.microsoft.com/office/drawing/2014/main" id="{E10C1EB8-8C8D-39FF-833D-ACF7557833B9}"/>
              </a:ext>
            </a:extLst>
          </p:cNvPr>
          <p:cNvPicPr>
            <a:picLocks noChangeAspect="1"/>
          </p:cNvPicPr>
          <p:nvPr/>
        </p:nvPicPr>
        <p:blipFill>
          <a:blip r:embed="rId4"/>
          <a:stretch>
            <a:fillRect/>
          </a:stretch>
        </p:blipFill>
        <p:spPr>
          <a:xfrm>
            <a:off x="5221650" y="1831510"/>
            <a:ext cx="6486140" cy="2816940"/>
          </a:xfrm>
          <a:prstGeom prst="rect">
            <a:avLst/>
          </a:prstGeom>
        </p:spPr>
      </p:pic>
    </p:spTree>
    <p:extLst>
      <p:ext uri="{BB962C8B-B14F-4D97-AF65-F5344CB8AC3E}">
        <p14:creationId xmlns:p14="http://schemas.microsoft.com/office/powerpoint/2010/main" val="325106278"/>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DBB6D3-BD01-7580-AC66-A3EC5ACCE101}"/>
              </a:ext>
            </a:extLst>
          </p:cNvPr>
          <p:cNvSpPr>
            <a:spLocks noGrp="1"/>
          </p:cNvSpPr>
          <p:nvPr>
            <p:ph type="title"/>
          </p:nvPr>
        </p:nvSpPr>
        <p:spPr/>
        <p:txBody>
          <a:bodyPr>
            <a:normAutofit/>
          </a:bodyPr>
          <a:lstStyle/>
          <a:p>
            <a:r>
              <a:rPr lang="da-DK" dirty="0"/>
              <a:t>Afslag har store konsekvenser</a:t>
            </a:r>
          </a:p>
        </p:txBody>
      </p:sp>
      <p:pic>
        <p:nvPicPr>
          <p:cNvPr id="5" name="Pladsholder til indhold 4">
            <a:extLst>
              <a:ext uri="{FF2B5EF4-FFF2-40B4-BE49-F238E27FC236}">
                <a16:creationId xmlns:a16="http://schemas.microsoft.com/office/drawing/2014/main" id="{C9527AA5-569E-BBAB-CF65-B6C2C23AF2AC}"/>
              </a:ext>
            </a:extLst>
          </p:cNvPr>
          <p:cNvPicPr>
            <a:picLocks noGrp="1" noChangeAspect="1"/>
          </p:cNvPicPr>
          <p:nvPr>
            <p:ph sz="quarter" idx="10"/>
          </p:nvPr>
        </p:nvPicPr>
        <p:blipFill>
          <a:blip r:embed="rId3"/>
          <a:stretch>
            <a:fillRect/>
          </a:stretch>
        </p:blipFill>
        <p:spPr>
          <a:xfrm>
            <a:off x="272954" y="2916443"/>
            <a:ext cx="4143438" cy="1688306"/>
          </a:xfrm>
        </p:spPr>
      </p:pic>
      <p:pic>
        <p:nvPicPr>
          <p:cNvPr id="7" name="Billede 6">
            <a:extLst>
              <a:ext uri="{FF2B5EF4-FFF2-40B4-BE49-F238E27FC236}">
                <a16:creationId xmlns:a16="http://schemas.microsoft.com/office/drawing/2014/main" id="{53DE97AD-E4C4-AD89-F98F-F16826811FD9}"/>
              </a:ext>
            </a:extLst>
          </p:cNvPr>
          <p:cNvPicPr>
            <a:picLocks noChangeAspect="1"/>
          </p:cNvPicPr>
          <p:nvPr/>
        </p:nvPicPr>
        <p:blipFill>
          <a:blip r:embed="rId4"/>
          <a:stretch>
            <a:fillRect/>
          </a:stretch>
        </p:blipFill>
        <p:spPr>
          <a:xfrm>
            <a:off x="4609771" y="2277426"/>
            <a:ext cx="2972458" cy="4318342"/>
          </a:xfrm>
          <a:prstGeom prst="rect">
            <a:avLst/>
          </a:prstGeom>
        </p:spPr>
      </p:pic>
      <p:pic>
        <p:nvPicPr>
          <p:cNvPr id="11" name="Billede 10">
            <a:extLst>
              <a:ext uri="{FF2B5EF4-FFF2-40B4-BE49-F238E27FC236}">
                <a16:creationId xmlns:a16="http://schemas.microsoft.com/office/drawing/2014/main" id="{AE222A56-3D70-C5F9-C61C-D9CFDE6295E5}"/>
              </a:ext>
            </a:extLst>
          </p:cNvPr>
          <p:cNvPicPr>
            <a:picLocks noChangeAspect="1"/>
          </p:cNvPicPr>
          <p:nvPr/>
        </p:nvPicPr>
        <p:blipFill>
          <a:blip r:embed="rId5"/>
          <a:stretch>
            <a:fillRect/>
          </a:stretch>
        </p:blipFill>
        <p:spPr>
          <a:xfrm>
            <a:off x="8467045" y="1665096"/>
            <a:ext cx="3095625" cy="2095500"/>
          </a:xfrm>
          <a:prstGeom prst="rect">
            <a:avLst/>
          </a:prstGeom>
        </p:spPr>
      </p:pic>
      <p:pic>
        <p:nvPicPr>
          <p:cNvPr id="13" name="Billede 12">
            <a:extLst>
              <a:ext uri="{FF2B5EF4-FFF2-40B4-BE49-F238E27FC236}">
                <a16:creationId xmlns:a16="http://schemas.microsoft.com/office/drawing/2014/main" id="{0C64C728-E1FE-F5D3-3979-C3CAEF7C3B15}"/>
              </a:ext>
            </a:extLst>
          </p:cNvPr>
          <p:cNvPicPr>
            <a:picLocks noChangeAspect="1"/>
          </p:cNvPicPr>
          <p:nvPr/>
        </p:nvPicPr>
        <p:blipFill>
          <a:blip r:embed="rId6"/>
          <a:stretch>
            <a:fillRect/>
          </a:stretch>
        </p:blipFill>
        <p:spPr>
          <a:xfrm>
            <a:off x="8376609" y="3971272"/>
            <a:ext cx="2505075" cy="1714500"/>
          </a:xfrm>
          <a:prstGeom prst="rect">
            <a:avLst/>
          </a:prstGeom>
        </p:spPr>
      </p:pic>
      <p:pic>
        <p:nvPicPr>
          <p:cNvPr id="7170" name="Picture 2" descr="Aabenraa Kommune logo">
            <a:extLst>
              <a:ext uri="{FF2B5EF4-FFF2-40B4-BE49-F238E27FC236}">
                <a16:creationId xmlns:a16="http://schemas.microsoft.com/office/drawing/2014/main" id="{4356BEAA-EAAD-CBFA-15A1-51ECB08C2F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9330" y="1722010"/>
            <a:ext cx="2023716" cy="670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4303719"/>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782F4CC-FD58-548A-A2EA-6F3196A6FEA5}"/>
              </a:ext>
            </a:extLst>
          </p:cNvPr>
          <p:cNvPicPr>
            <a:picLocks noChangeAspect="1"/>
          </p:cNvPicPr>
          <p:nvPr/>
        </p:nvPicPr>
        <p:blipFill>
          <a:blip r:embed="rId3"/>
          <a:stretch>
            <a:fillRect/>
          </a:stretch>
        </p:blipFill>
        <p:spPr>
          <a:xfrm>
            <a:off x="759232" y="1469205"/>
            <a:ext cx="4888558" cy="2403865"/>
          </a:xfrm>
          <a:prstGeom prst="rect">
            <a:avLst/>
          </a:prstGeom>
        </p:spPr>
      </p:pic>
      <p:pic>
        <p:nvPicPr>
          <p:cNvPr id="13" name="Billede 12">
            <a:extLst>
              <a:ext uri="{FF2B5EF4-FFF2-40B4-BE49-F238E27FC236}">
                <a16:creationId xmlns:a16="http://schemas.microsoft.com/office/drawing/2014/main" id="{132CB07C-BA86-ECF1-C0B4-9F14B4E60D37}"/>
              </a:ext>
            </a:extLst>
          </p:cNvPr>
          <p:cNvPicPr>
            <a:picLocks noChangeAspect="1"/>
          </p:cNvPicPr>
          <p:nvPr/>
        </p:nvPicPr>
        <p:blipFill>
          <a:blip r:embed="rId4"/>
          <a:stretch>
            <a:fillRect/>
          </a:stretch>
        </p:blipFill>
        <p:spPr>
          <a:xfrm>
            <a:off x="6075364" y="1429736"/>
            <a:ext cx="5461000" cy="2360613"/>
          </a:xfrm>
          <a:prstGeom prst="rect">
            <a:avLst/>
          </a:prstGeom>
        </p:spPr>
      </p:pic>
      <p:pic>
        <p:nvPicPr>
          <p:cNvPr id="9" name="Billede 8">
            <a:extLst>
              <a:ext uri="{FF2B5EF4-FFF2-40B4-BE49-F238E27FC236}">
                <a16:creationId xmlns:a16="http://schemas.microsoft.com/office/drawing/2014/main" id="{6E670C6F-D9BF-047B-23AB-3B8A9696433B}"/>
              </a:ext>
            </a:extLst>
          </p:cNvPr>
          <p:cNvPicPr>
            <a:picLocks noChangeAspect="1"/>
          </p:cNvPicPr>
          <p:nvPr/>
        </p:nvPicPr>
        <p:blipFill>
          <a:blip r:embed="rId5"/>
          <a:stretch>
            <a:fillRect/>
          </a:stretch>
        </p:blipFill>
        <p:spPr>
          <a:xfrm>
            <a:off x="484210" y="4022153"/>
            <a:ext cx="5106046" cy="2314763"/>
          </a:xfrm>
          <a:prstGeom prst="rect">
            <a:avLst/>
          </a:prstGeom>
        </p:spPr>
      </p:pic>
      <p:pic>
        <p:nvPicPr>
          <p:cNvPr id="15" name="Billede 14">
            <a:extLst>
              <a:ext uri="{FF2B5EF4-FFF2-40B4-BE49-F238E27FC236}">
                <a16:creationId xmlns:a16="http://schemas.microsoft.com/office/drawing/2014/main" id="{CE4B6C9C-A9C5-6591-762D-90954952A689}"/>
              </a:ext>
            </a:extLst>
          </p:cNvPr>
          <p:cNvPicPr>
            <a:picLocks noChangeAspect="1"/>
          </p:cNvPicPr>
          <p:nvPr/>
        </p:nvPicPr>
        <p:blipFill>
          <a:blip r:embed="rId6"/>
          <a:stretch>
            <a:fillRect/>
          </a:stretch>
        </p:blipFill>
        <p:spPr>
          <a:xfrm>
            <a:off x="6075364" y="3944408"/>
            <a:ext cx="5314950" cy="2305881"/>
          </a:xfrm>
          <a:prstGeom prst="rect">
            <a:avLst/>
          </a:prstGeom>
        </p:spPr>
      </p:pic>
      <p:sp>
        <p:nvSpPr>
          <p:cNvPr id="2" name="Titel 1">
            <a:extLst>
              <a:ext uri="{FF2B5EF4-FFF2-40B4-BE49-F238E27FC236}">
                <a16:creationId xmlns:a16="http://schemas.microsoft.com/office/drawing/2014/main" id="{19DE4696-E9E8-1D20-2FDF-8F0281D45993}"/>
              </a:ext>
            </a:extLst>
          </p:cNvPr>
          <p:cNvSpPr>
            <a:spLocks noGrp="1"/>
          </p:cNvSpPr>
          <p:nvPr>
            <p:ph type="title"/>
          </p:nvPr>
        </p:nvSpPr>
        <p:spPr>
          <a:xfrm>
            <a:off x="484210" y="225933"/>
            <a:ext cx="11229673" cy="972000"/>
          </a:xfrm>
        </p:spPr>
        <p:txBody>
          <a:bodyPr anchor="ctr">
            <a:normAutofit/>
          </a:bodyPr>
          <a:lstStyle/>
          <a:p>
            <a:r>
              <a:rPr lang="da-DK" dirty="0"/>
              <a:t>Pårørende hjælper mere og mere</a:t>
            </a:r>
          </a:p>
        </p:txBody>
      </p:sp>
    </p:spTree>
    <p:extLst>
      <p:ext uri="{BB962C8B-B14F-4D97-AF65-F5344CB8AC3E}">
        <p14:creationId xmlns:p14="http://schemas.microsoft.com/office/powerpoint/2010/main" val="138254431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6674B69E-9E41-0A0D-3531-C2C85943BAB2}"/>
              </a:ext>
            </a:extLst>
          </p:cNvPr>
          <p:cNvPicPr>
            <a:picLocks noChangeAspect="1"/>
          </p:cNvPicPr>
          <p:nvPr/>
        </p:nvPicPr>
        <p:blipFill>
          <a:blip r:embed="rId3"/>
          <a:stretch>
            <a:fillRect/>
          </a:stretch>
        </p:blipFill>
        <p:spPr>
          <a:xfrm>
            <a:off x="225994" y="2134880"/>
            <a:ext cx="5955026" cy="3260925"/>
          </a:xfrm>
          <a:prstGeom prst="rect">
            <a:avLst/>
          </a:prstGeom>
        </p:spPr>
      </p:pic>
      <p:pic>
        <p:nvPicPr>
          <p:cNvPr id="7" name="Billede 6">
            <a:extLst>
              <a:ext uri="{FF2B5EF4-FFF2-40B4-BE49-F238E27FC236}">
                <a16:creationId xmlns:a16="http://schemas.microsoft.com/office/drawing/2014/main" id="{458B8F57-7A26-6699-19A3-7A93FFD69915}"/>
              </a:ext>
            </a:extLst>
          </p:cNvPr>
          <p:cNvPicPr>
            <a:picLocks noChangeAspect="1"/>
          </p:cNvPicPr>
          <p:nvPr/>
        </p:nvPicPr>
        <p:blipFill>
          <a:blip r:embed="rId4"/>
          <a:stretch>
            <a:fillRect/>
          </a:stretch>
        </p:blipFill>
        <p:spPr>
          <a:xfrm>
            <a:off x="6399681" y="1485429"/>
            <a:ext cx="5141149" cy="4763529"/>
          </a:xfrm>
          <a:prstGeom prst="rect">
            <a:avLst/>
          </a:prstGeom>
        </p:spPr>
      </p:pic>
      <p:sp>
        <p:nvSpPr>
          <p:cNvPr id="2" name="Titel 1">
            <a:extLst>
              <a:ext uri="{FF2B5EF4-FFF2-40B4-BE49-F238E27FC236}">
                <a16:creationId xmlns:a16="http://schemas.microsoft.com/office/drawing/2014/main" id="{DA967BED-A2F6-1DF1-5060-2E0BBB0EBE0A}"/>
              </a:ext>
            </a:extLst>
          </p:cNvPr>
          <p:cNvSpPr>
            <a:spLocks noGrp="1"/>
          </p:cNvSpPr>
          <p:nvPr>
            <p:ph type="title"/>
          </p:nvPr>
        </p:nvSpPr>
        <p:spPr>
          <a:xfrm>
            <a:off x="484211" y="226542"/>
            <a:ext cx="11239500" cy="972021"/>
          </a:xfrm>
        </p:spPr>
        <p:txBody>
          <a:bodyPr anchor="ctr">
            <a:normAutofit/>
          </a:bodyPr>
          <a:lstStyle/>
          <a:p>
            <a:r>
              <a:rPr lang="da-DK" dirty="0"/>
              <a:t>Beskæftigelsesmæssige påvirkninger</a:t>
            </a:r>
          </a:p>
        </p:txBody>
      </p:sp>
    </p:spTree>
    <p:extLst>
      <p:ext uri="{BB962C8B-B14F-4D97-AF65-F5344CB8AC3E}">
        <p14:creationId xmlns:p14="http://schemas.microsoft.com/office/powerpoint/2010/main" val="1869269136"/>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846" y="2573388"/>
            <a:ext cx="6982676" cy="1711223"/>
          </a:xfrm>
        </p:spPr>
        <p:txBody>
          <a:bodyPr/>
          <a:lstStyle/>
          <a:p>
            <a:r>
              <a:rPr lang="da-DK" sz="3500" dirty="0">
                <a:latin typeface="IBM Plex Sans" panose="020B0503050203000203" pitchFamily="34" charset="0"/>
              </a:rPr>
              <a:t>Velkomst</a:t>
            </a:r>
          </a:p>
        </p:txBody>
      </p:sp>
      <p:sp>
        <p:nvSpPr>
          <p:cNvPr id="3" name="Pladsholder til tekst 2"/>
          <p:cNvSpPr>
            <a:spLocks noGrp="1"/>
          </p:cNvSpPr>
          <p:nvPr>
            <p:ph type="body" idx="1"/>
          </p:nvPr>
        </p:nvSpPr>
        <p:spPr>
          <a:xfrm>
            <a:off x="7737590" y="2674663"/>
            <a:ext cx="3976688" cy="1609948"/>
          </a:xfrm>
        </p:spPr>
        <p:txBody>
          <a:bodyPr>
            <a:normAutofit/>
          </a:bodyPr>
          <a:lstStyle/>
          <a:p>
            <a:endParaRPr lang="da-DK" sz="2800" dirty="0">
              <a:latin typeface="IBM Plex Sans" panose="020B0503050203000203" pitchFamily="34" charset="0"/>
            </a:endParaRPr>
          </a:p>
          <a:p>
            <a:endParaRPr lang="da-DK" sz="2800" dirty="0">
              <a:latin typeface="IBM Plex Sans" panose="020B0503050203000203" pitchFamily="34" charset="0"/>
            </a:endParaRPr>
          </a:p>
          <a:p>
            <a:endParaRPr lang="da-DK" sz="2800" dirty="0">
              <a:latin typeface="IBM Plex Sans" panose="020B0503050203000203" pitchFamily="34" charset="0"/>
            </a:endParaRPr>
          </a:p>
          <a:p>
            <a:r>
              <a:rPr lang="da-DK" sz="2800" dirty="0">
                <a:latin typeface="IBM Plex Sans" panose="020B0503050203000203" pitchFamily="34" charset="0"/>
              </a:rPr>
              <a:t>Adm. direktør</a:t>
            </a:r>
          </a:p>
          <a:p>
            <a:endParaRPr lang="da-DK" sz="2800" dirty="0">
              <a:latin typeface="IBM Plex Sans" panose="020B0503050203000203" pitchFamily="34" charset="0"/>
            </a:endParaRPr>
          </a:p>
          <a:p>
            <a:r>
              <a:rPr lang="da-DK" sz="2800" dirty="0">
                <a:latin typeface="IBM Plex Sans" panose="020B0503050203000203" pitchFamily="34" charset="0"/>
              </a:rPr>
              <a:t>Bjarne Hastrup</a:t>
            </a:r>
          </a:p>
          <a:p>
            <a:endParaRPr lang="da-DK" sz="2400" dirty="0"/>
          </a:p>
          <a:p>
            <a:endParaRPr lang="da-DK" sz="2400" dirty="0"/>
          </a:p>
          <a:p>
            <a:endParaRPr lang="da-DK" sz="2400" dirty="0"/>
          </a:p>
          <a:p>
            <a:endParaRPr lang="da-DK" sz="2400" dirty="0"/>
          </a:p>
        </p:txBody>
      </p:sp>
      <p:sp>
        <p:nvSpPr>
          <p:cNvPr id="4" name="Pladsholder til tekst 3"/>
          <p:cNvSpPr>
            <a:spLocks noGrp="1"/>
          </p:cNvSpPr>
          <p:nvPr>
            <p:ph type="body" sz="quarter" idx="10"/>
          </p:nvPr>
        </p:nvSpPr>
        <p:spPr/>
        <p:txBody>
          <a:bodyPr/>
          <a:lstStyle/>
          <a:p>
            <a:r>
              <a:rPr lang="da-DK" dirty="0"/>
              <a:t>fælles indsats for flere plejehjemspladser</a:t>
            </a:r>
          </a:p>
        </p:txBody>
      </p:sp>
    </p:spTree>
    <p:extLst>
      <p:ext uri="{BB962C8B-B14F-4D97-AF65-F5344CB8AC3E}">
        <p14:creationId xmlns:p14="http://schemas.microsoft.com/office/powerpoint/2010/main" val="11462043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71F26009-DCEB-329F-125A-733CC70820DF}"/>
              </a:ext>
            </a:extLst>
          </p:cNvPr>
          <p:cNvPicPr>
            <a:picLocks noChangeAspect="1"/>
          </p:cNvPicPr>
          <p:nvPr/>
        </p:nvPicPr>
        <p:blipFill>
          <a:blip r:embed="rId3"/>
          <a:stretch>
            <a:fillRect/>
          </a:stretch>
        </p:blipFill>
        <p:spPr>
          <a:xfrm>
            <a:off x="139365" y="2059156"/>
            <a:ext cx="6919913" cy="3427413"/>
          </a:xfrm>
          <a:prstGeom prst="rect">
            <a:avLst/>
          </a:prstGeom>
          <a:extLst>
            <a:ext uri="{C572A759-6A51-4108-AA02-DFA0A04FC94B}">
              <ma14:wrappingTextBoxFlag xmlns:ma14="http://schemas.microsoft.com/office/mac/drawingml/2011/main" xmlns="" val="1"/>
            </a:ext>
          </a:extLst>
        </p:spPr>
      </p:pic>
      <p:pic>
        <p:nvPicPr>
          <p:cNvPr id="4" name="Pladsholder til indhold 3">
            <a:extLst>
              <a:ext uri="{FF2B5EF4-FFF2-40B4-BE49-F238E27FC236}">
                <a16:creationId xmlns:a16="http://schemas.microsoft.com/office/drawing/2014/main" id="{5503869A-FAA0-8B4D-88C6-3A6E372C5795}"/>
              </a:ext>
            </a:extLst>
          </p:cNvPr>
          <p:cNvPicPr>
            <a:picLocks noGrp="1" noChangeAspect="1"/>
          </p:cNvPicPr>
          <p:nvPr>
            <p:ph sz="quarter" idx="4294967295"/>
          </p:nvPr>
        </p:nvPicPr>
        <p:blipFill>
          <a:blip r:embed="rId4"/>
          <a:stretch>
            <a:fillRect/>
          </a:stretch>
        </p:blipFill>
        <p:spPr>
          <a:xfrm>
            <a:off x="6959791" y="1934679"/>
            <a:ext cx="4763897" cy="3840648"/>
          </a:xfrm>
          <a:prstGeom prst="rect">
            <a:avLst/>
          </a:prstGeom>
        </p:spPr>
      </p:pic>
      <p:sp>
        <p:nvSpPr>
          <p:cNvPr id="2" name="Titel 1">
            <a:extLst>
              <a:ext uri="{FF2B5EF4-FFF2-40B4-BE49-F238E27FC236}">
                <a16:creationId xmlns:a16="http://schemas.microsoft.com/office/drawing/2014/main" id="{835A12BD-21CB-E248-DF32-6F0800D9C584}"/>
              </a:ext>
            </a:extLst>
          </p:cNvPr>
          <p:cNvSpPr>
            <a:spLocks noGrp="1"/>
          </p:cNvSpPr>
          <p:nvPr>
            <p:ph type="title"/>
          </p:nvPr>
        </p:nvSpPr>
        <p:spPr>
          <a:xfrm>
            <a:off x="484211" y="226542"/>
            <a:ext cx="11239500" cy="972021"/>
          </a:xfrm>
        </p:spPr>
        <p:txBody>
          <a:bodyPr anchor="ctr">
            <a:normAutofit/>
          </a:bodyPr>
          <a:lstStyle/>
          <a:p>
            <a:r>
              <a:rPr lang="da-DK" dirty="0"/>
              <a:t>Fysisk og mental påvirkning</a:t>
            </a:r>
          </a:p>
        </p:txBody>
      </p:sp>
    </p:spTree>
    <p:extLst>
      <p:ext uri="{BB962C8B-B14F-4D97-AF65-F5344CB8AC3E}">
        <p14:creationId xmlns:p14="http://schemas.microsoft.com/office/powerpoint/2010/main" val="3648248950"/>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tøj, tekst, person, menneske&#10;&#10;Automatisk genereret beskrivelse">
            <a:extLst>
              <a:ext uri="{FF2B5EF4-FFF2-40B4-BE49-F238E27FC236}">
                <a16:creationId xmlns:a16="http://schemas.microsoft.com/office/drawing/2014/main" id="{FF138ED6-4A6B-7473-667C-7173F179A374}"/>
              </a:ext>
            </a:extLst>
          </p:cNvPr>
          <p:cNvPicPr>
            <a:picLocks noChangeAspect="1"/>
          </p:cNvPicPr>
          <p:nvPr/>
        </p:nvPicPr>
        <p:blipFill>
          <a:blip r:embed="rId3"/>
          <a:stretch>
            <a:fillRect/>
          </a:stretch>
        </p:blipFill>
        <p:spPr>
          <a:xfrm>
            <a:off x="6330972" y="1940111"/>
            <a:ext cx="5451105" cy="4332641"/>
          </a:xfrm>
          <a:prstGeom prst="rect">
            <a:avLst/>
          </a:prstGeom>
          <a:ln>
            <a:solidFill>
              <a:schemeClr val="tx1"/>
            </a:solidFill>
          </a:ln>
        </p:spPr>
      </p:pic>
      <p:pic>
        <p:nvPicPr>
          <p:cNvPr id="6" name="Billede 5" descr="Et billede, der indeholder tøj, menneske, person, tekst&#10;&#10;Automatisk genereret beskrivelse">
            <a:extLst>
              <a:ext uri="{FF2B5EF4-FFF2-40B4-BE49-F238E27FC236}">
                <a16:creationId xmlns:a16="http://schemas.microsoft.com/office/drawing/2014/main" id="{917DDB8A-E77E-FF55-39B3-B4F0257ABAD1}"/>
              </a:ext>
            </a:extLst>
          </p:cNvPr>
          <p:cNvPicPr>
            <a:picLocks noChangeAspect="1"/>
          </p:cNvPicPr>
          <p:nvPr/>
        </p:nvPicPr>
        <p:blipFill rotWithShape="1">
          <a:blip r:embed="rId4"/>
          <a:srcRect b="3105"/>
          <a:stretch/>
        </p:blipFill>
        <p:spPr>
          <a:xfrm>
            <a:off x="334939" y="1940111"/>
            <a:ext cx="5852633" cy="4332641"/>
          </a:xfrm>
          <a:prstGeom prst="rect">
            <a:avLst/>
          </a:prstGeom>
          <a:ln>
            <a:solidFill>
              <a:schemeClr val="tx1"/>
            </a:solidFill>
          </a:ln>
        </p:spPr>
      </p:pic>
      <p:sp>
        <p:nvSpPr>
          <p:cNvPr id="2" name="Titel 1">
            <a:extLst>
              <a:ext uri="{FF2B5EF4-FFF2-40B4-BE49-F238E27FC236}">
                <a16:creationId xmlns:a16="http://schemas.microsoft.com/office/drawing/2014/main" id="{8938FAF4-7FE0-820A-FEE7-FA53B93A83C8}"/>
              </a:ext>
            </a:extLst>
          </p:cNvPr>
          <p:cNvSpPr>
            <a:spLocks noGrp="1"/>
          </p:cNvSpPr>
          <p:nvPr>
            <p:ph type="title"/>
          </p:nvPr>
        </p:nvSpPr>
        <p:spPr>
          <a:xfrm>
            <a:off x="484211" y="226542"/>
            <a:ext cx="11239500" cy="972021"/>
          </a:xfrm>
        </p:spPr>
        <p:txBody>
          <a:bodyPr anchor="ctr">
            <a:normAutofit/>
          </a:bodyPr>
          <a:lstStyle/>
          <a:p>
            <a:r>
              <a:rPr lang="da-DK" dirty="0"/>
              <a:t>National indsats – i medierne </a:t>
            </a:r>
          </a:p>
        </p:txBody>
      </p:sp>
      <p:sp>
        <p:nvSpPr>
          <p:cNvPr id="5" name="Tekstfelt 4">
            <a:extLst>
              <a:ext uri="{FF2B5EF4-FFF2-40B4-BE49-F238E27FC236}">
                <a16:creationId xmlns:a16="http://schemas.microsoft.com/office/drawing/2014/main" id="{F70A73A7-DAE9-48C3-CEAA-D72027714A32}"/>
              </a:ext>
            </a:extLst>
          </p:cNvPr>
          <p:cNvSpPr txBox="1"/>
          <p:nvPr/>
        </p:nvSpPr>
        <p:spPr>
          <a:xfrm>
            <a:off x="4128380" y="1364152"/>
            <a:ext cx="3585173" cy="41036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da-DK" sz="2000" dirty="0">
                <a:solidFill>
                  <a:srgbClr val="414141"/>
                </a:solidFill>
                <a:ea typeface="Palatino"/>
                <a:cs typeface="Palatino"/>
                <a:sym typeface="Palatino"/>
              </a:rPr>
              <a:t>TV2 Fyn, 22. juni 2023</a:t>
            </a:r>
            <a:endParaRPr kumimoji="0" lang="da-DK" sz="2000" b="0" i="0" u="none" strike="noStrike" cap="none" spc="0" normalizeH="0" baseline="0" dirty="0">
              <a:ln>
                <a:noFill/>
              </a:ln>
              <a:solidFill>
                <a:srgbClr val="414141"/>
              </a:solidFill>
              <a:effectLst/>
              <a:uFillTx/>
              <a:latin typeface="+mn-lt"/>
              <a:ea typeface="Palatino"/>
              <a:cs typeface="Palatino"/>
              <a:sym typeface="Palatino"/>
            </a:endParaRPr>
          </a:p>
        </p:txBody>
      </p:sp>
    </p:spTree>
    <p:extLst>
      <p:ext uri="{BB962C8B-B14F-4D97-AF65-F5344CB8AC3E}">
        <p14:creationId xmlns:p14="http://schemas.microsoft.com/office/powerpoint/2010/main" val="3513269154"/>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CA3DF73E-78E1-2035-7987-4CFD38F2B894}"/>
              </a:ext>
            </a:extLst>
          </p:cNvPr>
          <p:cNvSpPr>
            <a:spLocks noGrp="1"/>
          </p:cNvSpPr>
          <p:nvPr>
            <p:ph type="title"/>
          </p:nvPr>
        </p:nvSpPr>
        <p:spPr>
          <a:xfrm>
            <a:off x="484188" y="227013"/>
            <a:ext cx="11239500" cy="971550"/>
          </a:xfrm>
        </p:spPr>
        <p:txBody>
          <a:bodyPr anchor="ctr">
            <a:normAutofit/>
          </a:bodyPr>
          <a:lstStyle/>
          <a:p>
            <a:r>
              <a:rPr lang="da-DK" dirty="0"/>
              <a:t>National indsats – i medierne</a:t>
            </a:r>
          </a:p>
        </p:txBody>
      </p:sp>
      <p:pic>
        <p:nvPicPr>
          <p:cNvPr id="8" name="Billede 7">
            <a:extLst>
              <a:ext uri="{FF2B5EF4-FFF2-40B4-BE49-F238E27FC236}">
                <a16:creationId xmlns:a16="http://schemas.microsoft.com/office/drawing/2014/main" id="{695A8C5C-3C50-9879-C709-40668C78B96E}"/>
              </a:ext>
            </a:extLst>
          </p:cNvPr>
          <p:cNvPicPr>
            <a:picLocks noChangeAspect="1"/>
          </p:cNvPicPr>
          <p:nvPr/>
        </p:nvPicPr>
        <p:blipFill>
          <a:blip r:embed="rId2"/>
          <a:stretch>
            <a:fillRect/>
          </a:stretch>
        </p:blipFill>
        <p:spPr>
          <a:xfrm>
            <a:off x="5981651" y="1937999"/>
            <a:ext cx="5534025" cy="581025"/>
          </a:xfrm>
          <a:prstGeom prst="rect">
            <a:avLst/>
          </a:prstGeom>
        </p:spPr>
      </p:pic>
      <p:pic>
        <p:nvPicPr>
          <p:cNvPr id="7" name="Billede 6">
            <a:extLst>
              <a:ext uri="{FF2B5EF4-FFF2-40B4-BE49-F238E27FC236}">
                <a16:creationId xmlns:a16="http://schemas.microsoft.com/office/drawing/2014/main" id="{140C68F3-3D0F-04EE-476F-16ACC337E92E}"/>
              </a:ext>
            </a:extLst>
          </p:cNvPr>
          <p:cNvPicPr>
            <a:picLocks noChangeAspect="1"/>
          </p:cNvPicPr>
          <p:nvPr/>
        </p:nvPicPr>
        <p:blipFill>
          <a:blip r:embed="rId3"/>
          <a:stretch>
            <a:fillRect/>
          </a:stretch>
        </p:blipFill>
        <p:spPr>
          <a:xfrm>
            <a:off x="6353429" y="2646943"/>
            <a:ext cx="5074640" cy="1036487"/>
          </a:xfrm>
          <a:prstGeom prst="rect">
            <a:avLst/>
          </a:prstGeom>
        </p:spPr>
      </p:pic>
      <p:pic>
        <p:nvPicPr>
          <p:cNvPr id="10" name="Billede 9">
            <a:extLst>
              <a:ext uri="{FF2B5EF4-FFF2-40B4-BE49-F238E27FC236}">
                <a16:creationId xmlns:a16="http://schemas.microsoft.com/office/drawing/2014/main" id="{7FA933F2-743F-9EDE-E100-A4DBC3A9B243}"/>
              </a:ext>
            </a:extLst>
          </p:cNvPr>
          <p:cNvPicPr>
            <a:picLocks noChangeAspect="1"/>
          </p:cNvPicPr>
          <p:nvPr/>
        </p:nvPicPr>
        <p:blipFill>
          <a:blip r:embed="rId4"/>
          <a:stretch>
            <a:fillRect/>
          </a:stretch>
        </p:blipFill>
        <p:spPr>
          <a:xfrm>
            <a:off x="6495514" y="3937694"/>
            <a:ext cx="4790470" cy="1648668"/>
          </a:xfrm>
          <a:prstGeom prst="rect">
            <a:avLst/>
          </a:prstGeom>
        </p:spPr>
      </p:pic>
      <p:pic>
        <p:nvPicPr>
          <p:cNvPr id="14" name="Billede 13">
            <a:extLst>
              <a:ext uri="{FF2B5EF4-FFF2-40B4-BE49-F238E27FC236}">
                <a16:creationId xmlns:a16="http://schemas.microsoft.com/office/drawing/2014/main" id="{3A49BADE-8770-81FE-9919-725535C6A27B}"/>
              </a:ext>
            </a:extLst>
          </p:cNvPr>
          <p:cNvPicPr>
            <a:picLocks noChangeAspect="1"/>
          </p:cNvPicPr>
          <p:nvPr/>
        </p:nvPicPr>
        <p:blipFill>
          <a:blip r:embed="rId5"/>
          <a:stretch>
            <a:fillRect/>
          </a:stretch>
        </p:blipFill>
        <p:spPr>
          <a:xfrm rot="21201991">
            <a:off x="416123" y="3539591"/>
            <a:ext cx="2598141" cy="1565655"/>
          </a:xfrm>
          <a:prstGeom prst="rect">
            <a:avLst/>
          </a:prstGeom>
          <a:ln>
            <a:solidFill>
              <a:schemeClr val="tx1"/>
            </a:solidFill>
          </a:ln>
        </p:spPr>
      </p:pic>
      <p:sp>
        <p:nvSpPr>
          <p:cNvPr id="15" name="Tekstfelt 14">
            <a:extLst>
              <a:ext uri="{FF2B5EF4-FFF2-40B4-BE49-F238E27FC236}">
                <a16:creationId xmlns:a16="http://schemas.microsoft.com/office/drawing/2014/main" id="{661AB823-C4A9-A19F-D650-AAC14C5A0F8A}"/>
              </a:ext>
            </a:extLst>
          </p:cNvPr>
          <p:cNvSpPr txBox="1"/>
          <p:nvPr/>
        </p:nvSpPr>
        <p:spPr>
          <a:xfrm>
            <a:off x="1077906" y="1334433"/>
            <a:ext cx="376624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DR, 3. marts 2023</a:t>
            </a:r>
          </a:p>
        </p:txBody>
      </p:sp>
      <p:sp>
        <p:nvSpPr>
          <p:cNvPr id="16" name="Tekstfelt 15">
            <a:extLst>
              <a:ext uri="{FF2B5EF4-FFF2-40B4-BE49-F238E27FC236}">
                <a16:creationId xmlns:a16="http://schemas.microsoft.com/office/drawing/2014/main" id="{FECB7A9C-EA30-31D6-2B4B-887DE00CCA75}"/>
              </a:ext>
            </a:extLst>
          </p:cNvPr>
          <p:cNvSpPr txBox="1"/>
          <p:nvPr/>
        </p:nvSpPr>
        <p:spPr>
          <a:xfrm>
            <a:off x="6865543" y="1389542"/>
            <a:ext cx="3766242"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lang="da-DK" sz="2400" dirty="0">
                <a:solidFill>
                  <a:srgbClr val="414141"/>
                </a:solidFill>
                <a:ea typeface="Palatino"/>
                <a:cs typeface="Palatino"/>
                <a:sym typeface="Palatino"/>
              </a:rPr>
              <a:t>TV2 Fyn</a:t>
            </a:r>
            <a:r>
              <a:rPr kumimoji="0" lang="da-DK" sz="2400" b="0" i="0" u="none" strike="noStrike" cap="none" spc="0" normalizeH="0" baseline="0" dirty="0">
                <a:ln>
                  <a:noFill/>
                </a:ln>
                <a:solidFill>
                  <a:srgbClr val="414141"/>
                </a:solidFill>
                <a:effectLst/>
                <a:uFillTx/>
                <a:latin typeface="+mn-lt"/>
                <a:ea typeface="Palatino"/>
                <a:cs typeface="Palatino"/>
                <a:sym typeface="Palatino"/>
              </a:rPr>
              <a:t>, 21. juni 2023</a:t>
            </a:r>
          </a:p>
        </p:txBody>
      </p:sp>
      <p:pic>
        <p:nvPicPr>
          <p:cNvPr id="18" name="Billede 17">
            <a:extLst>
              <a:ext uri="{FF2B5EF4-FFF2-40B4-BE49-F238E27FC236}">
                <a16:creationId xmlns:a16="http://schemas.microsoft.com/office/drawing/2014/main" id="{17C9382B-737A-C74F-4EF2-4FB5E577B539}"/>
              </a:ext>
            </a:extLst>
          </p:cNvPr>
          <p:cNvPicPr>
            <a:picLocks noChangeAspect="1"/>
          </p:cNvPicPr>
          <p:nvPr/>
        </p:nvPicPr>
        <p:blipFill>
          <a:blip r:embed="rId6"/>
          <a:stretch>
            <a:fillRect/>
          </a:stretch>
        </p:blipFill>
        <p:spPr>
          <a:xfrm>
            <a:off x="892852" y="1806357"/>
            <a:ext cx="3393964" cy="1518814"/>
          </a:xfrm>
          <a:prstGeom prst="rect">
            <a:avLst/>
          </a:prstGeom>
          <a:ln>
            <a:solidFill>
              <a:schemeClr val="tx1"/>
            </a:solidFill>
          </a:ln>
        </p:spPr>
      </p:pic>
      <p:pic>
        <p:nvPicPr>
          <p:cNvPr id="12" name="Billede 11">
            <a:extLst>
              <a:ext uri="{FF2B5EF4-FFF2-40B4-BE49-F238E27FC236}">
                <a16:creationId xmlns:a16="http://schemas.microsoft.com/office/drawing/2014/main" id="{B3C35C50-EC92-F950-5097-3D541E1EE3CA}"/>
              </a:ext>
            </a:extLst>
          </p:cNvPr>
          <p:cNvPicPr>
            <a:picLocks noChangeAspect="1"/>
          </p:cNvPicPr>
          <p:nvPr/>
        </p:nvPicPr>
        <p:blipFill>
          <a:blip r:embed="rId7"/>
          <a:stretch>
            <a:fillRect/>
          </a:stretch>
        </p:blipFill>
        <p:spPr>
          <a:xfrm rot="228303">
            <a:off x="2550449" y="4913337"/>
            <a:ext cx="2598141" cy="1641365"/>
          </a:xfrm>
          <a:prstGeom prst="rect">
            <a:avLst/>
          </a:prstGeom>
          <a:ln>
            <a:solidFill>
              <a:schemeClr val="tx1"/>
            </a:solidFill>
          </a:ln>
        </p:spPr>
      </p:pic>
    </p:spTree>
    <p:extLst>
      <p:ext uri="{BB962C8B-B14F-4D97-AF65-F5344CB8AC3E}">
        <p14:creationId xmlns:p14="http://schemas.microsoft.com/office/powerpoint/2010/main" val="1600556873"/>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a:extLst>
              <a:ext uri="{FF2B5EF4-FFF2-40B4-BE49-F238E27FC236}">
                <a16:creationId xmlns:a16="http://schemas.microsoft.com/office/drawing/2014/main" id="{6CB78830-D415-A6EB-A7C4-CC77E2676D53}"/>
              </a:ext>
            </a:extLst>
          </p:cNvPr>
          <p:cNvPicPr>
            <a:picLocks noChangeAspect="1"/>
          </p:cNvPicPr>
          <p:nvPr/>
        </p:nvPicPr>
        <p:blipFill>
          <a:blip r:embed="rId3"/>
          <a:stretch>
            <a:fillRect/>
          </a:stretch>
        </p:blipFill>
        <p:spPr>
          <a:xfrm>
            <a:off x="202016" y="2833508"/>
            <a:ext cx="3646038" cy="3082123"/>
          </a:xfrm>
          <a:prstGeom prst="rect">
            <a:avLst/>
          </a:prstGeom>
          <a:ln>
            <a:solidFill>
              <a:schemeClr val="accent1"/>
            </a:solidFill>
          </a:ln>
        </p:spPr>
      </p:pic>
      <p:sp>
        <p:nvSpPr>
          <p:cNvPr id="2" name="Titel 1">
            <a:extLst>
              <a:ext uri="{FF2B5EF4-FFF2-40B4-BE49-F238E27FC236}">
                <a16:creationId xmlns:a16="http://schemas.microsoft.com/office/drawing/2014/main" id="{463EF35C-62AA-CFB1-60D3-D365528E5004}"/>
              </a:ext>
            </a:extLst>
          </p:cNvPr>
          <p:cNvSpPr>
            <a:spLocks noGrp="1"/>
          </p:cNvSpPr>
          <p:nvPr>
            <p:ph type="title"/>
          </p:nvPr>
        </p:nvSpPr>
        <p:spPr>
          <a:xfrm>
            <a:off x="484211" y="226542"/>
            <a:ext cx="11239500" cy="972021"/>
          </a:xfrm>
        </p:spPr>
        <p:txBody>
          <a:bodyPr anchor="ctr">
            <a:normAutofit/>
          </a:bodyPr>
          <a:lstStyle/>
          <a:p>
            <a:r>
              <a:rPr lang="da-DK" dirty="0"/>
              <a:t>En plejehjemsplads for en forside?</a:t>
            </a:r>
          </a:p>
        </p:txBody>
      </p:sp>
      <p:sp>
        <p:nvSpPr>
          <p:cNvPr id="8" name="Tekstfelt 7">
            <a:extLst>
              <a:ext uri="{FF2B5EF4-FFF2-40B4-BE49-F238E27FC236}">
                <a16:creationId xmlns:a16="http://schemas.microsoft.com/office/drawing/2014/main" id="{39D1BBA7-77CE-D801-8856-E63626EB7E01}"/>
              </a:ext>
            </a:extLst>
          </p:cNvPr>
          <p:cNvSpPr txBox="1"/>
          <p:nvPr/>
        </p:nvSpPr>
        <p:spPr>
          <a:xfrm>
            <a:off x="224601" y="2484694"/>
            <a:ext cx="2350035"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4141"/>
                </a:solidFill>
                <a:effectLst/>
                <a:uLnTx/>
                <a:uFillTx/>
                <a:latin typeface="Arial"/>
                <a:ea typeface="Palatino"/>
                <a:cs typeface="Palatino"/>
                <a:sym typeface="Palatino"/>
              </a:rPr>
              <a:t>TV2 Fyn, 17. juni 2023</a:t>
            </a:r>
          </a:p>
        </p:txBody>
      </p:sp>
      <p:sp>
        <p:nvSpPr>
          <p:cNvPr id="11" name="Tekstfelt 10">
            <a:extLst>
              <a:ext uri="{FF2B5EF4-FFF2-40B4-BE49-F238E27FC236}">
                <a16:creationId xmlns:a16="http://schemas.microsoft.com/office/drawing/2014/main" id="{1FE7D17F-795D-6642-ED09-DF022D56E38D}"/>
              </a:ext>
            </a:extLst>
          </p:cNvPr>
          <p:cNvSpPr txBox="1"/>
          <p:nvPr/>
        </p:nvSpPr>
        <p:spPr>
          <a:xfrm>
            <a:off x="4108081" y="2484695"/>
            <a:ext cx="3991760"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4141"/>
                </a:solidFill>
                <a:effectLst/>
                <a:uLnTx/>
                <a:uFillTx/>
                <a:latin typeface="Arial"/>
                <a:ea typeface="Palatino"/>
                <a:cs typeface="Palatino"/>
                <a:sym typeface="Palatino"/>
              </a:rPr>
              <a:t>Fyens Stiftstidende, 4. august 2023</a:t>
            </a:r>
          </a:p>
        </p:txBody>
      </p:sp>
      <p:sp>
        <p:nvSpPr>
          <p:cNvPr id="12" name="Tekstfelt 11">
            <a:extLst>
              <a:ext uri="{FF2B5EF4-FFF2-40B4-BE49-F238E27FC236}">
                <a16:creationId xmlns:a16="http://schemas.microsoft.com/office/drawing/2014/main" id="{43DDB94F-996A-1F19-D391-39097EAAA0C6}"/>
              </a:ext>
            </a:extLst>
          </p:cNvPr>
          <p:cNvSpPr txBox="1"/>
          <p:nvPr/>
        </p:nvSpPr>
        <p:spPr>
          <a:xfrm>
            <a:off x="8029447" y="2484694"/>
            <a:ext cx="3920317" cy="3488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414141"/>
                </a:solidFill>
                <a:effectLst/>
                <a:uLnTx/>
                <a:uFillTx/>
                <a:latin typeface="Arial"/>
                <a:ea typeface="Palatino"/>
                <a:cs typeface="Palatino"/>
                <a:sym typeface="Palatino"/>
              </a:rPr>
              <a:t>Fyens Stiftstidende 17. September 2023</a:t>
            </a:r>
          </a:p>
        </p:txBody>
      </p:sp>
      <p:pic>
        <p:nvPicPr>
          <p:cNvPr id="16" name="Billede 15">
            <a:extLst>
              <a:ext uri="{FF2B5EF4-FFF2-40B4-BE49-F238E27FC236}">
                <a16:creationId xmlns:a16="http://schemas.microsoft.com/office/drawing/2014/main" id="{31EE412B-6A79-E2B4-E43C-174A0626AEB1}"/>
              </a:ext>
            </a:extLst>
          </p:cNvPr>
          <p:cNvPicPr>
            <a:picLocks noChangeAspect="1"/>
          </p:cNvPicPr>
          <p:nvPr/>
        </p:nvPicPr>
        <p:blipFill>
          <a:blip r:embed="rId4"/>
          <a:stretch>
            <a:fillRect/>
          </a:stretch>
        </p:blipFill>
        <p:spPr>
          <a:xfrm>
            <a:off x="8003642" y="2826145"/>
            <a:ext cx="3971925" cy="2981325"/>
          </a:xfrm>
          <a:prstGeom prst="rect">
            <a:avLst/>
          </a:prstGeom>
          <a:ln>
            <a:solidFill>
              <a:schemeClr val="accent1"/>
            </a:solidFill>
          </a:ln>
        </p:spPr>
      </p:pic>
      <p:pic>
        <p:nvPicPr>
          <p:cNvPr id="18" name="Billede 17">
            <a:extLst>
              <a:ext uri="{FF2B5EF4-FFF2-40B4-BE49-F238E27FC236}">
                <a16:creationId xmlns:a16="http://schemas.microsoft.com/office/drawing/2014/main" id="{3923EF5A-D438-4AE3-6355-52F96415C91B}"/>
              </a:ext>
            </a:extLst>
          </p:cNvPr>
          <p:cNvPicPr>
            <a:picLocks noChangeAspect="1"/>
          </p:cNvPicPr>
          <p:nvPr/>
        </p:nvPicPr>
        <p:blipFill>
          <a:blip r:embed="rId5"/>
          <a:stretch>
            <a:fillRect/>
          </a:stretch>
        </p:blipFill>
        <p:spPr>
          <a:xfrm>
            <a:off x="4074524" y="2826145"/>
            <a:ext cx="3676846" cy="2822629"/>
          </a:xfrm>
          <a:prstGeom prst="rect">
            <a:avLst/>
          </a:prstGeom>
          <a:ln>
            <a:solidFill>
              <a:schemeClr val="accent1"/>
            </a:solidFill>
          </a:ln>
        </p:spPr>
      </p:pic>
      <p:pic>
        <p:nvPicPr>
          <p:cNvPr id="22" name="Billede 21">
            <a:extLst>
              <a:ext uri="{FF2B5EF4-FFF2-40B4-BE49-F238E27FC236}">
                <a16:creationId xmlns:a16="http://schemas.microsoft.com/office/drawing/2014/main" id="{23118F48-4848-E62A-2A97-226995E0F0C1}"/>
              </a:ext>
            </a:extLst>
          </p:cNvPr>
          <p:cNvPicPr>
            <a:picLocks noChangeAspect="1"/>
          </p:cNvPicPr>
          <p:nvPr/>
        </p:nvPicPr>
        <p:blipFill>
          <a:blip r:embed="rId6"/>
          <a:stretch>
            <a:fillRect/>
          </a:stretch>
        </p:blipFill>
        <p:spPr>
          <a:xfrm>
            <a:off x="4974091" y="1478760"/>
            <a:ext cx="2243817" cy="836678"/>
          </a:xfrm>
          <a:prstGeom prst="rect">
            <a:avLst/>
          </a:prstGeom>
        </p:spPr>
      </p:pic>
    </p:spTree>
    <p:extLst>
      <p:ext uri="{BB962C8B-B14F-4D97-AF65-F5344CB8AC3E}">
        <p14:creationId xmlns:p14="http://schemas.microsoft.com/office/powerpoint/2010/main" val="453454100"/>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E04FFF9-5FB3-2D2E-7967-481582A5F91F}"/>
              </a:ext>
            </a:extLst>
          </p:cNvPr>
          <p:cNvSpPr>
            <a:spLocks noGrp="1"/>
          </p:cNvSpPr>
          <p:nvPr>
            <p:ph type="title"/>
          </p:nvPr>
        </p:nvSpPr>
        <p:spPr/>
        <p:txBody>
          <a:bodyPr/>
          <a:lstStyle/>
          <a:p>
            <a:r>
              <a:rPr lang="da-DK" dirty="0"/>
              <a:t>Einar fik også en plads</a:t>
            </a:r>
          </a:p>
        </p:txBody>
      </p:sp>
      <p:pic>
        <p:nvPicPr>
          <p:cNvPr id="4" name="Billede 3">
            <a:extLst>
              <a:ext uri="{FF2B5EF4-FFF2-40B4-BE49-F238E27FC236}">
                <a16:creationId xmlns:a16="http://schemas.microsoft.com/office/drawing/2014/main" id="{8E66F886-A717-438D-5F43-8AE1AA988B57}"/>
              </a:ext>
            </a:extLst>
          </p:cNvPr>
          <p:cNvPicPr>
            <a:picLocks noChangeAspect="1"/>
          </p:cNvPicPr>
          <p:nvPr/>
        </p:nvPicPr>
        <p:blipFill>
          <a:blip r:embed="rId2"/>
          <a:stretch>
            <a:fillRect/>
          </a:stretch>
        </p:blipFill>
        <p:spPr>
          <a:xfrm>
            <a:off x="161935" y="2961309"/>
            <a:ext cx="3541429" cy="2350221"/>
          </a:xfrm>
          <a:prstGeom prst="rect">
            <a:avLst/>
          </a:prstGeom>
          <a:ln>
            <a:solidFill>
              <a:schemeClr val="accent1"/>
            </a:solidFill>
          </a:ln>
        </p:spPr>
      </p:pic>
      <p:sp>
        <p:nvSpPr>
          <p:cNvPr id="5" name="Tekstfelt 4">
            <a:extLst>
              <a:ext uri="{FF2B5EF4-FFF2-40B4-BE49-F238E27FC236}">
                <a16:creationId xmlns:a16="http://schemas.microsoft.com/office/drawing/2014/main" id="{DD16CC4F-2F71-4492-F301-CE0032B30405}"/>
              </a:ext>
            </a:extLst>
          </p:cNvPr>
          <p:cNvSpPr txBox="1"/>
          <p:nvPr/>
        </p:nvSpPr>
        <p:spPr>
          <a:xfrm>
            <a:off x="161935" y="2519747"/>
            <a:ext cx="371719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Arial"/>
                <a:ea typeface="Palatino"/>
                <a:cs typeface="Palatino"/>
                <a:sym typeface="Palatino"/>
              </a:rPr>
              <a:t>Helsingør Dagblad, 13. januar 2019</a:t>
            </a:r>
          </a:p>
        </p:txBody>
      </p:sp>
      <p:pic>
        <p:nvPicPr>
          <p:cNvPr id="7" name="Billede 6">
            <a:extLst>
              <a:ext uri="{FF2B5EF4-FFF2-40B4-BE49-F238E27FC236}">
                <a16:creationId xmlns:a16="http://schemas.microsoft.com/office/drawing/2014/main" id="{C1D80275-2415-21A7-E80B-75840B0FA22A}"/>
              </a:ext>
            </a:extLst>
          </p:cNvPr>
          <p:cNvPicPr>
            <a:picLocks noChangeAspect="1"/>
          </p:cNvPicPr>
          <p:nvPr/>
        </p:nvPicPr>
        <p:blipFill>
          <a:blip r:embed="rId3"/>
          <a:stretch>
            <a:fillRect/>
          </a:stretch>
        </p:blipFill>
        <p:spPr>
          <a:xfrm>
            <a:off x="3926925" y="2961309"/>
            <a:ext cx="4331217" cy="3511618"/>
          </a:xfrm>
          <a:prstGeom prst="rect">
            <a:avLst/>
          </a:prstGeom>
          <a:ln>
            <a:solidFill>
              <a:schemeClr val="accent1"/>
            </a:solidFill>
          </a:ln>
        </p:spPr>
      </p:pic>
      <p:sp>
        <p:nvSpPr>
          <p:cNvPr id="8" name="Tekstfelt 7">
            <a:extLst>
              <a:ext uri="{FF2B5EF4-FFF2-40B4-BE49-F238E27FC236}">
                <a16:creationId xmlns:a16="http://schemas.microsoft.com/office/drawing/2014/main" id="{DD5062B7-F598-B4AF-F243-A65D54C058D6}"/>
              </a:ext>
            </a:extLst>
          </p:cNvPr>
          <p:cNvSpPr txBox="1"/>
          <p:nvPr/>
        </p:nvSpPr>
        <p:spPr>
          <a:xfrm>
            <a:off x="4189994" y="2540034"/>
            <a:ext cx="3717196"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Arial"/>
                <a:ea typeface="Palatino"/>
                <a:cs typeface="Palatino"/>
                <a:sym typeface="Palatino"/>
              </a:rPr>
              <a:t>Helsingør Dagblad, 16. januar 2019</a:t>
            </a:r>
          </a:p>
        </p:txBody>
      </p:sp>
      <p:pic>
        <p:nvPicPr>
          <p:cNvPr id="12" name="Billede 11">
            <a:extLst>
              <a:ext uri="{FF2B5EF4-FFF2-40B4-BE49-F238E27FC236}">
                <a16:creationId xmlns:a16="http://schemas.microsoft.com/office/drawing/2014/main" id="{44282A14-D1CC-3EFA-9154-CD505F8D727A}"/>
              </a:ext>
            </a:extLst>
          </p:cNvPr>
          <p:cNvPicPr>
            <a:picLocks noChangeAspect="1"/>
          </p:cNvPicPr>
          <p:nvPr/>
        </p:nvPicPr>
        <p:blipFill>
          <a:blip r:embed="rId4"/>
          <a:stretch>
            <a:fillRect/>
          </a:stretch>
        </p:blipFill>
        <p:spPr>
          <a:xfrm>
            <a:off x="8481704" y="2961309"/>
            <a:ext cx="3418874" cy="2355107"/>
          </a:xfrm>
          <a:prstGeom prst="rect">
            <a:avLst/>
          </a:prstGeom>
          <a:ln>
            <a:solidFill>
              <a:schemeClr val="accent1"/>
            </a:solidFill>
          </a:ln>
        </p:spPr>
      </p:pic>
      <p:sp>
        <p:nvSpPr>
          <p:cNvPr id="13" name="Tekstfelt 12">
            <a:extLst>
              <a:ext uri="{FF2B5EF4-FFF2-40B4-BE49-F238E27FC236}">
                <a16:creationId xmlns:a16="http://schemas.microsoft.com/office/drawing/2014/main" id="{8294A800-C710-9AA8-E58C-E4F15D145151}"/>
              </a:ext>
            </a:extLst>
          </p:cNvPr>
          <p:cNvSpPr txBox="1"/>
          <p:nvPr/>
        </p:nvSpPr>
        <p:spPr>
          <a:xfrm>
            <a:off x="8887250" y="2519747"/>
            <a:ext cx="2403184" cy="37959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800" b="0" i="0" u="none" strike="noStrike" kern="1200" cap="none" spc="0" normalizeH="0" baseline="0" noProof="0" dirty="0">
                <a:ln>
                  <a:noFill/>
                </a:ln>
                <a:solidFill>
                  <a:srgbClr val="414141"/>
                </a:solidFill>
                <a:effectLst/>
                <a:uLnTx/>
                <a:uFillTx/>
                <a:latin typeface="Arial"/>
                <a:ea typeface="Palatino"/>
                <a:cs typeface="Palatino"/>
                <a:sym typeface="Palatino"/>
              </a:rPr>
              <a:t>TV2, 1. februar 2019</a:t>
            </a:r>
          </a:p>
        </p:txBody>
      </p:sp>
      <p:pic>
        <p:nvPicPr>
          <p:cNvPr id="15" name="Billede 14">
            <a:extLst>
              <a:ext uri="{FF2B5EF4-FFF2-40B4-BE49-F238E27FC236}">
                <a16:creationId xmlns:a16="http://schemas.microsoft.com/office/drawing/2014/main" id="{6F4DA44E-C51C-85E8-44B1-AA7AB97788A1}"/>
              </a:ext>
            </a:extLst>
          </p:cNvPr>
          <p:cNvPicPr>
            <a:picLocks noChangeAspect="1"/>
          </p:cNvPicPr>
          <p:nvPr/>
        </p:nvPicPr>
        <p:blipFill>
          <a:blip r:embed="rId5"/>
          <a:stretch>
            <a:fillRect/>
          </a:stretch>
        </p:blipFill>
        <p:spPr>
          <a:xfrm>
            <a:off x="4250954" y="1526349"/>
            <a:ext cx="3064118" cy="857953"/>
          </a:xfrm>
          <a:prstGeom prst="rect">
            <a:avLst/>
          </a:prstGeom>
        </p:spPr>
      </p:pic>
    </p:spTree>
    <p:extLst>
      <p:ext uri="{BB962C8B-B14F-4D97-AF65-F5344CB8AC3E}">
        <p14:creationId xmlns:p14="http://schemas.microsoft.com/office/powerpoint/2010/main" val="331278368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Billede 15">
            <a:extLst>
              <a:ext uri="{FF2B5EF4-FFF2-40B4-BE49-F238E27FC236}">
                <a16:creationId xmlns:a16="http://schemas.microsoft.com/office/drawing/2014/main" id="{133C6D44-2E6D-1C5D-BBD8-5E49FBC0AF05}"/>
              </a:ext>
            </a:extLst>
          </p:cNvPr>
          <p:cNvPicPr>
            <a:picLocks noChangeAspect="1"/>
          </p:cNvPicPr>
          <p:nvPr/>
        </p:nvPicPr>
        <p:blipFill>
          <a:blip r:embed="rId3"/>
          <a:stretch>
            <a:fillRect/>
          </a:stretch>
        </p:blipFill>
        <p:spPr>
          <a:xfrm>
            <a:off x="533716" y="2300421"/>
            <a:ext cx="2839390" cy="4052389"/>
          </a:xfrm>
          <a:prstGeom prst="rect">
            <a:avLst/>
          </a:prstGeom>
        </p:spPr>
      </p:pic>
      <p:pic>
        <p:nvPicPr>
          <p:cNvPr id="20" name="Billede 19">
            <a:extLst>
              <a:ext uri="{FF2B5EF4-FFF2-40B4-BE49-F238E27FC236}">
                <a16:creationId xmlns:a16="http://schemas.microsoft.com/office/drawing/2014/main" id="{85855199-1DB2-D874-072B-8FA018C6A507}"/>
              </a:ext>
            </a:extLst>
          </p:cNvPr>
          <p:cNvPicPr>
            <a:picLocks noChangeAspect="1"/>
          </p:cNvPicPr>
          <p:nvPr/>
        </p:nvPicPr>
        <p:blipFill>
          <a:blip r:embed="rId4"/>
          <a:stretch>
            <a:fillRect/>
          </a:stretch>
        </p:blipFill>
        <p:spPr>
          <a:xfrm>
            <a:off x="3373106" y="2529427"/>
            <a:ext cx="2678932" cy="3810361"/>
          </a:xfrm>
          <a:prstGeom prst="rect">
            <a:avLst/>
          </a:prstGeom>
        </p:spPr>
      </p:pic>
      <p:sp>
        <p:nvSpPr>
          <p:cNvPr id="2" name="Titel 1">
            <a:extLst>
              <a:ext uri="{FF2B5EF4-FFF2-40B4-BE49-F238E27FC236}">
                <a16:creationId xmlns:a16="http://schemas.microsoft.com/office/drawing/2014/main" id="{8A5391B2-9B8F-FFEF-93CD-256D0BA9EF4C}"/>
              </a:ext>
            </a:extLst>
          </p:cNvPr>
          <p:cNvSpPr>
            <a:spLocks noGrp="1"/>
          </p:cNvSpPr>
          <p:nvPr>
            <p:ph type="title"/>
          </p:nvPr>
        </p:nvSpPr>
        <p:spPr>
          <a:xfrm>
            <a:off x="484211" y="226542"/>
            <a:ext cx="11239500" cy="972021"/>
          </a:xfrm>
        </p:spPr>
        <p:txBody>
          <a:bodyPr anchor="ctr">
            <a:normAutofit/>
          </a:bodyPr>
          <a:lstStyle/>
          <a:p>
            <a:r>
              <a:rPr lang="da-DK" dirty="0"/>
              <a:t>National indsats - aktuelt</a:t>
            </a:r>
          </a:p>
        </p:txBody>
      </p:sp>
      <p:sp>
        <p:nvSpPr>
          <p:cNvPr id="25" name="Ellipse 24">
            <a:extLst>
              <a:ext uri="{FF2B5EF4-FFF2-40B4-BE49-F238E27FC236}">
                <a16:creationId xmlns:a16="http://schemas.microsoft.com/office/drawing/2014/main" id="{CCDC3235-F9A0-7EF0-AD0B-8F9BF4AF8C21}"/>
              </a:ext>
            </a:extLst>
          </p:cNvPr>
          <p:cNvSpPr/>
          <p:nvPr/>
        </p:nvSpPr>
        <p:spPr>
          <a:xfrm>
            <a:off x="6825523" y="2355839"/>
            <a:ext cx="4579355" cy="4157535"/>
          </a:xfrm>
          <a:prstGeom prst="ellipse">
            <a:avLst/>
          </a:prstGeom>
          <a:noFill/>
          <a:ln w="635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da-DK" sz="3200" b="0" i="0" u="none" strike="noStrike" kern="1200" cap="none" spc="0" normalizeH="0" baseline="0" noProof="0">
              <a:ln>
                <a:noFill/>
              </a:ln>
              <a:solidFill>
                <a:srgbClr val="FFFFFF"/>
              </a:solidFill>
              <a:effectLst>
                <a:outerShdw blurRad="25400" dist="33948" dir="2700000" rotWithShape="0">
                  <a:srgbClr val="3B3936"/>
                </a:outerShdw>
              </a:effectLst>
              <a:uLnTx/>
              <a:uFillTx/>
              <a:latin typeface="Palatino"/>
              <a:ea typeface="Palatino"/>
              <a:cs typeface="Palatino"/>
              <a:sym typeface="Palatino"/>
            </a:endParaRPr>
          </a:p>
        </p:txBody>
      </p:sp>
      <p:sp>
        <p:nvSpPr>
          <p:cNvPr id="26" name="Tekstfelt 25">
            <a:extLst>
              <a:ext uri="{FF2B5EF4-FFF2-40B4-BE49-F238E27FC236}">
                <a16:creationId xmlns:a16="http://schemas.microsoft.com/office/drawing/2014/main" id="{B6F12BAE-8225-8F38-8A33-338949F95E75}"/>
              </a:ext>
            </a:extLst>
          </p:cNvPr>
          <p:cNvSpPr txBox="1"/>
          <p:nvPr/>
        </p:nvSpPr>
        <p:spPr>
          <a:xfrm>
            <a:off x="7256210" y="2838791"/>
            <a:ext cx="3526971" cy="93358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414141"/>
              </a:solidFill>
              <a:effectLst/>
              <a:uLnTx/>
              <a:uFillTx/>
              <a:latin typeface="Arial"/>
              <a:ea typeface="Palatino"/>
              <a:cs typeface="Palatino"/>
              <a:sym typeface="Palatino"/>
            </a:endParaRPr>
          </a:p>
          <a:p>
            <a:pPr marL="0" marR="0" lvl="0" indent="0" algn="ctr" defTabSz="584200" rtl="0" eaLnBrk="1" fontAlgn="auto" latinLnBrk="1" hangingPunct="0">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414141"/>
                </a:solidFill>
                <a:effectLst/>
                <a:uLnTx/>
                <a:uFillTx/>
                <a:latin typeface="Arial"/>
                <a:ea typeface="Palatino"/>
                <a:cs typeface="Palatino"/>
                <a:sym typeface="Palatino"/>
              </a:rPr>
              <a:t>Ældre Sagens forslag</a:t>
            </a:r>
          </a:p>
          <a:p>
            <a:pPr marL="0" marR="0" lvl="0" indent="0" algn="l" defTabSz="584200" rtl="0" eaLnBrk="1" fontAlgn="auto" latinLnBrk="1" hangingPunct="0">
              <a:lnSpc>
                <a:spcPct val="100000"/>
              </a:lnSpc>
              <a:spcBef>
                <a:spcPts val="0"/>
              </a:spcBef>
              <a:spcAft>
                <a:spcPts val="0"/>
              </a:spcAft>
              <a:buClrTx/>
              <a:buSzTx/>
              <a:buFontTx/>
              <a:buNone/>
              <a:tabLst/>
              <a:defRPr/>
            </a:pPr>
            <a:endParaRPr kumimoji="0" lang="da-DK" sz="1800" b="1" i="0" u="none" strike="noStrike" kern="1200" cap="none" spc="0" normalizeH="0" baseline="0" noProof="0" dirty="0">
              <a:ln>
                <a:noFill/>
              </a:ln>
              <a:solidFill>
                <a:srgbClr val="414141"/>
              </a:solidFill>
              <a:effectLst/>
              <a:uLnTx/>
              <a:uFillTx/>
              <a:latin typeface="Arial"/>
              <a:ea typeface="Palatino"/>
              <a:cs typeface="Palatino"/>
              <a:sym typeface="Palatino"/>
            </a:endParaRPr>
          </a:p>
        </p:txBody>
      </p:sp>
      <p:sp>
        <p:nvSpPr>
          <p:cNvPr id="27" name="Tekstfelt 26">
            <a:extLst>
              <a:ext uri="{FF2B5EF4-FFF2-40B4-BE49-F238E27FC236}">
                <a16:creationId xmlns:a16="http://schemas.microsoft.com/office/drawing/2014/main" id="{C50C0494-BDC8-6F97-7FC5-DC6F2D8C3448}"/>
              </a:ext>
            </a:extLst>
          </p:cNvPr>
          <p:cNvSpPr txBox="1"/>
          <p:nvPr/>
        </p:nvSpPr>
        <p:spPr>
          <a:xfrm>
            <a:off x="7256210" y="3590564"/>
            <a:ext cx="3803303" cy="2257028"/>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rPr>
              <a:t>Nedsæt en bredt sammensat arbejdsgruppe </a:t>
            </a:r>
          </a:p>
          <a:p>
            <a:pPr marL="0" marR="0" lvl="0" indent="0" algn="l" defTabSz="584200" rtl="0" eaLnBrk="1" fontAlgn="auto" latinLnBrk="1" hangingPunct="0">
              <a:lnSpc>
                <a:spcPct val="100000"/>
              </a:lnSpc>
              <a:spcBef>
                <a:spcPts val="0"/>
              </a:spcBef>
              <a:spcAft>
                <a:spcPts val="0"/>
              </a:spcAft>
              <a:buClrTx/>
              <a:buSzTx/>
              <a:buFontTx/>
              <a:buNone/>
              <a:tabLst/>
              <a:defRPr/>
            </a:pPr>
            <a:r>
              <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rPr>
              <a:t>der kan:</a:t>
            </a: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endPar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endParaRP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rPr>
              <a:t>Kortlægge behovet for nye plejeboliger</a:t>
            </a: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endPar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endParaRP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rPr>
              <a:t>Identificere barrierer for etablering og drift af flere plejeboliger</a:t>
            </a: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endPar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endParaRPr>
          </a:p>
          <a:p>
            <a:pPr marL="342900" marR="0" lvl="0" indent="-342900" algn="l" defTabSz="584200" rtl="0" eaLnBrk="1" fontAlgn="auto" latinLnBrk="1" hangingPunct="0">
              <a:lnSpc>
                <a:spcPct val="100000"/>
              </a:lnSpc>
              <a:spcBef>
                <a:spcPts val="0"/>
              </a:spcBef>
              <a:spcAft>
                <a:spcPts val="0"/>
              </a:spcAft>
              <a:buClrTx/>
              <a:buSzTx/>
              <a:buFont typeface="+mj-lt"/>
              <a:buAutoNum type="arabicPeriod"/>
              <a:tabLst/>
              <a:defRPr/>
            </a:pPr>
            <a:r>
              <a:rPr kumimoji="0" lang="da-DK" sz="1400" b="0" i="0" u="none" strike="noStrike" kern="1200" cap="none" spc="0" normalizeH="0" baseline="0" noProof="0" dirty="0">
                <a:ln>
                  <a:noFill/>
                </a:ln>
                <a:solidFill>
                  <a:srgbClr val="414141"/>
                </a:solidFill>
                <a:effectLst/>
                <a:uLnTx/>
                <a:uFillTx/>
                <a:latin typeface="Arial"/>
                <a:ea typeface="Palatino"/>
                <a:cs typeface="Palatino"/>
                <a:sym typeface="Palatino"/>
              </a:rPr>
              <a:t>Frembringe en realistisk plan for udvidelse af plejeboligkapaciteten</a:t>
            </a:r>
            <a:endParaRPr kumimoji="0" lang="da-DK" sz="1600" b="0" i="0" u="none" strike="noStrike" kern="1200" cap="none" spc="0" normalizeH="0" baseline="0" noProof="0" dirty="0">
              <a:ln>
                <a:noFill/>
              </a:ln>
              <a:solidFill>
                <a:srgbClr val="414141"/>
              </a:solidFill>
              <a:effectLst/>
              <a:uLnTx/>
              <a:uFillTx/>
              <a:latin typeface="Arial"/>
              <a:ea typeface="Palatino"/>
              <a:cs typeface="Palatino"/>
              <a:sym typeface="Palatino"/>
            </a:endParaRPr>
          </a:p>
        </p:txBody>
      </p:sp>
      <p:sp>
        <p:nvSpPr>
          <p:cNvPr id="28" name="Pil: bøjet nedad 27">
            <a:extLst>
              <a:ext uri="{FF2B5EF4-FFF2-40B4-BE49-F238E27FC236}">
                <a16:creationId xmlns:a16="http://schemas.microsoft.com/office/drawing/2014/main" id="{FAB7F91E-12AF-B6AA-83BE-21ED76E6A035}"/>
              </a:ext>
            </a:extLst>
          </p:cNvPr>
          <p:cNvSpPr/>
          <p:nvPr/>
        </p:nvSpPr>
        <p:spPr>
          <a:xfrm>
            <a:off x="5413252" y="1796945"/>
            <a:ext cx="2678932" cy="665960"/>
          </a:xfrm>
          <a:prstGeom prst="curvedDownArrow">
            <a:avLst/>
          </a:prstGeom>
          <a:solidFill>
            <a:schemeClr val="accent1"/>
          </a:solidFill>
          <a:ln w="12700" cap="flat">
            <a:solidFill>
              <a:schemeClr val="accent1">
                <a:lumMod val="50000"/>
              </a:schemeClr>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endParaRPr kumimoji="0" lang="da-DK" sz="3200" b="0" i="0" u="none" strike="noStrike" kern="1200" cap="none" spc="0" normalizeH="0" baseline="0" noProof="0" dirty="0">
              <a:ln>
                <a:noFill/>
              </a:ln>
              <a:solidFill>
                <a:srgbClr val="FFFFFF"/>
              </a:solidFill>
              <a:effectLst>
                <a:outerShdw blurRad="25400" dist="33948" dir="2700000" rotWithShape="0">
                  <a:srgbClr val="3B3936"/>
                </a:outerShdw>
              </a:effectLst>
              <a:uLnTx/>
              <a:uFillTx/>
              <a:latin typeface="Palatino"/>
              <a:ea typeface="Palatino"/>
              <a:cs typeface="Palatino"/>
              <a:sym typeface="Palatino"/>
            </a:endParaRPr>
          </a:p>
        </p:txBody>
      </p:sp>
      <p:pic>
        <p:nvPicPr>
          <p:cNvPr id="6" name="Billede 5">
            <a:extLst>
              <a:ext uri="{FF2B5EF4-FFF2-40B4-BE49-F238E27FC236}">
                <a16:creationId xmlns:a16="http://schemas.microsoft.com/office/drawing/2014/main" id="{DE575ECA-D2C1-3F30-A1AB-D6C48B3A9188}"/>
              </a:ext>
            </a:extLst>
          </p:cNvPr>
          <p:cNvPicPr>
            <a:picLocks noChangeAspect="1"/>
          </p:cNvPicPr>
          <p:nvPr/>
        </p:nvPicPr>
        <p:blipFill>
          <a:blip r:embed="rId5"/>
          <a:stretch>
            <a:fillRect/>
          </a:stretch>
        </p:blipFill>
        <p:spPr>
          <a:xfrm>
            <a:off x="248754" y="1337188"/>
            <a:ext cx="11223709" cy="451143"/>
          </a:xfrm>
          <a:prstGeom prst="rect">
            <a:avLst/>
          </a:prstGeom>
        </p:spPr>
      </p:pic>
    </p:spTree>
    <p:extLst>
      <p:ext uri="{BB962C8B-B14F-4D97-AF65-F5344CB8AC3E}">
        <p14:creationId xmlns:p14="http://schemas.microsoft.com/office/powerpoint/2010/main" val="2382235054"/>
      </p:ext>
    </p:extLst>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dsholder til indhold 4">
            <a:extLst>
              <a:ext uri="{FF2B5EF4-FFF2-40B4-BE49-F238E27FC236}">
                <a16:creationId xmlns:a16="http://schemas.microsoft.com/office/drawing/2014/main" id="{3ED64FA8-53CE-77C9-1134-E15B2C3A8429}"/>
              </a:ext>
            </a:extLst>
          </p:cNvPr>
          <p:cNvPicPr>
            <a:picLocks noGrp="1" noChangeAspect="1"/>
          </p:cNvPicPr>
          <p:nvPr>
            <p:ph sz="quarter" idx="14"/>
          </p:nvPr>
        </p:nvPicPr>
        <p:blipFill>
          <a:blip r:embed="rId2"/>
          <a:stretch>
            <a:fillRect/>
          </a:stretch>
        </p:blipFill>
        <p:spPr>
          <a:xfrm>
            <a:off x="484188" y="2344187"/>
            <a:ext cx="5921209" cy="3225861"/>
          </a:xfrm>
          <a:ln>
            <a:solidFill>
              <a:schemeClr val="accent1"/>
            </a:solidFill>
          </a:ln>
        </p:spPr>
      </p:pic>
      <p:sp>
        <p:nvSpPr>
          <p:cNvPr id="6" name="Titel 1">
            <a:extLst>
              <a:ext uri="{FF2B5EF4-FFF2-40B4-BE49-F238E27FC236}">
                <a16:creationId xmlns:a16="http://schemas.microsoft.com/office/drawing/2014/main" id="{CA3DF73E-78E1-2035-7987-4CFD38F2B894}"/>
              </a:ext>
            </a:extLst>
          </p:cNvPr>
          <p:cNvSpPr>
            <a:spLocks noGrp="1"/>
          </p:cNvSpPr>
          <p:nvPr>
            <p:ph type="title"/>
          </p:nvPr>
        </p:nvSpPr>
        <p:spPr>
          <a:xfrm>
            <a:off x="484188" y="227013"/>
            <a:ext cx="11239500" cy="971550"/>
          </a:xfrm>
        </p:spPr>
        <p:txBody>
          <a:bodyPr anchor="ctr">
            <a:normAutofit/>
          </a:bodyPr>
          <a:lstStyle/>
          <a:p>
            <a:r>
              <a:rPr lang="da-DK" dirty="0"/>
              <a:t>National indsats – det lange seje træk</a:t>
            </a:r>
          </a:p>
        </p:txBody>
      </p:sp>
      <p:pic>
        <p:nvPicPr>
          <p:cNvPr id="10" name="Billede 9">
            <a:extLst>
              <a:ext uri="{FF2B5EF4-FFF2-40B4-BE49-F238E27FC236}">
                <a16:creationId xmlns:a16="http://schemas.microsoft.com/office/drawing/2014/main" id="{E6C144BE-770F-3345-6B90-EABF194201EC}"/>
              </a:ext>
            </a:extLst>
          </p:cNvPr>
          <p:cNvPicPr>
            <a:picLocks noChangeAspect="1"/>
          </p:cNvPicPr>
          <p:nvPr/>
        </p:nvPicPr>
        <p:blipFill>
          <a:blip r:embed="rId3"/>
          <a:stretch>
            <a:fillRect/>
          </a:stretch>
        </p:blipFill>
        <p:spPr>
          <a:xfrm>
            <a:off x="6699564" y="3218404"/>
            <a:ext cx="5194300" cy="1413869"/>
          </a:xfrm>
          <a:prstGeom prst="rect">
            <a:avLst/>
          </a:prstGeom>
        </p:spPr>
      </p:pic>
      <p:sp>
        <p:nvSpPr>
          <p:cNvPr id="11" name="Tekstfelt 10">
            <a:extLst>
              <a:ext uri="{FF2B5EF4-FFF2-40B4-BE49-F238E27FC236}">
                <a16:creationId xmlns:a16="http://schemas.microsoft.com/office/drawing/2014/main" id="{180F1EBA-AF6B-6659-0736-ABB996E98C4B}"/>
              </a:ext>
            </a:extLst>
          </p:cNvPr>
          <p:cNvSpPr txBox="1"/>
          <p:nvPr/>
        </p:nvSpPr>
        <p:spPr>
          <a:xfrm>
            <a:off x="7178203" y="2596540"/>
            <a:ext cx="4237021"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Folketinget, november 2023</a:t>
            </a:r>
          </a:p>
        </p:txBody>
      </p:sp>
      <p:sp>
        <p:nvSpPr>
          <p:cNvPr id="12" name="Tekstfelt 11">
            <a:extLst>
              <a:ext uri="{FF2B5EF4-FFF2-40B4-BE49-F238E27FC236}">
                <a16:creationId xmlns:a16="http://schemas.microsoft.com/office/drawing/2014/main" id="{75BFF643-9987-2AAE-8E9A-AF988F3C068D}"/>
              </a:ext>
            </a:extLst>
          </p:cNvPr>
          <p:cNvSpPr txBox="1"/>
          <p:nvPr/>
        </p:nvSpPr>
        <p:spPr>
          <a:xfrm>
            <a:off x="2399168" y="1698375"/>
            <a:ext cx="4300396" cy="471924"/>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1" hangingPunct="0">
              <a:lnSpc>
                <a:spcPct val="100000"/>
              </a:lnSpc>
              <a:spcBef>
                <a:spcPts val="0"/>
              </a:spcBef>
              <a:spcAft>
                <a:spcPts val="0"/>
              </a:spcAft>
              <a:buClrTx/>
              <a:buSzTx/>
              <a:buFontTx/>
              <a:buNone/>
              <a:tabLst/>
            </a:pPr>
            <a:r>
              <a:rPr kumimoji="0" lang="da-DK" sz="2400" b="0" i="0" u="none" strike="noStrike" cap="none" spc="0" normalizeH="0" baseline="0" dirty="0">
                <a:ln>
                  <a:noFill/>
                </a:ln>
                <a:solidFill>
                  <a:srgbClr val="414141"/>
                </a:solidFill>
                <a:effectLst/>
                <a:uFillTx/>
                <a:latin typeface="+mn-lt"/>
                <a:ea typeface="Palatino"/>
                <a:cs typeface="Palatino"/>
                <a:sym typeface="Palatino"/>
              </a:rPr>
              <a:t>2019-2020</a:t>
            </a:r>
          </a:p>
        </p:txBody>
      </p:sp>
    </p:spTree>
    <p:extLst>
      <p:ext uri="{BB962C8B-B14F-4D97-AF65-F5344CB8AC3E}">
        <p14:creationId xmlns:p14="http://schemas.microsoft.com/office/powerpoint/2010/main" val="2125154330"/>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EFD07F8F-58B1-0EB0-6EAD-3607A99CD8E4}"/>
              </a:ext>
            </a:extLst>
          </p:cNvPr>
          <p:cNvPicPr>
            <a:picLocks noChangeAspect="1"/>
          </p:cNvPicPr>
          <p:nvPr/>
        </p:nvPicPr>
        <p:blipFill>
          <a:blip r:embed="rId3"/>
          <a:stretch>
            <a:fillRect/>
          </a:stretch>
        </p:blipFill>
        <p:spPr>
          <a:xfrm>
            <a:off x="717410" y="1713875"/>
            <a:ext cx="3020576" cy="4117715"/>
          </a:xfrm>
          <a:prstGeom prst="rect">
            <a:avLst/>
          </a:prstGeom>
        </p:spPr>
      </p:pic>
      <p:pic>
        <p:nvPicPr>
          <p:cNvPr id="6" name="Billede 5">
            <a:extLst>
              <a:ext uri="{FF2B5EF4-FFF2-40B4-BE49-F238E27FC236}">
                <a16:creationId xmlns:a16="http://schemas.microsoft.com/office/drawing/2014/main" id="{5371551C-B6D3-D596-EA73-EAC7CC2F626B}"/>
              </a:ext>
            </a:extLst>
          </p:cNvPr>
          <p:cNvPicPr>
            <a:picLocks noChangeAspect="1"/>
          </p:cNvPicPr>
          <p:nvPr/>
        </p:nvPicPr>
        <p:blipFill>
          <a:blip r:embed="rId4"/>
          <a:stretch>
            <a:fillRect/>
          </a:stretch>
        </p:blipFill>
        <p:spPr>
          <a:xfrm>
            <a:off x="4057290" y="2780901"/>
            <a:ext cx="7666421" cy="2404048"/>
          </a:xfrm>
          <a:prstGeom prst="rect">
            <a:avLst/>
          </a:prstGeom>
        </p:spPr>
      </p:pic>
      <p:sp>
        <p:nvSpPr>
          <p:cNvPr id="2" name="Titel 1">
            <a:extLst>
              <a:ext uri="{FF2B5EF4-FFF2-40B4-BE49-F238E27FC236}">
                <a16:creationId xmlns:a16="http://schemas.microsoft.com/office/drawing/2014/main" id="{172DF078-84E5-AE55-97C3-D0EA28F59025}"/>
              </a:ext>
            </a:extLst>
          </p:cNvPr>
          <p:cNvSpPr>
            <a:spLocks noGrp="1"/>
          </p:cNvSpPr>
          <p:nvPr>
            <p:ph type="title"/>
          </p:nvPr>
        </p:nvSpPr>
        <p:spPr>
          <a:xfrm>
            <a:off x="484211" y="226542"/>
            <a:ext cx="11239500" cy="972021"/>
          </a:xfrm>
        </p:spPr>
        <p:txBody>
          <a:bodyPr anchor="ctr">
            <a:normAutofit/>
          </a:bodyPr>
          <a:lstStyle/>
          <a:p>
            <a:r>
              <a:rPr lang="da-DK" dirty="0"/>
              <a:t>Ældrereform: Nye lokalplejehjem</a:t>
            </a:r>
          </a:p>
        </p:txBody>
      </p:sp>
    </p:spTree>
    <p:extLst>
      <p:ext uri="{BB962C8B-B14F-4D97-AF65-F5344CB8AC3E}">
        <p14:creationId xmlns:p14="http://schemas.microsoft.com/office/powerpoint/2010/main" val="233739454"/>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indhold 5">
            <a:extLst>
              <a:ext uri="{FF2B5EF4-FFF2-40B4-BE49-F238E27FC236}">
                <a16:creationId xmlns:a16="http://schemas.microsoft.com/office/drawing/2014/main" id="{8325A570-2F4A-AA28-A96F-D90B8F4FCFF1}"/>
              </a:ext>
            </a:extLst>
          </p:cNvPr>
          <p:cNvPicPr>
            <a:picLocks noGrp="1" noChangeAspect="1"/>
          </p:cNvPicPr>
          <p:nvPr>
            <p:ph sz="quarter" idx="14"/>
          </p:nvPr>
        </p:nvPicPr>
        <p:blipFill>
          <a:blip r:embed="rId2"/>
          <a:stretch>
            <a:fillRect/>
          </a:stretch>
        </p:blipFill>
        <p:spPr>
          <a:xfrm>
            <a:off x="476250" y="1919288"/>
            <a:ext cx="5603875" cy="4284663"/>
          </a:xfrm>
        </p:spPr>
      </p:pic>
      <p:pic>
        <p:nvPicPr>
          <p:cNvPr id="10" name="Billede 9">
            <a:extLst>
              <a:ext uri="{FF2B5EF4-FFF2-40B4-BE49-F238E27FC236}">
                <a16:creationId xmlns:a16="http://schemas.microsoft.com/office/drawing/2014/main" id="{03B63802-BC85-4C42-3A3A-6DFBFF547889}"/>
              </a:ext>
            </a:extLst>
          </p:cNvPr>
          <p:cNvPicPr>
            <a:picLocks noChangeAspect="1"/>
          </p:cNvPicPr>
          <p:nvPr/>
        </p:nvPicPr>
        <p:blipFill>
          <a:blip r:embed="rId3"/>
          <a:stretch>
            <a:fillRect/>
          </a:stretch>
        </p:blipFill>
        <p:spPr>
          <a:xfrm>
            <a:off x="6157913" y="1919288"/>
            <a:ext cx="5565775" cy="4284663"/>
          </a:xfrm>
          <a:prstGeom prst="rect">
            <a:avLst/>
          </a:prstGeom>
        </p:spPr>
      </p:pic>
      <p:sp>
        <p:nvSpPr>
          <p:cNvPr id="4" name="Titel 1">
            <a:extLst>
              <a:ext uri="{FF2B5EF4-FFF2-40B4-BE49-F238E27FC236}">
                <a16:creationId xmlns:a16="http://schemas.microsoft.com/office/drawing/2014/main" id="{AF462850-7CC6-E37D-48DC-98B90C5BE003}"/>
              </a:ext>
            </a:extLst>
          </p:cNvPr>
          <p:cNvSpPr>
            <a:spLocks noGrp="1"/>
          </p:cNvSpPr>
          <p:nvPr>
            <p:ph type="title"/>
          </p:nvPr>
        </p:nvSpPr>
        <p:spPr>
          <a:xfrm>
            <a:off x="484188" y="227013"/>
            <a:ext cx="11239500" cy="971550"/>
          </a:xfrm>
        </p:spPr>
        <p:txBody>
          <a:bodyPr anchor="ctr">
            <a:normAutofit/>
          </a:bodyPr>
          <a:lstStyle/>
          <a:p>
            <a:r>
              <a:rPr lang="da-DK" dirty="0"/>
              <a:t>Ældrereform: Ligestilling og muligheder</a:t>
            </a:r>
          </a:p>
        </p:txBody>
      </p:sp>
    </p:spTree>
    <p:extLst>
      <p:ext uri="{BB962C8B-B14F-4D97-AF65-F5344CB8AC3E}">
        <p14:creationId xmlns:p14="http://schemas.microsoft.com/office/powerpoint/2010/main" val="2067284108"/>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C8841C-D43C-BC82-BCDE-0B74C1F579E6}"/>
              </a:ext>
            </a:extLst>
          </p:cNvPr>
          <p:cNvSpPr>
            <a:spLocks noGrp="1"/>
          </p:cNvSpPr>
          <p:nvPr>
            <p:ph type="title"/>
          </p:nvPr>
        </p:nvSpPr>
        <p:spPr/>
        <p:txBody>
          <a:bodyPr>
            <a:noAutofit/>
          </a:bodyPr>
          <a:lstStyle/>
          <a:p>
            <a:r>
              <a:rPr lang="da-DK" sz="3200" dirty="0"/>
              <a:t>Men: Ældrereformen svarer ikke på hvor de ældre skal bo</a:t>
            </a:r>
          </a:p>
        </p:txBody>
      </p:sp>
      <p:pic>
        <p:nvPicPr>
          <p:cNvPr id="5" name="Pladsholder til indhold 4">
            <a:extLst>
              <a:ext uri="{FF2B5EF4-FFF2-40B4-BE49-F238E27FC236}">
                <a16:creationId xmlns:a16="http://schemas.microsoft.com/office/drawing/2014/main" id="{9916CFDD-B230-1CD9-C146-FC4EEFF7B254}"/>
              </a:ext>
            </a:extLst>
          </p:cNvPr>
          <p:cNvPicPr>
            <a:picLocks noGrp="1" noChangeAspect="1"/>
          </p:cNvPicPr>
          <p:nvPr>
            <p:ph sz="quarter" idx="14"/>
          </p:nvPr>
        </p:nvPicPr>
        <p:blipFill>
          <a:blip r:embed="rId2"/>
          <a:stretch>
            <a:fillRect/>
          </a:stretch>
        </p:blipFill>
        <p:spPr>
          <a:xfrm>
            <a:off x="620516" y="2213811"/>
            <a:ext cx="5846892" cy="2906283"/>
          </a:xfrm>
          <a:ln>
            <a:solidFill>
              <a:schemeClr val="accent1"/>
            </a:solidFill>
          </a:ln>
        </p:spPr>
      </p:pic>
      <p:pic>
        <p:nvPicPr>
          <p:cNvPr id="7" name="Billede 6">
            <a:extLst>
              <a:ext uri="{FF2B5EF4-FFF2-40B4-BE49-F238E27FC236}">
                <a16:creationId xmlns:a16="http://schemas.microsoft.com/office/drawing/2014/main" id="{959ACB9C-67B5-5A10-DBF2-26119F9D50C1}"/>
              </a:ext>
            </a:extLst>
          </p:cNvPr>
          <p:cNvPicPr>
            <a:picLocks noChangeAspect="1"/>
          </p:cNvPicPr>
          <p:nvPr/>
        </p:nvPicPr>
        <p:blipFill>
          <a:blip r:embed="rId3"/>
          <a:stretch>
            <a:fillRect/>
          </a:stretch>
        </p:blipFill>
        <p:spPr>
          <a:xfrm>
            <a:off x="6864804" y="1449587"/>
            <a:ext cx="3260972" cy="4965437"/>
          </a:xfrm>
          <a:prstGeom prst="rect">
            <a:avLst/>
          </a:prstGeom>
          <a:ln>
            <a:solidFill>
              <a:schemeClr val="accent1"/>
            </a:solidFill>
          </a:ln>
        </p:spPr>
      </p:pic>
    </p:spTree>
    <p:extLst>
      <p:ext uri="{BB962C8B-B14F-4D97-AF65-F5344CB8AC3E}">
        <p14:creationId xmlns:p14="http://schemas.microsoft.com/office/powerpoint/2010/main" val="390938548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86846" y="2573388"/>
            <a:ext cx="6982676" cy="1711223"/>
          </a:xfrm>
        </p:spPr>
        <p:txBody>
          <a:bodyPr/>
          <a:lstStyle/>
          <a:p>
            <a:r>
              <a:rPr lang="da-DK" sz="3500" dirty="0">
                <a:latin typeface="IBM Plex Sans" panose="020B0503050203000203" pitchFamily="34" charset="0"/>
              </a:rPr>
              <a:t>Introduktion</a:t>
            </a:r>
          </a:p>
        </p:txBody>
      </p:sp>
      <p:sp>
        <p:nvSpPr>
          <p:cNvPr id="3" name="Pladsholder til tekst 2"/>
          <p:cNvSpPr>
            <a:spLocks noGrp="1"/>
          </p:cNvSpPr>
          <p:nvPr>
            <p:ph type="body" idx="1"/>
          </p:nvPr>
        </p:nvSpPr>
        <p:spPr>
          <a:xfrm>
            <a:off x="7737590" y="2674663"/>
            <a:ext cx="3976688" cy="1609948"/>
          </a:xfrm>
        </p:spPr>
        <p:txBody>
          <a:bodyPr>
            <a:normAutofit/>
          </a:bodyPr>
          <a:lstStyle/>
          <a:p>
            <a:endParaRPr lang="da-DK" sz="2400" dirty="0">
              <a:latin typeface="IBM Plex Sans" panose="020B0503050203000203" pitchFamily="34" charset="0"/>
            </a:endParaRPr>
          </a:p>
          <a:p>
            <a:r>
              <a:rPr lang="da-DK" sz="2400" dirty="0">
                <a:latin typeface="IBM Plex Sans" panose="020B0503050203000203" pitchFamily="34" charset="0"/>
              </a:rPr>
              <a:t>Ældrepolitiske konsulenter</a:t>
            </a:r>
          </a:p>
          <a:p>
            <a:endParaRPr lang="da-DK" sz="2400" dirty="0">
              <a:latin typeface="IBM Plex Sans" panose="020B0503050203000203" pitchFamily="34" charset="0"/>
            </a:endParaRPr>
          </a:p>
          <a:p>
            <a:r>
              <a:rPr lang="da-DK" sz="2400" dirty="0">
                <a:latin typeface="IBM Plex Sans" panose="020B0503050203000203" pitchFamily="34" charset="0"/>
              </a:rPr>
              <a:t>Tina Hosbond</a:t>
            </a:r>
          </a:p>
          <a:p>
            <a:endParaRPr lang="da-DK" sz="2400" dirty="0">
              <a:latin typeface="IBM Plex Sans" panose="020B0503050203000203" pitchFamily="34" charset="0"/>
            </a:endParaRPr>
          </a:p>
          <a:p>
            <a:r>
              <a:rPr lang="da-DK" sz="2400" dirty="0">
                <a:latin typeface="IBM Plex Sans" panose="020B0503050203000203" pitchFamily="34" charset="0"/>
              </a:rPr>
              <a:t>Steen Kabel</a:t>
            </a:r>
          </a:p>
          <a:p>
            <a:endParaRPr lang="da-DK" sz="2400" dirty="0"/>
          </a:p>
        </p:txBody>
      </p:sp>
      <p:sp>
        <p:nvSpPr>
          <p:cNvPr id="4" name="Pladsholder til tekst 3"/>
          <p:cNvSpPr>
            <a:spLocks noGrp="1"/>
          </p:cNvSpPr>
          <p:nvPr>
            <p:ph type="body" sz="quarter" idx="10"/>
          </p:nvPr>
        </p:nvSpPr>
        <p:spPr/>
        <p:txBody>
          <a:bodyPr/>
          <a:lstStyle/>
          <a:p>
            <a:r>
              <a:rPr lang="da-DK" dirty="0"/>
              <a:t>fælles indsats for flere plejehjemspladser</a:t>
            </a:r>
          </a:p>
        </p:txBody>
      </p:sp>
    </p:spTree>
    <p:extLst>
      <p:ext uri="{BB962C8B-B14F-4D97-AF65-F5344CB8AC3E}">
        <p14:creationId xmlns:p14="http://schemas.microsoft.com/office/powerpoint/2010/main" val="1353541210"/>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3E331F-8881-ABF6-0D72-292D28F88772}"/>
              </a:ext>
            </a:extLst>
          </p:cNvPr>
          <p:cNvSpPr>
            <a:spLocks noGrp="1"/>
          </p:cNvSpPr>
          <p:nvPr>
            <p:ph type="title"/>
          </p:nvPr>
        </p:nvSpPr>
        <p:spPr>
          <a:xfrm>
            <a:off x="484210" y="225933"/>
            <a:ext cx="11229673" cy="972000"/>
          </a:xfrm>
        </p:spPr>
        <p:txBody>
          <a:bodyPr anchor="ctr">
            <a:normAutofit/>
          </a:bodyPr>
          <a:lstStyle/>
          <a:p>
            <a:r>
              <a:rPr lang="da-DK" dirty="0"/>
              <a:t>Video med Tine Fristrup</a:t>
            </a:r>
          </a:p>
        </p:txBody>
      </p:sp>
      <p:pic>
        <p:nvPicPr>
          <p:cNvPr id="7" name="Billede 6">
            <a:extLst>
              <a:ext uri="{FF2B5EF4-FFF2-40B4-BE49-F238E27FC236}">
                <a16:creationId xmlns:a16="http://schemas.microsoft.com/office/drawing/2014/main" id="{91B9BEFF-A1E7-AA1F-0E18-18F22D850CC6}"/>
              </a:ext>
            </a:extLst>
          </p:cNvPr>
          <p:cNvPicPr>
            <a:picLocks noChangeAspect="1"/>
          </p:cNvPicPr>
          <p:nvPr/>
        </p:nvPicPr>
        <p:blipFill rotWithShape="1">
          <a:blip r:embed="rId2"/>
          <a:srcRect r="1899"/>
          <a:stretch/>
        </p:blipFill>
        <p:spPr>
          <a:xfrm>
            <a:off x="3232274" y="1516530"/>
            <a:ext cx="6156170" cy="4706471"/>
          </a:xfrm>
          <a:prstGeom prst="rect">
            <a:avLst/>
          </a:prstGeom>
          <a:noFill/>
        </p:spPr>
      </p:pic>
    </p:spTree>
    <p:extLst>
      <p:ext uri="{BB962C8B-B14F-4D97-AF65-F5344CB8AC3E}">
        <p14:creationId xmlns:p14="http://schemas.microsoft.com/office/powerpoint/2010/main" val="2010322209"/>
      </p:ext>
    </p:extLst>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F771779-14F1-451B-2758-DF67BE8AFAE1}"/>
              </a:ext>
            </a:extLst>
          </p:cNvPr>
          <p:cNvSpPr>
            <a:spLocks noGrp="1"/>
          </p:cNvSpPr>
          <p:nvPr>
            <p:ph type="title"/>
          </p:nvPr>
        </p:nvSpPr>
        <p:spPr/>
        <p:txBody>
          <a:bodyPr/>
          <a:lstStyle/>
          <a:p>
            <a:r>
              <a:rPr lang="da-DK" dirty="0"/>
              <a:t>Næste skridt: Fælles indsats</a:t>
            </a:r>
          </a:p>
        </p:txBody>
      </p:sp>
      <p:pic>
        <p:nvPicPr>
          <p:cNvPr id="9218" name="Picture 2" descr="Når vi løfter i flok...">
            <a:extLst>
              <a:ext uri="{FF2B5EF4-FFF2-40B4-BE49-F238E27FC236}">
                <a16:creationId xmlns:a16="http://schemas.microsoft.com/office/drawing/2014/main" id="{46B2BF70-0E01-2A04-EFAB-C8903E1E3E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626" y="1644616"/>
            <a:ext cx="6526406" cy="4323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6301991"/>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ladsholder til indhold 16"/>
          <p:cNvSpPr>
            <a:spLocks noGrp="1"/>
          </p:cNvSpPr>
          <p:nvPr>
            <p:ph sz="quarter" idx="12"/>
          </p:nvPr>
        </p:nvSpPr>
        <p:spPr>
          <a:xfrm>
            <a:off x="916413" y="1576355"/>
            <a:ext cx="10708217" cy="4340411"/>
          </a:xfrm>
        </p:spPr>
        <p:txBody>
          <a:bodyPr anchor="t">
            <a:noAutofit/>
          </a:bodyPr>
          <a:lstStyle/>
          <a:p>
            <a:pPr marL="0" indent="0">
              <a:buNone/>
            </a:pPr>
            <a:r>
              <a:rPr lang="da-DK" sz="2400" b="1" dirty="0">
                <a:solidFill>
                  <a:srgbClr val="A91D1E"/>
                </a:solidFill>
                <a:effectLst/>
                <a:latin typeface="IBM Plex Sans" panose="020B0503050203000203" pitchFamily="34" charset="0"/>
                <a:ea typeface="Times" panose="02020603050405020304" pitchFamily="18" charset="0"/>
                <a:cs typeface="Times New Roman" panose="02020603050405020304" pitchFamily="18" charset="0"/>
              </a:rPr>
              <a:t>Der er iværksat følgende landspolitiske initiativer:</a:t>
            </a:r>
          </a:p>
          <a:p>
            <a:pPr marL="0" indent="0">
              <a:buNone/>
            </a:pPr>
            <a:endParaRPr lang="da-DK" sz="2400" b="1" dirty="0">
              <a:solidFill>
                <a:srgbClr val="A91D1E"/>
              </a:solidFill>
              <a:latin typeface="IBM Plex Sans" panose="020B0503050203000203" pitchFamily="34" charset="0"/>
              <a:ea typeface="Times" panose="02020603050405020304" pitchFamily="18" charset="0"/>
              <a:cs typeface="Times New Roman" panose="02020603050405020304" pitchFamily="18" charset="0"/>
            </a:endParaRPr>
          </a:p>
          <a:p>
            <a:pPr lvl="1"/>
            <a:r>
              <a:rPr lang="da-DK" sz="2400" dirty="0">
                <a:solidFill>
                  <a:schemeClr val="tx1"/>
                </a:solidFill>
                <a:effectLst/>
                <a:latin typeface="IBM Plex Sans" panose="020B0503050203000203" pitchFamily="34" charset="0"/>
                <a:ea typeface="Times" panose="02020603050405020304" pitchFamily="18" charset="0"/>
                <a:cs typeface="Times New Roman" panose="02020603050405020304" pitchFamily="18" charset="0"/>
              </a:rPr>
              <a:t>Udgivelse af kronik – sendt til </a:t>
            </a:r>
            <a:r>
              <a:rPr lang="da-DK" sz="2400" dirty="0">
                <a:solidFill>
                  <a:schemeClr val="tx1"/>
                </a:solidFill>
                <a:latin typeface="IBM Plex Sans" panose="020B0503050203000203" pitchFamily="34" charset="0"/>
                <a:ea typeface="Times" panose="02020603050405020304" pitchFamily="18" charset="0"/>
                <a:cs typeface="Times New Roman" panose="02020603050405020304" pitchFamily="18" charset="0"/>
              </a:rPr>
              <a:t>Sjællandske </a:t>
            </a:r>
            <a:r>
              <a:rPr lang="da-DK" sz="2400" dirty="0">
                <a:solidFill>
                  <a:schemeClr val="tx1"/>
                </a:solidFill>
                <a:effectLst/>
                <a:latin typeface="IBM Plex Sans" panose="020B0503050203000203" pitchFamily="34" charset="0"/>
                <a:ea typeface="Times" panose="02020603050405020304" pitchFamily="18" charset="0"/>
                <a:cs typeface="Times New Roman" panose="02020603050405020304" pitchFamily="18" charset="0"/>
              </a:rPr>
              <a:t>Medier</a:t>
            </a:r>
          </a:p>
          <a:p>
            <a:pPr lvl="1"/>
            <a:r>
              <a:rPr lang="da-DK" sz="2400" dirty="0">
                <a:solidFill>
                  <a:schemeClr val="tx1"/>
                </a:solidFill>
                <a:latin typeface="IBM Plex Sans" panose="020B0503050203000203" pitchFamily="34" charset="0"/>
                <a:ea typeface="Times" panose="02020603050405020304" pitchFamily="18" charset="0"/>
                <a:cs typeface="Times New Roman" panose="02020603050405020304" pitchFamily="18" charset="0"/>
              </a:rPr>
              <a:t>Udsendelse af pressemeddelelse til Ritzaus Bureau</a:t>
            </a:r>
          </a:p>
          <a:p>
            <a:pPr lvl="1"/>
            <a:r>
              <a:rPr lang="da-DK" sz="2400" dirty="0">
                <a:solidFill>
                  <a:schemeClr val="tx1"/>
                </a:solidFill>
                <a:effectLst/>
                <a:latin typeface="IBM Plex Sans" panose="020B0503050203000203" pitchFamily="34" charset="0"/>
                <a:ea typeface="Times" panose="02020603050405020304" pitchFamily="18" charset="0"/>
                <a:cs typeface="Times New Roman" panose="02020603050405020304" pitchFamily="18" charset="0"/>
              </a:rPr>
              <a:t>Nyhed på Ældre Sagens hjemmeside</a:t>
            </a:r>
          </a:p>
          <a:p>
            <a:pPr lvl="1"/>
            <a:r>
              <a:rPr lang="da-DK" sz="2400" dirty="0">
                <a:solidFill>
                  <a:schemeClr val="tx1"/>
                </a:solidFill>
                <a:latin typeface="IBM Plex Sans" panose="020B0503050203000203" pitchFamily="34" charset="0"/>
                <a:ea typeface="Times" panose="02020603050405020304" pitchFamily="18" charset="0"/>
                <a:cs typeface="Times New Roman" panose="02020603050405020304" pitchFamily="18" charset="0"/>
              </a:rPr>
              <a:t>Skabelon til pressemeddelelser</a:t>
            </a:r>
            <a:endParaRPr lang="da-DK" sz="2400" dirty="0">
              <a:solidFill>
                <a:schemeClr val="tx1"/>
              </a:solidFill>
              <a:effectLst/>
              <a:latin typeface="IBM Plex Sans" panose="020B0503050203000203" pitchFamily="34" charset="0"/>
              <a:ea typeface="Times" panose="02020603050405020304" pitchFamily="18" charset="0"/>
              <a:cs typeface="Times New Roman" panose="02020603050405020304" pitchFamily="18" charset="0"/>
            </a:endParaRPr>
          </a:p>
        </p:txBody>
      </p:sp>
      <p:sp>
        <p:nvSpPr>
          <p:cNvPr id="15" name="Titel 14"/>
          <p:cNvSpPr>
            <a:spLocks noGrp="1"/>
          </p:cNvSpPr>
          <p:nvPr>
            <p:ph type="title"/>
          </p:nvPr>
        </p:nvSpPr>
        <p:spPr/>
        <p:txBody>
          <a:bodyPr>
            <a:normAutofit/>
          </a:bodyPr>
          <a:lstStyle/>
          <a:p>
            <a:r>
              <a:rPr lang="da-DK" sz="4000" dirty="0">
                <a:latin typeface="IBM Plex Sans" panose="020B0503050203000203" pitchFamily="34" charset="0"/>
              </a:rPr>
              <a:t>Landspolitiske initiativer</a:t>
            </a:r>
          </a:p>
        </p:txBody>
      </p:sp>
    </p:spTree>
    <p:extLst>
      <p:ext uri="{BB962C8B-B14F-4D97-AF65-F5344CB8AC3E}">
        <p14:creationId xmlns:p14="http://schemas.microsoft.com/office/powerpoint/2010/main" val="1230265147"/>
      </p:ext>
    </p:extLst>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80DCD-41C8-FF19-4021-E6A24201E694}"/>
              </a:ext>
            </a:extLst>
          </p:cNvPr>
          <p:cNvSpPr>
            <a:spLocks noGrp="1"/>
          </p:cNvSpPr>
          <p:nvPr>
            <p:ph type="title"/>
          </p:nvPr>
        </p:nvSpPr>
        <p:spPr/>
        <p:txBody>
          <a:bodyPr/>
          <a:lstStyle/>
          <a:p>
            <a:r>
              <a:rPr lang="da-DK" dirty="0"/>
              <a:t>Frokost</a:t>
            </a:r>
          </a:p>
        </p:txBody>
      </p:sp>
      <p:pic>
        <p:nvPicPr>
          <p:cNvPr id="4" name="Pladsholder til indhold 3" descr="Farvet mad på keramisk skåle">
            <a:extLst>
              <a:ext uri="{FF2B5EF4-FFF2-40B4-BE49-F238E27FC236}">
                <a16:creationId xmlns:a16="http://schemas.microsoft.com/office/drawing/2014/main" id="{6EC5D534-1C81-E78A-C6F8-D27B8B6BD8C3}"/>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39958" y="1516063"/>
            <a:ext cx="7059772" cy="4706937"/>
          </a:xfrm>
        </p:spPr>
      </p:pic>
    </p:spTree>
    <p:extLst>
      <p:ext uri="{BB962C8B-B14F-4D97-AF65-F5344CB8AC3E}">
        <p14:creationId xmlns:p14="http://schemas.microsoft.com/office/powerpoint/2010/main" val="1867554389"/>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437" y="2573388"/>
            <a:ext cx="6750844" cy="1711223"/>
          </a:xfrm>
        </p:spPr>
        <p:txBody>
          <a:bodyPr/>
          <a:lstStyle/>
          <a:p>
            <a:r>
              <a:rPr lang="da-DK" sz="3600" dirty="0">
                <a:latin typeface="IBM Plex Sans" panose="020B0503050203000203" pitchFamily="34" charset="0"/>
              </a:rPr>
              <a:t>Plejehjem, visitation og mørketal Del 2</a:t>
            </a:r>
          </a:p>
        </p:txBody>
      </p:sp>
      <p:pic>
        <p:nvPicPr>
          <p:cNvPr id="7" name="Billede 6">
            <a:extLst>
              <a:ext uri="{FF2B5EF4-FFF2-40B4-BE49-F238E27FC236}">
                <a16:creationId xmlns:a16="http://schemas.microsoft.com/office/drawing/2014/main" id="{23BC628B-492E-81DF-37EA-092F9FFC8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4266291676"/>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2437" y="2573388"/>
            <a:ext cx="6750844" cy="1711223"/>
          </a:xfrm>
        </p:spPr>
        <p:txBody>
          <a:bodyPr/>
          <a:lstStyle/>
          <a:p>
            <a:r>
              <a:rPr lang="da-DK" sz="3600" dirty="0">
                <a:latin typeface="IBM Plex Sans" panose="020B0503050203000203" pitchFamily="34" charset="0"/>
              </a:rPr>
              <a:t>Lokalpolitiske initiativer og tilbud om støtte fra Sekretariatet</a:t>
            </a:r>
          </a:p>
        </p:txBody>
      </p:sp>
      <p:pic>
        <p:nvPicPr>
          <p:cNvPr id="3" name="Billede 2">
            <a:extLst>
              <a:ext uri="{FF2B5EF4-FFF2-40B4-BE49-F238E27FC236}">
                <a16:creationId xmlns:a16="http://schemas.microsoft.com/office/drawing/2014/main" id="{57EEFFB1-56A1-0955-AC3C-63929914B04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1981474128"/>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5">
            <a:extLst>
              <a:ext uri="{FF2B5EF4-FFF2-40B4-BE49-F238E27FC236}">
                <a16:creationId xmlns:a16="http://schemas.microsoft.com/office/drawing/2014/main" id="{E6F6200A-90FC-8984-883B-CCC09F192892}"/>
              </a:ext>
            </a:extLst>
          </p:cNvPr>
          <p:cNvGraphicFramePr>
            <a:graphicFrameLocks noGrp="1"/>
          </p:cNvGraphicFramePr>
          <p:nvPr>
            <p:ph sz="quarter" idx="12"/>
            <p:extLst>
              <p:ext uri="{D42A27DB-BD31-4B8C-83A1-F6EECF244321}">
                <p14:modId xmlns:p14="http://schemas.microsoft.com/office/powerpoint/2010/main" val="3107387550"/>
              </p:ext>
            </p:extLst>
          </p:nvPr>
        </p:nvGraphicFramePr>
        <p:xfrm>
          <a:off x="153910" y="1198562"/>
          <a:ext cx="11784484" cy="5491950"/>
        </p:xfrm>
        <a:graphic>
          <a:graphicData uri="http://schemas.openxmlformats.org/drawingml/2006/table">
            <a:tbl>
              <a:tblPr firstRow="1" bandRow="1">
                <a:tableStyleId>{00A15C55-8517-42AA-B614-E9B94910E393}</a:tableStyleId>
              </a:tblPr>
              <a:tblGrid>
                <a:gridCol w="1514178">
                  <a:extLst>
                    <a:ext uri="{9D8B030D-6E8A-4147-A177-3AD203B41FA5}">
                      <a16:colId xmlns:a16="http://schemas.microsoft.com/office/drawing/2014/main" val="2381178753"/>
                    </a:ext>
                  </a:extLst>
                </a:gridCol>
                <a:gridCol w="1686710">
                  <a:extLst>
                    <a:ext uri="{9D8B030D-6E8A-4147-A177-3AD203B41FA5}">
                      <a16:colId xmlns:a16="http://schemas.microsoft.com/office/drawing/2014/main" val="3047560002"/>
                    </a:ext>
                  </a:extLst>
                </a:gridCol>
                <a:gridCol w="2251526">
                  <a:extLst>
                    <a:ext uri="{9D8B030D-6E8A-4147-A177-3AD203B41FA5}">
                      <a16:colId xmlns:a16="http://schemas.microsoft.com/office/drawing/2014/main" val="3208191856"/>
                    </a:ext>
                  </a:extLst>
                </a:gridCol>
                <a:gridCol w="2054226">
                  <a:extLst>
                    <a:ext uri="{9D8B030D-6E8A-4147-A177-3AD203B41FA5}">
                      <a16:colId xmlns:a16="http://schemas.microsoft.com/office/drawing/2014/main" val="3092655411"/>
                    </a:ext>
                  </a:extLst>
                </a:gridCol>
                <a:gridCol w="2414007">
                  <a:extLst>
                    <a:ext uri="{9D8B030D-6E8A-4147-A177-3AD203B41FA5}">
                      <a16:colId xmlns:a16="http://schemas.microsoft.com/office/drawing/2014/main" val="2683657998"/>
                    </a:ext>
                  </a:extLst>
                </a:gridCol>
                <a:gridCol w="1863837">
                  <a:extLst>
                    <a:ext uri="{9D8B030D-6E8A-4147-A177-3AD203B41FA5}">
                      <a16:colId xmlns:a16="http://schemas.microsoft.com/office/drawing/2014/main" val="2163784337"/>
                    </a:ext>
                  </a:extLst>
                </a:gridCol>
              </a:tblGrid>
              <a:tr h="381459">
                <a:tc>
                  <a:txBody>
                    <a:bodyPr/>
                    <a:lstStyle/>
                    <a:p>
                      <a:r>
                        <a:rPr lang="da-DK" sz="1400" dirty="0">
                          <a:latin typeface="IBM Plex Sans" panose="020B0503050203000203" pitchFamily="34" charset="0"/>
                        </a:rPr>
                        <a:t>2024</a:t>
                      </a:r>
                    </a:p>
                  </a:txBody>
                  <a:tcPr/>
                </a:tc>
                <a:tc>
                  <a:txBody>
                    <a:bodyPr/>
                    <a:lstStyle/>
                    <a:p>
                      <a:r>
                        <a:rPr lang="da-DK" sz="1400" dirty="0">
                          <a:latin typeface="IBM Plex Sans" panose="020B0503050203000203" pitchFamily="34" charset="0"/>
                        </a:rPr>
                        <a:t>Februar </a:t>
                      </a:r>
                    </a:p>
                  </a:txBody>
                  <a:tcPr/>
                </a:tc>
                <a:tc>
                  <a:txBody>
                    <a:bodyPr/>
                    <a:lstStyle/>
                    <a:p>
                      <a:r>
                        <a:rPr lang="da-DK" sz="1400" dirty="0">
                          <a:latin typeface="IBM Plex Sans" panose="020B0503050203000203" pitchFamily="34" charset="0"/>
                        </a:rPr>
                        <a:t>Marts-april</a:t>
                      </a:r>
                    </a:p>
                  </a:txBody>
                  <a:tcPr/>
                </a:tc>
                <a:tc>
                  <a:txBody>
                    <a:bodyPr/>
                    <a:lstStyle/>
                    <a:p>
                      <a:r>
                        <a:rPr lang="da-DK" sz="1400" dirty="0">
                          <a:latin typeface="IBM Plex Sans" panose="020B0503050203000203" pitchFamily="34" charset="0"/>
                        </a:rPr>
                        <a:t>Maj-juni</a:t>
                      </a:r>
                    </a:p>
                  </a:txBody>
                  <a:tcPr/>
                </a:tc>
                <a:tc>
                  <a:txBody>
                    <a:bodyPr/>
                    <a:lstStyle/>
                    <a:p>
                      <a:r>
                        <a:rPr lang="da-DK" sz="1400" dirty="0">
                          <a:latin typeface="IBM Plex Sans" panose="020B0503050203000203" pitchFamily="34" charset="0"/>
                        </a:rPr>
                        <a:t>August-November</a:t>
                      </a:r>
                    </a:p>
                  </a:txBody>
                  <a:tcPr/>
                </a:tc>
                <a:tc>
                  <a:txBody>
                    <a:bodyPr/>
                    <a:lstStyle/>
                    <a:p>
                      <a:r>
                        <a:rPr lang="da-DK" sz="1400" dirty="0">
                          <a:latin typeface="IBM Plex Sans" panose="020B0503050203000203" pitchFamily="34" charset="0"/>
                        </a:rPr>
                        <a:t>December</a:t>
                      </a:r>
                    </a:p>
                  </a:txBody>
                  <a:tcPr/>
                </a:tc>
                <a:extLst>
                  <a:ext uri="{0D108BD9-81ED-4DB2-BD59-A6C34878D82A}">
                    <a16:rowId xmlns:a16="http://schemas.microsoft.com/office/drawing/2014/main" val="1028810918"/>
                  </a:ext>
                </a:extLst>
              </a:tr>
              <a:tr h="1191403">
                <a:tc>
                  <a:txBody>
                    <a:bodyPr/>
                    <a:lstStyle/>
                    <a:p>
                      <a:pPr marL="0" indent="0" algn="l">
                        <a:buFont typeface="Arial" panose="020B0604020202020204" pitchFamily="34" charset="0"/>
                        <a:buNone/>
                      </a:pPr>
                      <a:r>
                        <a:rPr lang="da-DK" sz="1400" b="1" dirty="0">
                          <a:latin typeface="IBM Plex Sans" panose="020B0503050203000203" pitchFamily="34" charset="0"/>
                        </a:rPr>
                        <a:t>Landspolitisk indsats</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Kronik </a:t>
                      </a:r>
                    </a:p>
                    <a:p>
                      <a:pPr marL="0" indent="0" algn="l">
                        <a:buFont typeface="Arial" panose="020B0604020202020204" pitchFamily="34" charset="0"/>
                        <a:buNone/>
                      </a:pPr>
                      <a:r>
                        <a:rPr lang="da-DK" sz="1400" dirty="0">
                          <a:latin typeface="IBM Plex Sans" panose="020B0503050203000203" pitchFamily="34" charset="0"/>
                        </a:rPr>
                        <a:t>Pressemeddelelse</a:t>
                      </a:r>
                    </a:p>
                    <a:p>
                      <a:pPr marL="0" indent="0" algn="l">
                        <a:buFont typeface="Arial" panose="020B0604020202020204" pitchFamily="34" charset="0"/>
                        <a:buNone/>
                      </a:pPr>
                      <a:r>
                        <a:rPr lang="da-DK" sz="1400" dirty="0">
                          <a:latin typeface="IBM Plex Sans" panose="020B0503050203000203" pitchFamily="34" charset="0"/>
                        </a:rPr>
                        <a:t>Nyhed på aeldresagen.dk</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Presse</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Presse</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Analyse af fortællinger fra kommunerne</a:t>
                      </a:r>
                    </a:p>
                  </a:txBody>
                  <a:tcPr/>
                </a:tc>
                <a:tc>
                  <a:txBody>
                    <a:bodyPr/>
                    <a:lstStyle/>
                    <a:p>
                      <a:pPr marL="0" marR="0" lvl="0" indent="0" algn="l" defTabSz="410751" eaLnBrk="1" fontAlgn="auto" latinLnBrk="0" hangingPunct="1">
                        <a:lnSpc>
                          <a:spcPct val="100000"/>
                        </a:lnSpc>
                        <a:spcBef>
                          <a:spcPts val="0"/>
                        </a:spcBef>
                        <a:spcAft>
                          <a:spcPts val="0"/>
                        </a:spcAft>
                        <a:buClrTx/>
                        <a:buSzTx/>
                        <a:buFontTx/>
                        <a:buNone/>
                        <a:tabLst/>
                        <a:defRPr/>
                      </a:pPr>
                      <a:r>
                        <a:rPr lang="da-DK" sz="1400" dirty="0">
                          <a:latin typeface="IBM Plex Sans" panose="020B0503050203000203" pitchFamily="34" charset="0"/>
                        </a:rPr>
                        <a:t>Presse</a:t>
                      </a:r>
                    </a:p>
                    <a:p>
                      <a:pPr marL="0" marR="0" lvl="0" indent="0" algn="l" defTabSz="410751" eaLnBrk="1" fontAlgn="auto" latinLnBrk="0" hangingPunct="1">
                        <a:lnSpc>
                          <a:spcPct val="100000"/>
                        </a:lnSpc>
                        <a:spcBef>
                          <a:spcPts val="0"/>
                        </a:spcBef>
                        <a:spcAft>
                          <a:spcPts val="0"/>
                        </a:spcAft>
                        <a:buClrTx/>
                        <a:buSzTx/>
                        <a:buFontTx/>
                        <a:buNone/>
                        <a:tabLst/>
                        <a:defRPr/>
                      </a:pPr>
                      <a:endParaRPr lang="da-DK" sz="1400" dirty="0">
                        <a:latin typeface="IBM Plex Sans" panose="020B0503050203000203" pitchFamily="34" charset="0"/>
                      </a:endParaRPr>
                    </a:p>
                    <a:p>
                      <a:pPr marL="0" marR="0" lvl="0" indent="0" algn="l" defTabSz="410751" eaLnBrk="1" fontAlgn="auto" latinLnBrk="0" hangingPunct="1">
                        <a:lnSpc>
                          <a:spcPct val="100000"/>
                        </a:lnSpc>
                        <a:spcBef>
                          <a:spcPts val="0"/>
                        </a:spcBef>
                        <a:spcAft>
                          <a:spcPts val="0"/>
                        </a:spcAft>
                        <a:buClrTx/>
                        <a:buSzTx/>
                        <a:buFontTx/>
                        <a:buNone/>
                        <a:tabLst/>
                        <a:defRPr/>
                      </a:pPr>
                      <a:r>
                        <a:rPr lang="da-DK" sz="1400" dirty="0">
                          <a:latin typeface="IBM Plex Sans" panose="020B0503050203000203" pitchFamily="34" charset="0"/>
                        </a:rPr>
                        <a:t>Landspolitiske initiativer (beskrives senere)</a:t>
                      </a:r>
                    </a:p>
                    <a:p>
                      <a:pPr marL="0" marR="0" lvl="0" indent="0" algn="l" defTabSz="410751" eaLnBrk="1" fontAlgn="auto" latinLnBrk="0" hangingPunct="1">
                        <a:lnSpc>
                          <a:spcPct val="100000"/>
                        </a:lnSpc>
                        <a:spcBef>
                          <a:spcPts val="0"/>
                        </a:spcBef>
                        <a:spcAft>
                          <a:spcPts val="0"/>
                        </a:spcAft>
                        <a:buClrTx/>
                        <a:buSzTx/>
                        <a:buFontTx/>
                        <a:buNone/>
                        <a:tabLst/>
                        <a:defRPr/>
                      </a:pPr>
                      <a:endParaRPr lang="da-DK" sz="1400" dirty="0">
                        <a:latin typeface="IBM Plex Sans" panose="020B0503050203000203" pitchFamily="34" charset="0"/>
                      </a:endParaRPr>
                    </a:p>
                  </a:txBody>
                  <a:tcPr/>
                </a:tc>
                <a:tc>
                  <a:txBody>
                    <a:bodyPr/>
                    <a:lstStyle/>
                    <a:p>
                      <a:pPr algn="l"/>
                      <a:r>
                        <a:rPr lang="da-DK" sz="1400" dirty="0">
                          <a:latin typeface="IBM Plex Sans" panose="020B0503050203000203" pitchFamily="34" charset="0"/>
                        </a:rPr>
                        <a:t>Presse</a:t>
                      </a:r>
                    </a:p>
                    <a:p>
                      <a:pPr algn="l"/>
                      <a:endParaRPr lang="da-DK" sz="1400" dirty="0">
                        <a:latin typeface="IBM Plex Sans" panose="020B0503050203000203" pitchFamily="34" charset="0"/>
                      </a:endParaRPr>
                    </a:p>
                    <a:p>
                      <a:pPr algn="l"/>
                      <a:r>
                        <a:rPr lang="da-DK" sz="1400" dirty="0">
                          <a:latin typeface="IBM Plex Sans" panose="020B0503050203000203" pitchFamily="34" charset="0"/>
                        </a:rPr>
                        <a:t>Evaluering og analyse af Fælles indsats </a:t>
                      </a:r>
                    </a:p>
                  </a:txBody>
                  <a:tcPr/>
                </a:tc>
                <a:extLst>
                  <a:ext uri="{0D108BD9-81ED-4DB2-BD59-A6C34878D82A}">
                    <a16:rowId xmlns:a16="http://schemas.microsoft.com/office/drawing/2014/main" val="2977834396"/>
                  </a:ext>
                </a:extLst>
              </a:tr>
              <a:tr h="2069278">
                <a:tc>
                  <a:txBody>
                    <a:bodyPr/>
                    <a:lstStyle/>
                    <a:p>
                      <a:pPr marL="0" indent="0" algn="l">
                        <a:buFont typeface="Arial" panose="020B0604020202020204" pitchFamily="34" charset="0"/>
                        <a:buNone/>
                      </a:pPr>
                      <a:r>
                        <a:rPr lang="da-DK" sz="1400" b="1" dirty="0">
                          <a:latin typeface="IBM Plex Sans" panose="020B0503050203000203" pitchFamily="34" charset="0"/>
                        </a:rPr>
                        <a:t>Sekretariatet</a:t>
                      </a:r>
                    </a:p>
                    <a:p>
                      <a:pPr marL="0" indent="0" algn="l">
                        <a:buFont typeface="Arial" panose="020B0604020202020204" pitchFamily="34" charset="0"/>
                        <a:buNone/>
                      </a:pPr>
                      <a:endParaRPr lang="da-DK" sz="1400" dirty="0">
                        <a:latin typeface="IBM Plex Sans" panose="020B0503050203000203" pitchFamily="34" charset="0"/>
                      </a:endParaRP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Afholde kick-off</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Udbrede kampagne-materiale til lokalafdelinger,</a:t>
                      </a: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r>
                        <a:rPr lang="da-DK" sz="1400" dirty="0">
                          <a:latin typeface="IBM Plex Sans" panose="020B0503050203000203" pitchFamily="34" charset="0"/>
                        </a:rPr>
                        <a:t>KOU &amp; SUU </a:t>
                      </a: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dirty="0">
                        <a:latin typeface="IBM Plex Sans" panose="020B0503050203000203" pitchFamily="34" charset="0"/>
                      </a:endParaRP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r>
                        <a:rPr lang="da-DK" sz="1400" dirty="0">
                          <a:latin typeface="IBM Plex Sans" panose="020B0503050203000203" pitchFamily="34" charset="0"/>
                        </a:rPr>
                        <a:t>Udsende skema til indsamling af eksempler</a:t>
                      </a: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endParaRPr lang="da-DK" sz="1400" dirty="0">
                        <a:latin typeface="IBM Plex Sans" panose="020B0503050203000203" pitchFamily="34" charset="0"/>
                      </a:endParaRP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Indsamle og analyse af fortællinger fra kommunerne</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Understøtte lokale aktiviteter</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Udarbejde materialer til Frivilligportalen</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Understøtte lokale aktiviteter</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Udarbejde materialer til Frivilligportalen</a:t>
                      </a:r>
                    </a:p>
                    <a:p>
                      <a:pPr marL="0" marR="0" lvl="0" indent="0" algn="l" defTabSz="410751" eaLnBrk="1" fontAlgn="auto" latinLnBrk="0" hangingPunct="1">
                        <a:lnSpc>
                          <a:spcPct val="100000"/>
                        </a:lnSpc>
                        <a:spcBef>
                          <a:spcPts val="0"/>
                        </a:spcBef>
                        <a:spcAft>
                          <a:spcPts val="0"/>
                        </a:spcAft>
                        <a:buClrTx/>
                        <a:buSzTx/>
                        <a:buFontTx/>
                        <a:buNone/>
                        <a:tabLst/>
                        <a:defRPr/>
                      </a:pPr>
                      <a:endParaRPr lang="da-DK" sz="1400" dirty="0">
                        <a:latin typeface="IBM Plex Sans" panose="020B0503050203000203" pitchFamily="34" charset="0"/>
                      </a:endParaRPr>
                    </a:p>
                    <a:p>
                      <a:pPr marL="0" marR="0" lvl="0" indent="0" algn="l" defTabSz="410751" eaLnBrk="1" fontAlgn="auto" latinLnBrk="0" hangingPunct="1">
                        <a:lnSpc>
                          <a:spcPct val="100000"/>
                        </a:lnSpc>
                        <a:spcBef>
                          <a:spcPts val="0"/>
                        </a:spcBef>
                        <a:spcAft>
                          <a:spcPts val="0"/>
                        </a:spcAft>
                        <a:buClrTx/>
                        <a:buSzTx/>
                        <a:buFontTx/>
                        <a:buNone/>
                        <a:tabLst/>
                        <a:defRPr/>
                      </a:pPr>
                      <a:r>
                        <a:rPr lang="da-DK" sz="1400" dirty="0">
                          <a:latin typeface="IBM Plex Sans" panose="020B0503050203000203" pitchFamily="34" charset="0"/>
                        </a:rPr>
                        <a:t>Evaluering af Fælles indsats</a:t>
                      </a:r>
                    </a:p>
                    <a:p>
                      <a:pPr algn="l"/>
                      <a:endParaRPr lang="da-DK" sz="1400" dirty="0">
                        <a:latin typeface="IBM Plex Sans" panose="020B0503050203000203" pitchFamily="34" charset="0"/>
                      </a:endParaRPr>
                    </a:p>
                  </a:txBody>
                  <a:tcPr/>
                </a:tc>
                <a:tc>
                  <a:txBody>
                    <a:bodyPr/>
                    <a:lstStyle/>
                    <a:p>
                      <a:pPr algn="l"/>
                      <a:r>
                        <a:rPr lang="da-DK" sz="1400" dirty="0">
                          <a:latin typeface="IBM Plex Sans" panose="020B0503050203000203" pitchFamily="34" charset="0"/>
                        </a:rPr>
                        <a:t>Evaluering af Fælles indsats</a:t>
                      </a:r>
                    </a:p>
                  </a:txBody>
                  <a:tcPr/>
                </a:tc>
                <a:extLst>
                  <a:ext uri="{0D108BD9-81ED-4DB2-BD59-A6C34878D82A}">
                    <a16:rowId xmlns:a16="http://schemas.microsoft.com/office/drawing/2014/main" val="2284158408"/>
                  </a:ext>
                </a:extLst>
              </a:tr>
              <a:tr h="1849810">
                <a:tc>
                  <a:txBody>
                    <a:bodyPr/>
                    <a:lstStyle/>
                    <a:p>
                      <a:pPr marL="0" indent="0" algn="l">
                        <a:buFont typeface="Arial" panose="020B0604020202020204" pitchFamily="34" charset="0"/>
                        <a:buNone/>
                      </a:pPr>
                      <a:r>
                        <a:rPr lang="da-DK" sz="1400" b="1" dirty="0">
                          <a:latin typeface="IBM Plex Sans" panose="020B0503050203000203" pitchFamily="34" charset="0"/>
                        </a:rPr>
                        <a:t>Lokalpolitisk indsats</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Deltage i kick-off</a:t>
                      </a:r>
                    </a:p>
                  </a:txBody>
                  <a:tcPr/>
                </a:tc>
                <a:tc>
                  <a:txBody>
                    <a:bodyPr/>
                    <a:lstStyle/>
                    <a:p>
                      <a:pPr marL="0" indent="0" algn="l">
                        <a:buFont typeface="Arial" panose="020B0604020202020204" pitchFamily="34" charset="0"/>
                        <a:buNone/>
                      </a:pPr>
                      <a:r>
                        <a:rPr lang="da-DK" sz="1400" dirty="0">
                          <a:latin typeface="IBM Plex Sans" panose="020B0503050203000203" pitchFamily="34" charset="0"/>
                        </a:rPr>
                        <a:t>Udbrede kendskabet til Fælles indsats</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Indsamling af fortællinger</a:t>
                      </a:r>
                    </a:p>
                    <a:p>
                      <a:pPr marL="0" indent="0" algn="l">
                        <a:buFont typeface="Arial" panose="020B0604020202020204" pitchFamily="34" charset="0"/>
                        <a:buNone/>
                      </a:pPr>
                      <a:r>
                        <a:rPr lang="da-DK" sz="1400" dirty="0">
                          <a:latin typeface="IBM Plex Sans" panose="020B0503050203000203" pitchFamily="34" charset="0"/>
                        </a:rPr>
                        <a:t>Vidensindsamling</a:t>
                      </a:r>
                    </a:p>
                    <a:p>
                      <a:pPr marL="0" indent="0" algn="l">
                        <a:buFont typeface="Arial" panose="020B0604020202020204" pitchFamily="34" charset="0"/>
                        <a:buNone/>
                      </a:pPr>
                      <a:endParaRPr lang="da-DK" sz="1400" dirty="0">
                        <a:latin typeface="IBM Plex Sans" panose="020B0503050203000203" pitchFamily="34" charset="0"/>
                      </a:endParaRPr>
                    </a:p>
                    <a:p>
                      <a:pPr marL="0" indent="0" algn="l">
                        <a:buFont typeface="Arial" panose="020B0604020202020204" pitchFamily="34" charset="0"/>
                        <a:buNone/>
                      </a:pPr>
                      <a:r>
                        <a:rPr lang="da-DK" sz="1400" dirty="0">
                          <a:latin typeface="IBM Plex Sans" panose="020B0503050203000203" pitchFamily="34" charset="0"/>
                        </a:rPr>
                        <a:t>Presse</a:t>
                      </a:r>
                    </a:p>
                  </a:txBody>
                  <a:tcPr/>
                </a:tc>
                <a:tc>
                  <a:txBody>
                    <a:bodyPr/>
                    <a:lstStyle/>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r>
                        <a:rPr lang="da-DK" sz="1400" dirty="0">
                          <a:latin typeface="IBM Plex Sans" panose="020B0503050203000203" pitchFamily="34" charset="0"/>
                        </a:rPr>
                        <a:t>Lokale aktiviteter </a:t>
                      </a: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r>
                        <a:rPr lang="da-DK" sz="1400" dirty="0">
                          <a:latin typeface="IBM Plex Sans" panose="020B0503050203000203" pitchFamily="34" charset="0"/>
                        </a:rPr>
                        <a:t>fx. temadage, dialog med politikere, møder med social- humanitære frivillige mv.</a:t>
                      </a:r>
                    </a:p>
                    <a:p>
                      <a:pPr marL="0" marR="0" lvl="0" indent="0" algn="l" defTabSz="410751" eaLnBrk="1" fontAlgn="auto" latinLnBrk="0" hangingPunct="1">
                        <a:lnSpc>
                          <a:spcPct val="100000"/>
                        </a:lnSpc>
                        <a:spcBef>
                          <a:spcPts val="0"/>
                        </a:spcBef>
                        <a:spcAft>
                          <a:spcPts val="0"/>
                        </a:spcAft>
                        <a:buClrTx/>
                        <a:buSzTx/>
                        <a:buFont typeface="Arial" panose="020B0604020202020204" pitchFamily="34" charset="0"/>
                        <a:buNone/>
                        <a:tabLst/>
                        <a:defRPr/>
                      </a:pPr>
                      <a:r>
                        <a:rPr lang="da-DK" sz="1400" dirty="0">
                          <a:latin typeface="IBM Plex Sans" panose="020B0503050203000203" pitchFamily="34" charset="0"/>
                        </a:rPr>
                        <a:t>Presse</a:t>
                      </a:r>
                    </a:p>
                  </a:txBody>
                  <a:tcPr/>
                </a:tc>
                <a:tc>
                  <a:txBody>
                    <a:bodyPr/>
                    <a:lstStyle/>
                    <a:p>
                      <a:pPr algn="l"/>
                      <a:r>
                        <a:rPr lang="da-DK" sz="1400" dirty="0">
                          <a:latin typeface="IBM Plex Sans" panose="020B0503050203000203" pitchFamily="34" charset="0"/>
                        </a:rPr>
                        <a:t>Lokale borgermøder, events, debatindlæg mv.</a:t>
                      </a:r>
                    </a:p>
                    <a:p>
                      <a:pPr algn="l"/>
                      <a:endParaRPr lang="da-DK" sz="1400" dirty="0">
                        <a:latin typeface="IBM Plex Sans" panose="020B0503050203000203" pitchFamily="34" charset="0"/>
                      </a:endParaRPr>
                    </a:p>
                    <a:p>
                      <a:pPr algn="l"/>
                      <a:r>
                        <a:rPr lang="da-DK" sz="1400" dirty="0">
                          <a:latin typeface="IBM Plex Sans" panose="020B0503050203000203" pitchFamily="34" charset="0"/>
                        </a:rPr>
                        <a:t>Høringssvar til budget-forhandlinger</a:t>
                      </a:r>
                    </a:p>
                    <a:p>
                      <a:pPr algn="l"/>
                      <a:endParaRPr lang="da-DK" sz="1400" dirty="0">
                        <a:latin typeface="IBM Plex Sans" panose="020B0503050203000203" pitchFamily="34" charset="0"/>
                      </a:endParaRPr>
                    </a:p>
                    <a:p>
                      <a:pPr algn="l"/>
                      <a:r>
                        <a:rPr lang="da-DK" sz="1400" dirty="0">
                          <a:latin typeface="IBM Plex Sans" panose="020B0503050203000203" pitchFamily="34" charset="0"/>
                        </a:rPr>
                        <a:t>Presse </a:t>
                      </a:r>
                    </a:p>
                    <a:p>
                      <a:pPr algn="l"/>
                      <a:endParaRPr lang="da-DK" sz="1400" dirty="0">
                        <a:latin typeface="IBM Plex Sans" panose="020B0503050203000203" pitchFamily="34" charset="0"/>
                      </a:endParaRPr>
                    </a:p>
                  </a:txBody>
                  <a:tcPr/>
                </a:tc>
                <a:tc>
                  <a:txBody>
                    <a:bodyPr/>
                    <a:lstStyle/>
                    <a:p>
                      <a:pPr algn="l"/>
                      <a:r>
                        <a:rPr lang="da-DK" sz="1400" dirty="0">
                          <a:latin typeface="IBM Plex Sans" panose="020B0503050203000203" pitchFamily="34" charset="0"/>
                        </a:rPr>
                        <a:t>Strategi for videreførelse af indsatsen for flere plejehjem</a:t>
                      </a:r>
                    </a:p>
                    <a:p>
                      <a:pPr algn="l"/>
                      <a:endParaRPr lang="da-DK" sz="1400" dirty="0">
                        <a:latin typeface="IBM Plex Sans" panose="020B0503050203000203" pitchFamily="34" charset="0"/>
                      </a:endParaRPr>
                    </a:p>
                    <a:p>
                      <a:pPr algn="l"/>
                      <a:endParaRPr lang="da-DK" sz="1400" dirty="0">
                        <a:latin typeface="IBM Plex Sans" panose="020B0503050203000203" pitchFamily="34" charset="0"/>
                      </a:endParaRPr>
                    </a:p>
                    <a:p>
                      <a:pPr algn="l"/>
                      <a:r>
                        <a:rPr lang="da-DK" sz="1400" dirty="0">
                          <a:latin typeface="IBM Plex Sans" panose="020B0503050203000203" pitchFamily="34" charset="0"/>
                        </a:rPr>
                        <a:t>Presse</a:t>
                      </a:r>
                    </a:p>
                  </a:txBody>
                  <a:tcPr/>
                </a:tc>
                <a:extLst>
                  <a:ext uri="{0D108BD9-81ED-4DB2-BD59-A6C34878D82A}">
                    <a16:rowId xmlns:a16="http://schemas.microsoft.com/office/drawing/2014/main" val="154567886"/>
                  </a:ext>
                </a:extLst>
              </a:tr>
            </a:tbl>
          </a:graphicData>
        </a:graphic>
      </p:graphicFrame>
      <p:sp>
        <p:nvSpPr>
          <p:cNvPr id="4" name="Titel 3">
            <a:extLst>
              <a:ext uri="{FF2B5EF4-FFF2-40B4-BE49-F238E27FC236}">
                <a16:creationId xmlns:a16="http://schemas.microsoft.com/office/drawing/2014/main" id="{6A3561D7-9522-3CA8-A2C8-4F49E7DA49DC}"/>
              </a:ext>
            </a:extLst>
          </p:cNvPr>
          <p:cNvSpPr>
            <a:spLocks noGrp="1"/>
          </p:cNvSpPr>
          <p:nvPr>
            <p:ph type="title"/>
          </p:nvPr>
        </p:nvSpPr>
        <p:spPr/>
        <p:txBody>
          <a:bodyPr>
            <a:normAutofit/>
          </a:bodyPr>
          <a:lstStyle/>
          <a:p>
            <a:r>
              <a:rPr lang="da-DK" sz="4800" dirty="0">
                <a:latin typeface="IBM Plex Sans" panose="020B0503050203000203" pitchFamily="34" charset="0"/>
              </a:rPr>
              <a:t>Tidslinje for Fælles indsats</a:t>
            </a:r>
          </a:p>
        </p:txBody>
      </p:sp>
    </p:spTree>
    <p:extLst>
      <p:ext uri="{BB962C8B-B14F-4D97-AF65-F5344CB8AC3E}">
        <p14:creationId xmlns:p14="http://schemas.microsoft.com/office/powerpoint/2010/main" val="1511989837"/>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82EBCF20-9DB0-A797-D559-5FE8C302A1CC}"/>
              </a:ext>
            </a:extLst>
          </p:cNvPr>
          <p:cNvSpPr>
            <a:spLocks noGrp="1"/>
          </p:cNvSpPr>
          <p:nvPr>
            <p:ph sz="quarter" idx="12"/>
          </p:nvPr>
        </p:nvSpPr>
        <p:spPr>
          <a:xfrm>
            <a:off x="484211" y="1782825"/>
            <a:ext cx="8430431" cy="4340411"/>
          </a:xfrm>
        </p:spPr>
        <p:txBody>
          <a:bodyPr>
            <a:normAutofit/>
          </a:bodyPr>
          <a:lstStyle/>
          <a:p>
            <a:pPr marL="0" indent="0">
              <a:buNone/>
            </a:pPr>
            <a:r>
              <a:rPr lang="da-DK" sz="2400" b="1" dirty="0">
                <a:solidFill>
                  <a:srgbClr val="A91D1E"/>
                </a:solidFill>
                <a:latin typeface="IBM Plex Sans" panose="020B0503050203000203" pitchFamily="34" charset="0"/>
              </a:rPr>
              <a:t>De 5 værktøjer:</a:t>
            </a:r>
          </a:p>
          <a:p>
            <a:pPr lvl="2"/>
            <a:r>
              <a:rPr lang="da-DK" sz="2400" dirty="0">
                <a:latin typeface="IBM Plex Sans" panose="020B0503050203000203" pitchFamily="34" charset="0"/>
              </a:rPr>
              <a:t>Styrk dialog, relationer og samarbejdsaftaler med politikere og embedsmænd – inviter jer selv til møder f.eks. når analyse af data ligger klar.</a:t>
            </a:r>
          </a:p>
          <a:p>
            <a:pPr lvl="2"/>
            <a:r>
              <a:rPr lang="da-DK" sz="2400" dirty="0">
                <a:latin typeface="IBM Plex Sans" panose="020B0503050203000203" pitchFamily="34" charset="0"/>
              </a:rPr>
              <a:t>Pressearbejde </a:t>
            </a:r>
          </a:p>
          <a:p>
            <a:pPr lvl="2"/>
            <a:r>
              <a:rPr lang="da-DK" sz="2400" dirty="0">
                <a:latin typeface="IBM Plex Sans" panose="020B0503050203000203" pitchFamily="34" charset="0"/>
              </a:rPr>
              <a:t>Events – borgermøder, demonstrationer, oplysning i det offentlige rum – hvordan anvendes ballonkittet?</a:t>
            </a:r>
          </a:p>
          <a:p>
            <a:pPr lvl="2"/>
            <a:r>
              <a:rPr lang="da-DK" sz="2400" dirty="0">
                <a:latin typeface="IBM Plex Sans" panose="020B0503050203000203" pitchFamily="34" charset="0"/>
              </a:rPr>
              <a:t>Høringssvar og deltagelse i udviklingsarbejde</a:t>
            </a:r>
          </a:p>
          <a:p>
            <a:pPr lvl="2"/>
            <a:r>
              <a:rPr lang="da-DK" sz="2400" dirty="0">
                <a:latin typeface="IBM Plex Sans" panose="020B0503050203000203" pitchFamily="34" charset="0"/>
              </a:rPr>
              <a:t>Indsamler historier, oplevelser og cases om borgernes oplevelser af ældreplejen</a:t>
            </a:r>
          </a:p>
          <a:p>
            <a:endParaRPr lang="da-DK" dirty="0"/>
          </a:p>
        </p:txBody>
      </p:sp>
      <p:sp>
        <p:nvSpPr>
          <p:cNvPr id="4" name="Titel 3">
            <a:extLst>
              <a:ext uri="{FF2B5EF4-FFF2-40B4-BE49-F238E27FC236}">
                <a16:creationId xmlns:a16="http://schemas.microsoft.com/office/drawing/2014/main" id="{19367139-C64E-3CD1-F007-AAA399EAE002}"/>
              </a:ext>
            </a:extLst>
          </p:cNvPr>
          <p:cNvSpPr>
            <a:spLocks noGrp="1"/>
          </p:cNvSpPr>
          <p:nvPr>
            <p:ph type="title"/>
          </p:nvPr>
        </p:nvSpPr>
        <p:spPr/>
        <p:txBody>
          <a:bodyPr/>
          <a:lstStyle/>
          <a:p>
            <a:r>
              <a:rPr lang="da-DK" dirty="0">
                <a:latin typeface="IBM Plex Sans" panose="020B0503050203000203" pitchFamily="34" charset="0"/>
              </a:rPr>
              <a:t>Lokale indflydelsesaktiviteter</a:t>
            </a:r>
          </a:p>
        </p:txBody>
      </p:sp>
      <p:pic>
        <p:nvPicPr>
          <p:cNvPr id="5" name="Billede 4">
            <a:extLst>
              <a:ext uri="{FF2B5EF4-FFF2-40B4-BE49-F238E27FC236}">
                <a16:creationId xmlns:a16="http://schemas.microsoft.com/office/drawing/2014/main" id="{8D43B9E8-C4E1-2316-0A40-E4A918AFDC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042400" y="1928612"/>
            <a:ext cx="2846070" cy="2776313"/>
          </a:xfrm>
          <a:prstGeom prst="rect">
            <a:avLst/>
          </a:prstGeom>
        </p:spPr>
      </p:pic>
    </p:spTree>
    <p:extLst>
      <p:ext uri="{BB962C8B-B14F-4D97-AF65-F5344CB8AC3E}">
        <p14:creationId xmlns:p14="http://schemas.microsoft.com/office/powerpoint/2010/main" val="711187753"/>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a:extLst>
              <a:ext uri="{FF2B5EF4-FFF2-40B4-BE49-F238E27FC236}">
                <a16:creationId xmlns:a16="http://schemas.microsoft.com/office/drawing/2014/main" id="{6C0B1BF4-4AF1-A749-AB51-C11EB93B928A}"/>
              </a:ext>
            </a:extLst>
          </p:cNvPr>
          <p:cNvPicPr>
            <a:picLocks noChangeAspect="1"/>
          </p:cNvPicPr>
          <p:nvPr/>
        </p:nvPicPr>
        <p:blipFill>
          <a:blip r:embed="rId3"/>
          <a:stretch>
            <a:fillRect/>
          </a:stretch>
        </p:blipFill>
        <p:spPr>
          <a:xfrm>
            <a:off x="7264011" y="1919883"/>
            <a:ext cx="3790037" cy="3790037"/>
          </a:xfrm>
          <a:prstGeom prst="rect">
            <a:avLst/>
          </a:prstGeom>
          <a:noFill/>
        </p:spPr>
      </p:pic>
      <p:sp>
        <p:nvSpPr>
          <p:cNvPr id="3" name="Pladsholder til indhold 2">
            <a:extLst>
              <a:ext uri="{FF2B5EF4-FFF2-40B4-BE49-F238E27FC236}">
                <a16:creationId xmlns:a16="http://schemas.microsoft.com/office/drawing/2014/main" id="{8ECEC020-C591-D13E-B1CC-97805AC62F4C}"/>
              </a:ext>
            </a:extLst>
          </p:cNvPr>
          <p:cNvSpPr>
            <a:spLocks noGrp="1"/>
          </p:cNvSpPr>
          <p:nvPr>
            <p:ph sz="quarter" idx="14"/>
          </p:nvPr>
        </p:nvSpPr>
        <p:spPr>
          <a:xfrm>
            <a:off x="476251" y="1492370"/>
            <a:ext cx="6503669" cy="5011947"/>
          </a:xfrm>
        </p:spPr>
        <p:txBody>
          <a:bodyPr anchor="ctr">
            <a:normAutofit/>
          </a:bodyPr>
          <a:lstStyle/>
          <a:p>
            <a:r>
              <a:rPr lang="da-DK" dirty="0">
                <a:latin typeface="IBM Plex Sans" panose="020B0503050203000203" pitchFamily="34" charset="0"/>
              </a:rPr>
              <a:t>Sekretariatet udvikler et skema, som alle lokalafdelinger og KOU kan bruge til at indsamle lokale fortællinger om manglende muligheder for at få tildelt en plejehjemsplads. </a:t>
            </a:r>
          </a:p>
          <a:p>
            <a:r>
              <a:rPr lang="da-DK" dirty="0">
                <a:latin typeface="IBM Plex Sans" panose="020B0503050203000203" pitchFamily="34" charset="0"/>
              </a:rPr>
              <a:t>Fortællingerne skal være anonyme og uden personlige data.</a:t>
            </a:r>
          </a:p>
          <a:p>
            <a:r>
              <a:rPr lang="da-DK" dirty="0">
                <a:latin typeface="IBM Plex Sans" panose="020B0503050203000203" pitchFamily="34" charset="0"/>
              </a:rPr>
              <a:t>Når lokalafdelinger eller KOU har udfyldt skemaet, skal det sendes til Sekretariatet.</a:t>
            </a:r>
          </a:p>
          <a:p>
            <a:r>
              <a:rPr lang="da-DK" dirty="0">
                <a:latin typeface="IBM Plex Sans" panose="020B0503050203000203" pitchFamily="34" charset="0"/>
              </a:rPr>
              <a:t>Historierne skal bruges til at få et samlet overblik og til at styrke Ældre Sagens dokumentation i både i den landspolitiske og i den lokalpolitiske argumentation. </a:t>
            </a:r>
          </a:p>
          <a:p>
            <a:r>
              <a:rPr lang="da-DK" dirty="0">
                <a:latin typeface="IBM Plex Sans" panose="020B0503050203000203" pitchFamily="34" charset="0"/>
              </a:rPr>
              <a:t>Materialet kommer ud i løbet af ultimo marts.</a:t>
            </a:r>
          </a:p>
          <a:p>
            <a:endParaRPr lang="da-DK" dirty="0">
              <a:latin typeface="IBM Plex Sans" panose="020B0503050203000203" pitchFamily="34" charset="0"/>
            </a:endParaRPr>
          </a:p>
        </p:txBody>
      </p:sp>
      <p:sp>
        <p:nvSpPr>
          <p:cNvPr id="4" name="Titel 3">
            <a:extLst>
              <a:ext uri="{FF2B5EF4-FFF2-40B4-BE49-F238E27FC236}">
                <a16:creationId xmlns:a16="http://schemas.microsoft.com/office/drawing/2014/main" id="{E80C5892-6F48-01D7-80CB-4A0D08DC587C}"/>
              </a:ext>
            </a:extLst>
          </p:cNvPr>
          <p:cNvSpPr>
            <a:spLocks noGrp="1"/>
          </p:cNvSpPr>
          <p:nvPr>
            <p:ph type="title"/>
          </p:nvPr>
        </p:nvSpPr>
        <p:spPr>
          <a:xfrm>
            <a:off x="484210" y="234619"/>
            <a:ext cx="11229673" cy="972000"/>
          </a:xfrm>
        </p:spPr>
        <p:txBody>
          <a:bodyPr anchor="ctr">
            <a:normAutofit/>
          </a:bodyPr>
          <a:lstStyle/>
          <a:p>
            <a:r>
              <a:rPr lang="da-DK" sz="4800" dirty="0">
                <a:latin typeface="IBM Plex Sans" panose="020B0503050203000203" pitchFamily="34" charset="0"/>
              </a:rPr>
              <a:t>Indsamling af fortællinger</a:t>
            </a:r>
          </a:p>
        </p:txBody>
      </p:sp>
    </p:spTree>
    <p:extLst>
      <p:ext uri="{BB962C8B-B14F-4D97-AF65-F5344CB8AC3E}">
        <p14:creationId xmlns:p14="http://schemas.microsoft.com/office/powerpoint/2010/main" val="1098761399"/>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descr="Et billede, der indeholder person, tøj, Ansigt, smil">
            <a:extLst>
              <a:ext uri="{FF2B5EF4-FFF2-40B4-BE49-F238E27FC236}">
                <a16:creationId xmlns:a16="http://schemas.microsoft.com/office/drawing/2014/main" id="{927CA962-C4CE-B11E-810D-A5E4566C88B2}"/>
              </a:ext>
            </a:extLst>
          </p:cNvPr>
          <p:cNvPicPr>
            <a:picLocks noChangeAspect="1"/>
          </p:cNvPicPr>
          <p:nvPr/>
        </p:nvPicPr>
        <p:blipFill rotWithShape="1">
          <a:blip r:embed="rId3">
            <a:extLst>
              <a:ext uri="{28A0092B-C50C-407E-A947-70E740481C1C}">
                <a14:useLocalDpi xmlns:a14="http://schemas.microsoft.com/office/drawing/2010/main" val="0"/>
              </a:ext>
            </a:extLst>
          </a:blip>
          <a:srcRect l="6424" r="1" b="1"/>
          <a:stretch/>
        </p:blipFill>
        <p:spPr>
          <a:xfrm>
            <a:off x="6106099" y="1919883"/>
            <a:ext cx="5609651" cy="4286250"/>
          </a:xfrm>
          <a:prstGeom prst="rect">
            <a:avLst/>
          </a:prstGeom>
          <a:noFill/>
        </p:spPr>
      </p:pic>
      <p:sp>
        <p:nvSpPr>
          <p:cNvPr id="3" name="Pladsholder til indhold 2">
            <a:extLst>
              <a:ext uri="{FF2B5EF4-FFF2-40B4-BE49-F238E27FC236}">
                <a16:creationId xmlns:a16="http://schemas.microsoft.com/office/drawing/2014/main" id="{92C2254A-1CD5-34A7-D3F5-C5899829EC47}"/>
              </a:ext>
            </a:extLst>
          </p:cNvPr>
          <p:cNvSpPr>
            <a:spLocks noGrp="1"/>
          </p:cNvSpPr>
          <p:nvPr>
            <p:ph sz="quarter" idx="14"/>
          </p:nvPr>
        </p:nvSpPr>
        <p:spPr>
          <a:xfrm>
            <a:off x="414106" y="1919883"/>
            <a:ext cx="5459763" cy="5635014"/>
          </a:xfrm>
        </p:spPr>
        <p:txBody>
          <a:bodyPr anchor="ctr">
            <a:normAutofit/>
          </a:bodyPr>
          <a:lstStyle/>
          <a:p>
            <a:pPr marL="0" indent="0">
              <a:buNone/>
            </a:pPr>
            <a:r>
              <a:rPr lang="da-DK" b="1" dirty="0">
                <a:solidFill>
                  <a:srgbClr val="A91D1E"/>
                </a:solidFill>
              </a:rPr>
              <a:t>Er Fælles indsats en anledning til at rekruttere nye ældre- og sundhedspolitiske frivillige?</a:t>
            </a:r>
          </a:p>
          <a:p>
            <a:pPr lvl="2"/>
            <a:r>
              <a:rPr lang="da-DK" dirty="0"/>
              <a:t>Hvad kan vi? </a:t>
            </a:r>
          </a:p>
          <a:p>
            <a:pPr lvl="2"/>
            <a:r>
              <a:rPr lang="da-DK" dirty="0"/>
              <a:t>Hvad kan vi ikke/i mindre grad?</a:t>
            </a:r>
          </a:p>
          <a:p>
            <a:pPr lvl="2"/>
            <a:r>
              <a:rPr lang="da-DK" dirty="0"/>
              <a:t>Hvem kan hjælpe os?</a:t>
            </a:r>
          </a:p>
          <a:p>
            <a:pPr lvl="2"/>
            <a:r>
              <a:rPr lang="da-DK" dirty="0"/>
              <a:t>Skal vi rekruttere nye frivillige – og hvordan? </a:t>
            </a:r>
          </a:p>
        </p:txBody>
      </p:sp>
      <p:sp>
        <p:nvSpPr>
          <p:cNvPr id="4" name="Titel 3">
            <a:extLst>
              <a:ext uri="{FF2B5EF4-FFF2-40B4-BE49-F238E27FC236}">
                <a16:creationId xmlns:a16="http://schemas.microsoft.com/office/drawing/2014/main" id="{DC7439A8-222E-85AD-9D89-16095090C0EF}"/>
              </a:ext>
            </a:extLst>
          </p:cNvPr>
          <p:cNvSpPr>
            <a:spLocks noGrp="1"/>
          </p:cNvSpPr>
          <p:nvPr>
            <p:ph type="title"/>
          </p:nvPr>
        </p:nvSpPr>
        <p:spPr>
          <a:xfrm>
            <a:off x="484210" y="234619"/>
            <a:ext cx="11229673" cy="972000"/>
          </a:xfrm>
        </p:spPr>
        <p:txBody>
          <a:bodyPr anchor="ctr">
            <a:normAutofit/>
          </a:bodyPr>
          <a:lstStyle/>
          <a:p>
            <a:r>
              <a:rPr lang="da-DK"/>
              <a:t>Behov for nye frivillige?</a:t>
            </a:r>
          </a:p>
        </p:txBody>
      </p:sp>
    </p:spTree>
    <p:extLst>
      <p:ext uri="{BB962C8B-B14F-4D97-AF65-F5344CB8AC3E}">
        <p14:creationId xmlns:p14="http://schemas.microsoft.com/office/powerpoint/2010/main" val="3853621146"/>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52807A3-B3A4-82FC-2A40-E9C92A690A85}"/>
              </a:ext>
            </a:extLst>
          </p:cNvPr>
          <p:cNvSpPr>
            <a:spLocks noGrp="1"/>
          </p:cNvSpPr>
          <p:nvPr>
            <p:ph type="body" sz="quarter" idx="10"/>
          </p:nvPr>
        </p:nvSpPr>
        <p:spPr/>
        <p:txBody>
          <a:bodyPr/>
          <a:lstStyle/>
          <a:p>
            <a:r>
              <a:rPr lang="da-DK" dirty="0"/>
              <a:t>Fælles indsats for flere plejehjemspladser</a:t>
            </a:r>
          </a:p>
        </p:txBody>
      </p:sp>
      <p:sp>
        <p:nvSpPr>
          <p:cNvPr id="3" name="Pladsholder til indhold 2">
            <a:extLst>
              <a:ext uri="{FF2B5EF4-FFF2-40B4-BE49-F238E27FC236}">
                <a16:creationId xmlns:a16="http://schemas.microsoft.com/office/drawing/2014/main" id="{6A055B25-75DF-A75D-2A1A-CFAE40FC95D5}"/>
              </a:ext>
            </a:extLst>
          </p:cNvPr>
          <p:cNvSpPr>
            <a:spLocks noGrp="1"/>
          </p:cNvSpPr>
          <p:nvPr>
            <p:ph sz="quarter" idx="12"/>
          </p:nvPr>
        </p:nvSpPr>
        <p:spPr>
          <a:xfrm>
            <a:off x="484211" y="2299580"/>
            <a:ext cx="10708217" cy="3381795"/>
          </a:xfrm>
        </p:spPr>
        <p:txBody>
          <a:bodyPr>
            <a:normAutofit/>
          </a:bodyPr>
          <a:lstStyle/>
          <a:p>
            <a:pPr lvl="3">
              <a:buFont typeface="Arial" panose="020B0604020202020204" pitchFamily="34" charset="0"/>
              <a:buChar char="•"/>
            </a:pPr>
            <a:r>
              <a:rPr lang="da-DK" sz="3200" dirty="0">
                <a:latin typeface="IBM Plex Sans" panose="020B0503050203000203" pitchFamily="34" charset="0"/>
              </a:rPr>
              <a:t>Morgensang</a:t>
            </a:r>
          </a:p>
          <a:p>
            <a:pPr lvl="3">
              <a:buFont typeface="Arial" panose="020B0604020202020204" pitchFamily="34" charset="0"/>
              <a:buChar char="•"/>
            </a:pPr>
            <a:r>
              <a:rPr lang="da-DK" sz="3200" dirty="0">
                <a:latin typeface="IBM Plex Sans" panose="020B0503050203000203" pitchFamily="34" charset="0"/>
              </a:rPr>
              <a:t>Dagens program</a:t>
            </a:r>
          </a:p>
          <a:p>
            <a:pPr lvl="3">
              <a:buFont typeface="Arial" panose="020B0604020202020204" pitchFamily="34" charset="0"/>
              <a:buChar char="•"/>
            </a:pPr>
            <a:r>
              <a:rPr lang="da-DK" sz="3200" dirty="0">
                <a:latin typeface="IBM Plex Sans" panose="020B0503050203000203" pitchFamily="34" charset="0"/>
              </a:rPr>
              <a:t>Arbejdsgruppen</a:t>
            </a:r>
          </a:p>
          <a:p>
            <a:pPr lvl="3">
              <a:buFont typeface="Arial" panose="020B0604020202020204" pitchFamily="34" charset="0"/>
              <a:buChar char="•"/>
            </a:pPr>
            <a:r>
              <a:rPr lang="da-DK" sz="3200" dirty="0">
                <a:latin typeface="IBM Plex Sans" panose="020B0503050203000203" pitchFamily="34" charset="0"/>
              </a:rPr>
              <a:t>Præsentationsrunde</a:t>
            </a:r>
          </a:p>
          <a:p>
            <a:pPr lvl="3">
              <a:buFont typeface="Arial" panose="020B0604020202020204" pitchFamily="34" charset="0"/>
              <a:buChar char="•"/>
            </a:pPr>
            <a:r>
              <a:rPr lang="da-DK" sz="3200" dirty="0">
                <a:latin typeface="IBM Plex Sans" panose="020B0503050203000203" pitchFamily="34" charset="0"/>
              </a:rPr>
              <a:t>Introduktion til Fælles indsats</a:t>
            </a:r>
          </a:p>
          <a:p>
            <a:pPr marL="0" indent="0">
              <a:buNone/>
            </a:pPr>
            <a:endParaRPr lang="da-DK" sz="3200" dirty="0"/>
          </a:p>
        </p:txBody>
      </p:sp>
      <p:sp>
        <p:nvSpPr>
          <p:cNvPr id="4" name="Titel 3">
            <a:extLst>
              <a:ext uri="{FF2B5EF4-FFF2-40B4-BE49-F238E27FC236}">
                <a16:creationId xmlns:a16="http://schemas.microsoft.com/office/drawing/2014/main" id="{A5C1AEFA-FF46-0EE3-5100-81B9AFF77101}"/>
              </a:ext>
            </a:extLst>
          </p:cNvPr>
          <p:cNvSpPr>
            <a:spLocks noGrp="1"/>
          </p:cNvSpPr>
          <p:nvPr>
            <p:ph type="title"/>
          </p:nvPr>
        </p:nvSpPr>
        <p:spPr/>
        <p:txBody>
          <a:bodyPr>
            <a:normAutofit/>
          </a:bodyPr>
          <a:lstStyle/>
          <a:p>
            <a:r>
              <a:rPr lang="da-DK" sz="4000" dirty="0">
                <a:latin typeface="IBM Plex Sans" panose="020B0503050203000203" pitchFamily="34" charset="0"/>
              </a:rPr>
              <a:t>Introduktion</a:t>
            </a:r>
          </a:p>
        </p:txBody>
      </p:sp>
    </p:spTree>
    <p:extLst>
      <p:ext uri="{BB962C8B-B14F-4D97-AF65-F5344CB8AC3E}">
        <p14:creationId xmlns:p14="http://schemas.microsoft.com/office/powerpoint/2010/main" val="3923895017"/>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E9A1B38B-933D-4A2F-BFB0-4D6D9163D36C}"/>
              </a:ext>
            </a:extLst>
          </p:cNvPr>
          <p:cNvSpPr>
            <a:spLocks noGrp="1"/>
          </p:cNvSpPr>
          <p:nvPr>
            <p:ph type="title"/>
          </p:nvPr>
        </p:nvSpPr>
        <p:spPr>
          <a:xfrm>
            <a:off x="476250" y="215254"/>
            <a:ext cx="11239500" cy="965156"/>
          </a:xfrm>
        </p:spPr>
        <p:txBody>
          <a:bodyPr>
            <a:noAutofit/>
          </a:bodyPr>
          <a:lstStyle/>
          <a:p>
            <a:r>
              <a:rPr lang="da-DK" sz="3200" dirty="0">
                <a:solidFill>
                  <a:srgbClr val="233D4D"/>
                </a:solidFill>
                <a:latin typeface="IBM Plex Sans" panose="020B0503050203000203" pitchFamily="34" charset="0"/>
              </a:rPr>
              <a:t>Hvordan rekrutterer I?</a:t>
            </a:r>
            <a:br>
              <a:rPr lang="da-DK" sz="3200" dirty="0">
                <a:solidFill>
                  <a:srgbClr val="233D4D"/>
                </a:solidFill>
                <a:latin typeface="IBM Plex Sans" panose="020B0503050203000203" pitchFamily="34" charset="0"/>
              </a:rPr>
            </a:br>
            <a:r>
              <a:rPr lang="da-DK" sz="3200" dirty="0">
                <a:solidFill>
                  <a:srgbClr val="233D4D"/>
                </a:solidFill>
                <a:latin typeface="IBM Plex Sans" panose="020B0503050203000203" pitchFamily="34" charset="0"/>
              </a:rPr>
              <a:t>Brug jeres lokale kanaler for at skabe opmærksomhed!</a:t>
            </a:r>
          </a:p>
        </p:txBody>
      </p:sp>
      <p:sp>
        <p:nvSpPr>
          <p:cNvPr id="3" name="Pladsholder til indhold 2">
            <a:extLst>
              <a:ext uri="{FF2B5EF4-FFF2-40B4-BE49-F238E27FC236}">
                <a16:creationId xmlns:a16="http://schemas.microsoft.com/office/drawing/2014/main" id="{651852EA-5CDE-48B2-B447-B87497FEEE78}"/>
              </a:ext>
            </a:extLst>
          </p:cNvPr>
          <p:cNvSpPr>
            <a:spLocks noGrp="1"/>
          </p:cNvSpPr>
          <p:nvPr>
            <p:ph sz="quarter" idx="11"/>
          </p:nvPr>
        </p:nvSpPr>
        <p:spPr>
          <a:xfrm>
            <a:off x="358316" y="1465814"/>
            <a:ext cx="2733870" cy="3578859"/>
          </a:xfrm>
        </p:spPr>
        <p:txBody>
          <a:bodyPr/>
          <a:lstStyle/>
          <a:p>
            <a:pPr marL="0" indent="0">
              <a:buNone/>
            </a:pPr>
            <a:r>
              <a:rPr lang="da-DK" sz="1800" b="1" dirty="0">
                <a:solidFill>
                  <a:srgbClr val="A91D1E"/>
                </a:solidFill>
                <a:latin typeface="IBM Plex Sans" panose="020B0503050203000203" pitchFamily="34" charset="0"/>
              </a:rPr>
              <a:t>Betalt annoncering</a:t>
            </a:r>
          </a:p>
          <a:p>
            <a:pPr marL="0" indent="0">
              <a:buNone/>
            </a:pPr>
            <a:r>
              <a:rPr lang="da-DK" sz="1800" b="1" i="1" dirty="0">
                <a:latin typeface="IBM Plex Sans" panose="020B0503050203000203" pitchFamily="34" charset="0"/>
              </a:rPr>
              <a:t>Tag kontakt til de lokale aviser og få en god aftale om annoncering.</a:t>
            </a:r>
          </a:p>
          <a:p>
            <a:r>
              <a:rPr lang="da-DK" sz="1800" dirty="0">
                <a:latin typeface="IBM Plex Sans" panose="020B0503050203000203" pitchFamily="34" charset="0"/>
              </a:rPr>
              <a:t>Annoncering i de lokale aviser </a:t>
            </a:r>
          </a:p>
          <a:p>
            <a:endParaRPr lang="da-DK" sz="1800" dirty="0">
              <a:latin typeface="IBM Plex Sans" panose="020B0503050203000203" pitchFamily="34" charset="0"/>
            </a:endParaRPr>
          </a:p>
          <a:p>
            <a:endParaRPr lang="da-DK" sz="1800" dirty="0">
              <a:latin typeface="IBM Plex Sans" panose="020B0503050203000203" pitchFamily="34" charset="0"/>
            </a:endParaRPr>
          </a:p>
          <a:p>
            <a:endParaRPr lang="da-DK" sz="1800" dirty="0">
              <a:latin typeface="IBM Plex Sans" panose="020B0503050203000203" pitchFamily="34" charset="0"/>
            </a:endParaRPr>
          </a:p>
          <a:p>
            <a:pPr marL="0" indent="0">
              <a:buNone/>
            </a:pPr>
            <a:endParaRPr lang="da-DK" dirty="0"/>
          </a:p>
        </p:txBody>
      </p:sp>
      <p:sp>
        <p:nvSpPr>
          <p:cNvPr id="7" name="Pladsholder til indhold 2">
            <a:extLst>
              <a:ext uri="{FF2B5EF4-FFF2-40B4-BE49-F238E27FC236}">
                <a16:creationId xmlns:a16="http://schemas.microsoft.com/office/drawing/2014/main" id="{6FC1F014-26B8-4EF4-90E4-2C37C1F5BC64}"/>
              </a:ext>
            </a:extLst>
          </p:cNvPr>
          <p:cNvSpPr txBox="1">
            <a:spLocks/>
          </p:cNvSpPr>
          <p:nvPr/>
        </p:nvSpPr>
        <p:spPr>
          <a:xfrm>
            <a:off x="3489064" y="1451731"/>
            <a:ext cx="2320827" cy="5406269"/>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Autofit/>
          </a:bodyPr>
          <a:lst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a:lstStyle>
          <a:p>
            <a:pPr marL="0" indent="0">
              <a:buNone/>
            </a:pPr>
            <a:r>
              <a:rPr lang="da-DK" sz="1800" b="1" kern="0" dirty="0">
                <a:solidFill>
                  <a:srgbClr val="A91D1E"/>
                </a:solidFill>
                <a:latin typeface="IBM Plex Sans" panose="020B0503050203000203" pitchFamily="34" charset="0"/>
              </a:rPr>
              <a:t>Egne kanaler</a:t>
            </a:r>
          </a:p>
          <a:p>
            <a:pPr marL="0" indent="0">
              <a:buNone/>
            </a:pPr>
            <a:r>
              <a:rPr lang="da-DK" sz="1800" b="1" i="1" kern="0" dirty="0">
                <a:latin typeface="IBM Plex Sans" panose="020B0503050203000203" pitchFamily="34" charset="0"/>
              </a:rPr>
              <a:t>Brug jeres egne kanaler til at skabe opmærksomhed – det er helt gratis.</a:t>
            </a:r>
          </a:p>
          <a:p>
            <a:r>
              <a:rPr lang="da-DK" sz="1800" kern="0" dirty="0">
                <a:latin typeface="IBM Plex Sans" panose="020B0503050203000203" pitchFamily="34" charset="0"/>
              </a:rPr>
              <a:t>Det lokale nyhedsbrev</a:t>
            </a:r>
          </a:p>
          <a:p>
            <a:r>
              <a:rPr lang="da-DK" sz="1800" kern="0" dirty="0">
                <a:latin typeface="IBM Plex Sans" panose="020B0503050203000203" pitchFamily="34" charset="0"/>
              </a:rPr>
              <a:t>Lokal hjemmeside</a:t>
            </a:r>
          </a:p>
          <a:p>
            <a:r>
              <a:rPr lang="da-DK" sz="1800" kern="0" dirty="0">
                <a:latin typeface="IBM Plex Sans" panose="020B0503050203000203" pitchFamily="34" charset="0"/>
              </a:rPr>
              <a:t>Lokal FB side</a:t>
            </a:r>
          </a:p>
          <a:p>
            <a:r>
              <a:rPr lang="da-DK" sz="1800" kern="0" dirty="0">
                <a:latin typeface="IBM Plex Sans" panose="020B0503050203000203" pitchFamily="34" charset="0"/>
              </a:rPr>
              <a:t>Det lokale aktivitetsprogram</a:t>
            </a:r>
          </a:p>
          <a:p>
            <a:r>
              <a:rPr lang="da-DK" sz="1800" dirty="0">
                <a:latin typeface="IBM Plex Sans" panose="020B0503050203000203" pitchFamily="34" charset="0"/>
              </a:rPr>
              <a:t>Flyers og plakater til</a:t>
            </a:r>
            <a:r>
              <a:rPr lang="da-DK" sz="1800" kern="0" dirty="0">
                <a:solidFill>
                  <a:srgbClr val="C00000"/>
                </a:solidFill>
                <a:latin typeface="IBM Plex Sans" panose="020B0503050203000203" pitchFamily="34" charset="0"/>
              </a:rPr>
              <a:t> </a:t>
            </a:r>
            <a:r>
              <a:rPr lang="da-DK" sz="1800" kern="0" dirty="0">
                <a:latin typeface="IBM Plex Sans" panose="020B0503050203000203" pitchFamily="34" charset="0"/>
              </a:rPr>
              <a:t>uddeling og til lokal synlighed fx på biblioteker, apoteker mm.</a:t>
            </a:r>
          </a:p>
        </p:txBody>
      </p:sp>
      <p:sp>
        <p:nvSpPr>
          <p:cNvPr id="8" name="Pladsholder til indhold 2">
            <a:extLst>
              <a:ext uri="{FF2B5EF4-FFF2-40B4-BE49-F238E27FC236}">
                <a16:creationId xmlns:a16="http://schemas.microsoft.com/office/drawing/2014/main" id="{ECF9EB9A-CE11-465B-B7E5-26A4DB7FA7A8}"/>
              </a:ext>
            </a:extLst>
          </p:cNvPr>
          <p:cNvSpPr txBox="1">
            <a:spLocks/>
          </p:cNvSpPr>
          <p:nvPr/>
        </p:nvSpPr>
        <p:spPr>
          <a:xfrm>
            <a:off x="6096000" y="1465814"/>
            <a:ext cx="2733870" cy="5019312"/>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a:lstStyle>
          <a:p>
            <a:pPr marL="0" indent="0">
              <a:buNone/>
            </a:pPr>
            <a:r>
              <a:rPr lang="da-DK" sz="1800" b="1" kern="0" dirty="0">
                <a:solidFill>
                  <a:srgbClr val="A91D1E"/>
                </a:solidFill>
                <a:latin typeface="IBM Plex Sans" panose="020B0503050203000203" pitchFamily="34" charset="0"/>
              </a:rPr>
              <a:t>Gratis PR og omtale</a:t>
            </a:r>
          </a:p>
          <a:p>
            <a:pPr marL="0" indent="0">
              <a:buNone/>
            </a:pPr>
            <a:r>
              <a:rPr lang="da-DK" sz="1800" b="1" i="1" kern="0" dirty="0">
                <a:latin typeface="IBM Plex Sans" panose="020B0503050203000203" pitchFamily="34" charset="0"/>
              </a:rPr>
              <a:t>Skriv til  de lokale aviser eller lokalredaktøren for Det Sker. </a:t>
            </a:r>
          </a:p>
          <a:p>
            <a:r>
              <a:rPr lang="da-DK" sz="1800" kern="0" dirty="0">
                <a:latin typeface="IBM Plex Sans" panose="020B0503050203000203" pitchFamily="34" charset="0"/>
              </a:rPr>
              <a:t>Pressemeddelelse til lokalaviser</a:t>
            </a:r>
          </a:p>
          <a:p>
            <a:r>
              <a:rPr lang="da-DK" sz="1800" kern="0" dirty="0">
                <a:latin typeface="IBM Plex Sans" panose="020B0503050203000203" pitchFamily="34" charset="0"/>
              </a:rPr>
              <a:t>Redaktionel omtale i lokalaviser</a:t>
            </a:r>
          </a:p>
          <a:p>
            <a:r>
              <a:rPr lang="da-DK" sz="1800" kern="0" dirty="0">
                <a:latin typeface="IBM Plex Sans" panose="020B0503050203000203" pitchFamily="34" charset="0"/>
              </a:rPr>
              <a:t>Opslag i lokale FB-grupper fx Det Sker i Kolding-gruppen, 60+  </a:t>
            </a:r>
          </a:p>
          <a:p>
            <a:r>
              <a:rPr lang="da-DK" sz="1800" kern="0" dirty="0">
                <a:latin typeface="IBM Plex Sans" panose="020B0503050203000203" pitchFamily="34" charset="0"/>
              </a:rPr>
              <a:t>Det Sker</a:t>
            </a:r>
          </a:p>
          <a:p>
            <a:endParaRPr lang="da-DK" sz="1900" kern="0" dirty="0">
              <a:latin typeface="IBM Plex Sans" panose="020B0503050203000203" pitchFamily="34" charset="0"/>
            </a:endParaRPr>
          </a:p>
          <a:p>
            <a:pPr marL="0" indent="0">
              <a:buFont typeface="Arial"/>
              <a:buNone/>
            </a:pPr>
            <a:endParaRPr lang="da-DK" kern="0" dirty="0"/>
          </a:p>
        </p:txBody>
      </p:sp>
      <p:sp>
        <p:nvSpPr>
          <p:cNvPr id="9" name="Pladsholder til indhold 2">
            <a:extLst>
              <a:ext uri="{FF2B5EF4-FFF2-40B4-BE49-F238E27FC236}">
                <a16:creationId xmlns:a16="http://schemas.microsoft.com/office/drawing/2014/main" id="{C8EE9E45-84D9-470D-9D6A-CA9F86BA304E}"/>
              </a:ext>
            </a:extLst>
          </p:cNvPr>
          <p:cNvSpPr txBox="1">
            <a:spLocks/>
          </p:cNvSpPr>
          <p:nvPr/>
        </p:nvSpPr>
        <p:spPr>
          <a:xfrm>
            <a:off x="9324923" y="1451731"/>
            <a:ext cx="2733870" cy="434443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t">
            <a:normAutofit/>
          </a:bodyPr>
          <a:lstStyle>
            <a:lvl1pPr marL="240460" indent="-240460" algn="l" defTabSz="410751" eaLnBrk="1" hangingPunct="1">
              <a:lnSpc>
                <a:spcPct val="100000"/>
              </a:lnSpc>
              <a:spcBef>
                <a:spcPts val="1000"/>
              </a:spcBef>
              <a:buSzPct val="75000"/>
              <a:buFont typeface="Arial"/>
              <a:buChar char="•"/>
              <a:defRPr sz="2200" b="0" i="0">
                <a:solidFill>
                  <a:schemeClr val="tx1">
                    <a:lumMod val="75000"/>
                    <a:lumOff val="25000"/>
                  </a:schemeClr>
                </a:solidFill>
                <a:latin typeface="+mn-lt"/>
                <a:ea typeface="Georgia"/>
                <a:cs typeface="Arial"/>
                <a:sym typeface="Georgia"/>
              </a:defRPr>
            </a:lvl1pPr>
            <a:lvl2pPr marL="480920"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2pPr>
            <a:lvl3pPr marL="721381" indent="-240460" algn="l"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3pPr>
            <a:lvl4pPr marL="96184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4pPr>
            <a:lvl5pPr marL="1202301" indent="-240460" defTabSz="410751" eaLnBrk="1" hangingPunct="1">
              <a:lnSpc>
                <a:spcPct val="100000"/>
              </a:lnSpc>
              <a:spcBef>
                <a:spcPts val="1000"/>
              </a:spcBef>
              <a:buSzPct val="75000"/>
              <a:buChar char="•"/>
              <a:defRPr sz="2200" b="0" i="0">
                <a:solidFill>
                  <a:schemeClr val="tx1">
                    <a:lumMod val="75000"/>
                    <a:lumOff val="25000"/>
                  </a:schemeClr>
                </a:solidFill>
                <a:latin typeface="+mn-lt"/>
                <a:ea typeface="Georgia"/>
                <a:cs typeface="Arial"/>
                <a:sym typeface="Georgia"/>
              </a:defRPr>
            </a:lvl5pPr>
            <a:lvl6pPr marL="1945610" indent="-293676" defTabSz="410751" eaLnBrk="1" hangingPunct="1">
              <a:spcBef>
                <a:spcPts val="1687"/>
              </a:spcBef>
              <a:buSzPct val="75000"/>
              <a:buChar char="•"/>
              <a:defRPr sz="2200">
                <a:solidFill>
                  <a:srgbClr val="414141"/>
                </a:solidFill>
                <a:latin typeface="Georgia"/>
                <a:ea typeface="Georgia"/>
                <a:cs typeface="Georgia"/>
                <a:sym typeface="Georgia"/>
              </a:defRPr>
            </a:lvl6pPr>
            <a:lvl7pPr marL="2275997" indent="-293676" defTabSz="410751" eaLnBrk="1" hangingPunct="1">
              <a:spcBef>
                <a:spcPts val="1687"/>
              </a:spcBef>
              <a:buSzPct val="75000"/>
              <a:buChar char="•"/>
              <a:defRPr sz="2200">
                <a:solidFill>
                  <a:srgbClr val="414141"/>
                </a:solidFill>
                <a:latin typeface="Georgia"/>
                <a:ea typeface="Georgia"/>
                <a:cs typeface="Georgia"/>
                <a:sym typeface="Georgia"/>
              </a:defRPr>
            </a:lvl7pPr>
            <a:lvl8pPr marL="2606383" indent="-293676" defTabSz="410751" eaLnBrk="1" hangingPunct="1">
              <a:spcBef>
                <a:spcPts val="1687"/>
              </a:spcBef>
              <a:buSzPct val="75000"/>
              <a:buChar char="•"/>
              <a:defRPr sz="2200">
                <a:solidFill>
                  <a:srgbClr val="414141"/>
                </a:solidFill>
                <a:latin typeface="Georgia"/>
                <a:ea typeface="Georgia"/>
                <a:cs typeface="Georgia"/>
                <a:sym typeface="Georgia"/>
              </a:defRPr>
            </a:lvl8pPr>
            <a:lvl9pPr marL="2936770" indent="-293676" defTabSz="410751" eaLnBrk="1" hangingPunct="1">
              <a:spcBef>
                <a:spcPts val="1687"/>
              </a:spcBef>
              <a:buSzPct val="75000"/>
              <a:buChar char="•"/>
              <a:defRPr sz="2200">
                <a:solidFill>
                  <a:srgbClr val="414141"/>
                </a:solidFill>
                <a:latin typeface="Georgia"/>
                <a:ea typeface="Georgia"/>
                <a:cs typeface="Georgia"/>
                <a:sym typeface="Georgia"/>
              </a:defRPr>
            </a:lvl9pPr>
          </a:lstStyle>
          <a:p>
            <a:pPr marL="0" indent="0">
              <a:buNone/>
            </a:pPr>
            <a:r>
              <a:rPr lang="da-DK" sz="1800" b="1" kern="0" dirty="0">
                <a:solidFill>
                  <a:srgbClr val="A91D1E"/>
                </a:solidFill>
                <a:latin typeface="IBM Plex Sans" panose="020B0503050203000203" pitchFamily="34" charset="0"/>
              </a:rPr>
              <a:t>Face to Face</a:t>
            </a:r>
          </a:p>
          <a:p>
            <a:pPr marL="0" indent="0">
              <a:buNone/>
            </a:pPr>
            <a:r>
              <a:rPr lang="da-DK" sz="1800" b="1" i="1" kern="0" dirty="0">
                <a:latin typeface="IBM Plex Sans" panose="020B0503050203000203" pitchFamily="34" charset="0"/>
              </a:rPr>
              <a:t>Tænk, hvor mange vi kan få med, hvis alle får en frivillig mere med i fællesskabet.</a:t>
            </a:r>
          </a:p>
          <a:p>
            <a:r>
              <a:rPr lang="da-DK" sz="1800" kern="0" dirty="0">
                <a:latin typeface="IBM Plex Sans" panose="020B0503050203000203" pitchFamily="34" charset="0"/>
              </a:rPr>
              <a:t>Opfordring ved arrangementer</a:t>
            </a:r>
          </a:p>
          <a:p>
            <a:r>
              <a:rPr lang="da-DK" sz="1800" kern="0" dirty="0">
                <a:latin typeface="IBM Plex Sans" panose="020B0503050203000203" pitchFamily="34" charset="0"/>
              </a:rPr>
              <a:t>Prik på skulderen -f</a:t>
            </a:r>
            <a:r>
              <a:rPr lang="da-DK" sz="1800" dirty="0">
                <a:latin typeface="IBM Plex Sans" panose="020B0503050203000203" pitchFamily="34" charset="0"/>
              </a:rPr>
              <a:t>rivillig skaffer frivillig</a:t>
            </a:r>
          </a:p>
          <a:p>
            <a:r>
              <a:rPr lang="da-DK" sz="1800" kern="0" dirty="0">
                <a:latin typeface="IBM Plex Sans" panose="020B0503050203000203" pitchFamily="34" charset="0"/>
              </a:rPr>
              <a:t>Tilmeldingsliste som ved arrangementer banko/gåture</a:t>
            </a:r>
          </a:p>
          <a:p>
            <a:pPr marL="0" indent="0">
              <a:buFont typeface="Arial"/>
              <a:buNone/>
            </a:pPr>
            <a:endParaRPr lang="da-DK" kern="0" dirty="0"/>
          </a:p>
        </p:txBody>
      </p:sp>
      <p:pic>
        <p:nvPicPr>
          <p:cNvPr id="6" name="Billede 5">
            <a:extLst>
              <a:ext uri="{FF2B5EF4-FFF2-40B4-BE49-F238E27FC236}">
                <a16:creationId xmlns:a16="http://schemas.microsoft.com/office/drawing/2014/main" id="{406C9AE4-1CB6-7F39-86ED-D4BF27D0AA52}"/>
              </a:ext>
            </a:extLst>
          </p:cNvPr>
          <p:cNvPicPr>
            <a:picLocks noChangeAspect="1"/>
          </p:cNvPicPr>
          <p:nvPr/>
        </p:nvPicPr>
        <p:blipFill>
          <a:blip r:embed="rId3"/>
          <a:stretch>
            <a:fillRect/>
          </a:stretch>
        </p:blipFill>
        <p:spPr>
          <a:xfrm>
            <a:off x="358316" y="4004641"/>
            <a:ext cx="2420546" cy="2013351"/>
          </a:xfrm>
          <a:prstGeom prst="rect">
            <a:avLst/>
          </a:prstGeom>
        </p:spPr>
      </p:pic>
    </p:spTree>
    <p:extLst>
      <p:ext uri="{BB962C8B-B14F-4D97-AF65-F5344CB8AC3E}">
        <p14:creationId xmlns:p14="http://schemas.microsoft.com/office/powerpoint/2010/main" val="24198607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703F611D-9383-3C5F-145E-8257154F89D3}"/>
              </a:ext>
            </a:extLst>
          </p:cNvPr>
          <p:cNvSpPr>
            <a:spLocks noGrp="1"/>
          </p:cNvSpPr>
          <p:nvPr>
            <p:ph type="title"/>
          </p:nvPr>
        </p:nvSpPr>
        <p:spPr>
          <a:xfrm>
            <a:off x="484210" y="225933"/>
            <a:ext cx="11229673" cy="972000"/>
          </a:xfrm>
        </p:spPr>
        <p:txBody>
          <a:bodyPr/>
          <a:lstStyle/>
          <a:p>
            <a:r>
              <a:rPr lang="en-US" dirty="0"/>
              <a:t>De 3 foldere</a:t>
            </a:r>
          </a:p>
        </p:txBody>
      </p:sp>
      <p:pic>
        <p:nvPicPr>
          <p:cNvPr id="7" name="Billede 6">
            <a:extLst>
              <a:ext uri="{FF2B5EF4-FFF2-40B4-BE49-F238E27FC236}">
                <a16:creationId xmlns:a16="http://schemas.microsoft.com/office/drawing/2014/main" id="{AC8A4D17-A862-F835-546B-80B9CDCAA258}"/>
              </a:ext>
            </a:extLst>
          </p:cNvPr>
          <p:cNvPicPr>
            <a:picLocks noChangeAspect="1"/>
          </p:cNvPicPr>
          <p:nvPr/>
        </p:nvPicPr>
        <p:blipFill>
          <a:blip r:embed="rId3"/>
          <a:stretch>
            <a:fillRect/>
          </a:stretch>
        </p:blipFill>
        <p:spPr>
          <a:xfrm>
            <a:off x="484210" y="1401817"/>
            <a:ext cx="3306666" cy="4640934"/>
          </a:xfrm>
          <a:prstGeom prst="rect">
            <a:avLst/>
          </a:prstGeom>
        </p:spPr>
      </p:pic>
      <p:pic>
        <p:nvPicPr>
          <p:cNvPr id="11" name="Billede 10">
            <a:extLst>
              <a:ext uri="{FF2B5EF4-FFF2-40B4-BE49-F238E27FC236}">
                <a16:creationId xmlns:a16="http://schemas.microsoft.com/office/drawing/2014/main" id="{869BBCA4-9AFF-5302-A333-2D03CE61FE20}"/>
              </a:ext>
            </a:extLst>
          </p:cNvPr>
          <p:cNvPicPr>
            <a:picLocks noChangeAspect="1"/>
          </p:cNvPicPr>
          <p:nvPr/>
        </p:nvPicPr>
        <p:blipFill>
          <a:blip r:embed="rId4"/>
          <a:stretch>
            <a:fillRect/>
          </a:stretch>
        </p:blipFill>
        <p:spPr>
          <a:xfrm>
            <a:off x="4358730" y="1401817"/>
            <a:ext cx="3474540" cy="4891788"/>
          </a:xfrm>
          <a:prstGeom prst="rect">
            <a:avLst/>
          </a:prstGeom>
        </p:spPr>
      </p:pic>
      <p:pic>
        <p:nvPicPr>
          <p:cNvPr id="13" name="Billede 12">
            <a:extLst>
              <a:ext uri="{FF2B5EF4-FFF2-40B4-BE49-F238E27FC236}">
                <a16:creationId xmlns:a16="http://schemas.microsoft.com/office/drawing/2014/main" id="{92A530C1-4593-7D5F-1BC2-431F25354FE4}"/>
              </a:ext>
            </a:extLst>
          </p:cNvPr>
          <p:cNvPicPr>
            <a:picLocks noChangeAspect="1"/>
          </p:cNvPicPr>
          <p:nvPr/>
        </p:nvPicPr>
        <p:blipFill>
          <a:blip r:embed="rId5"/>
          <a:stretch>
            <a:fillRect/>
          </a:stretch>
        </p:blipFill>
        <p:spPr>
          <a:xfrm>
            <a:off x="8048676" y="1446633"/>
            <a:ext cx="3474540" cy="4891786"/>
          </a:xfrm>
          <a:prstGeom prst="rect">
            <a:avLst/>
          </a:prstGeom>
        </p:spPr>
      </p:pic>
    </p:spTree>
    <p:extLst>
      <p:ext uri="{BB962C8B-B14F-4D97-AF65-F5344CB8AC3E}">
        <p14:creationId xmlns:p14="http://schemas.microsoft.com/office/powerpoint/2010/main" val="268788603"/>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19367139-C64E-3CD1-F007-AAA399EAE002}"/>
              </a:ext>
            </a:extLst>
          </p:cNvPr>
          <p:cNvSpPr>
            <a:spLocks noGrp="1"/>
          </p:cNvSpPr>
          <p:nvPr>
            <p:ph type="title"/>
          </p:nvPr>
        </p:nvSpPr>
        <p:spPr/>
        <p:txBody>
          <a:bodyPr/>
          <a:lstStyle/>
          <a:p>
            <a:r>
              <a:rPr lang="da-DK" dirty="0">
                <a:latin typeface="IBM Plex Sans" panose="020B0503050203000203" pitchFamily="34" charset="0"/>
              </a:rPr>
              <a:t>Lokale indflydelsesaktiviteter</a:t>
            </a:r>
          </a:p>
        </p:txBody>
      </p:sp>
      <p:pic>
        <p:nvPicPr>
          <p:cNvPr id="5" name="Billede 4">
            <a:extLst>
              <a:ext uri="{FF2B5EF4-FFF2-40B4-BE49-F238E27FC236}">
                <a16:creationId xmlns:a16="http://schemas.microsoft.com/office/drawing/2014/main" id="{8D43B9E8-C4E1-2316-0A40-E4A918AFDCD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59868" y="1661119"/>
            <a:ext cx="5088186" cy="4963475"/>
          </a:xfrm>
          <a:prstGeom prst="rect">
            <a:avLst/>
          </a:prstGeom>
        </p:spPr>
      </p:pic>
    </p:spTree>
    <p:extLst>
      <p:ext uri="{BB962C8B-B14F-4D97-AF65-F5344CB8AC3E}">
        <p14:creationId xmlns:p14="http://schemas.microsoft.com/office/powerpoint/2010/main" val="2404829495"/>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dsholder til billede 5" descr="Par, der læser avisen">
            <a:extLst>
              <a:ext uri="{FF2B5EF4-FFF2-40B4-BE49-F238E27FC236}">
                <a16:creationId xmlns:a16="http://schemas.microsoft.com/office/drawing/2014/main" id="{22A22994-D60A-3C4A-68A7-EF373A5BDFD4}"/>
              </a:ext>
            </a:extLst>
          </p:cNvPr>
          <p:cNvPicPr>
            <a:picLocks noGrp="1" noChangeAspect="1"/>
          </p:cNvPicPr>
          <p:nvPr>
            <p:ph sz="quarter" idx="12"/>
          </p:nvPr>
        </p:nvPicPr>
        <p:blipFill rotWithShape="1">
          <a:blip r:embed="rId3">
            <a:extLst>
              <a:ext uri="{28A0092B-C50C-407E-A947-70E740481C1C}">
                <a14:useLocalDpi xmlns:a14="http://schemas.microsoft.com/office/drawing/2010/main" val="0"/>
              </a:ext>
            </a:extLst>
          </a:blip>
          <a:srcRect t="45510" r="2" b="447"/>
          <a:stretch/>
        </p:blipFill>
        <p:spPr>
          <a:xfrm>
            <a:off x="484211" y="1402081"/>
            <a:ext cx="11239500" cy="4555758"/>
          </a:xfrm>
          <a:noFill/>
        </p:spPr>
      </p:pic>
      <p:sp>
        <p:nvSpPr>
          <p:cNvPr id="13" name="Title 3">
            <a:extLst>
              <a:ext uri="{FF2B5EF4-FFF2-40B4-BE49-F238E27FC236}">
                <a16:creationId xmlns:a16="http://schemas.microsoft.com/office/drawing/2014/main" id="{E6039142-E1F3-886C-B621-1C013D5B2D67}"/>
              </a:ext>
            </a:extLst>
          </p:cNvPr>
          <p:cNvSpPr>
            <a:spLocks noGrp="1"/>
          </p:cNvSpPr>
          <p:nvPr>
            <p:ph type="title"/>
          </p:nvPr>
        </p:nvSpPr>
        <p:spPr>
          <a:xfrm>
            <a:off x="484211" y="233406"/>
            <a:ext cx="11239500" cy="965156"/>
          </a:xfrm>
        </p:spPr>
        <p:txBody>
          <a:bodyPr anchor="ctr">
            <a:normAutofit fontScale="90000"/>
          </a:bodyPr>
          <a:lstStyle/>
          <a:p>
            <a:r>
              <a:rPr lang="en-US" dirty="0"/>
              <a:t>Presse</a:t>
            </a:r>
            <a:br>
              <a:rPr lang="en-US" dirty="0"/>
            </a:br>
            <a:r>
              <a:rPr lang="en-US" dirty="0"/>
              <a:t>v/Gerda Grønning</a:t>
            </a:r>
          </a:p>
        </p:txBody>
      </p:sp>
    </p:spTree>
    <p:extLst>
      <p:ext uri="{BB962C8B-B14F-4D97-AF65-F5344CB8AC3E}">
        <p14:creationId xmlns:p14="http://schemas.microsoft.com/office/powerpoint/2010/main" val="228863920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ladsholder til tekst 15"/>
          <p:cNvSpPr>
            <a:spLocks noGrp="1"/>
          </p:cNvSpPr>
          <p:nvPr>
            <p:ph type="body" sz="quarter" idx="10"/>
          </p:nvPr>
        </p:nvSpPr>
        <p:spPr/>
        <p:txBody>
          <a:bodyPr/>
          <a:lstStyle/>
          <a:p>
            <a:r>
              <a:rPr lang="da-DK" sz="1800" cap="none" dirty="0">
                <a:solidFill>
                  <a:srgbClr val="A91D1E"/>
                </a:solidFill>
                <a:latin typeface="IBM Plex Sans" panose="020B0503050203000203" pitchFamily="34" charset="0"/>
              </a:rPr>
              <a:t>Sådan skaber I opmærksomhed om sagen</a:t>
            </a:r>
          </a:p>
        </p:txBody>
      </p:sp>
      <p:sp>
        <p:nvSpPr>
          <p:cNvPr id="17" name="Pladsholder til indhold 16"/>
          <p:cNvSpPr>
            <a:spLocks noGrp="1"/>
          </p:cNvSpPr>
          <p:nvPr>
            <p:ph sz="quarter" idx="12"/>
          </p:nvPr>
        </p:nvSpPr>
        <p:spPr>
          <a:xfrm>
            <a:off x="1016001" y="1875119"/>
            <a:ext cx="7607882" cy="4340411"/>
          </a:xfrm>
        </p:spPr>
        <p:txBody>
          <a:bodyPr anchor="t">
            <a:normAutofit/>
          </a:bodyPr>
          <a:lstStyle/>
          <a:p>
            <a:pPr marL="342900" indent="-342900">
              <a:buFont typeface="Symbol" panose="05050102010706020507" pitchFamily="18" charset="2"/>
              <a:buChar char=""/>
            </a:pPr>
            <a:r>
              <a:rPr lang="da-DK" sz="1800" dirty="0">
                <a:latin typeface="IBM Plex Sans" panose="020B0503050203000203" pitchFamily="34" charset="0"/>
              </a:rPr>
              <a:t>Skab overblik over behovet for plejeboliger i jeres kommune. Tjek dækningsgrad og ventelister.</a:t>
            </a:r>
          </a:p>
          <a:p>
            <a:pPr marL="342900" indent="-342900">
              <a:buFont typeface="Symbol" panose="05050102010706020507" pitchFamily="18" charset="2"/>
              <a:buChar char=""/>
            </a:pPr>
            <a:r>
              <a:rPr lang="da-DK" sz="1800" dirty="0">
                <a:latin typeface="IBM Plex Sans" panose="020B0503050203000203" pitchFamily="34" charset="0"/>
              </a:rPr>
              <a:t>Indsaml eksempler på ældre, der får nej til plejehjemsplads, CASES</a:t>
            </a:r>
          </a:p>
          <a:p>
            <a:pPr marL="342900" indent="-342900">
              <a:buFont typeface="Symbol" panose="05050102010706020507" pitchFamily="18" charset="2"/>
              <a:buChar char=""/>
            </a:pPr>
            <a:r>
              <a:rPr lang="da-DK" sz="1800" dirty="0">
                <a:latin typeface="IBM Plex Sans" panose="020B0503050203000203" pitchFamily="34" charset="0"/>
              </a:rPr>
              <a:t>Kontakt journalister, andre organisationer og beslutningstagere og fortæl om problemstillingen.</a:t>
            </a:r>
          </a:p>
          <a:p>
            <a:pPr marL="342900" indent="-342900">
              <a:buFont typeface="Symbol" panose="05050102010706020507" pitchFamily="18" charset="2"/>
              <a:buChar char=""/>
            </a:pPr>
            <a:r>
              <a:rPr lang="da-DK" sz="1800" dirty="0">
                <a:latin typeface="IBM Plex Sans" panose="020B0503050203000203" pitchFamily="34" charset="0"/>
              </a:rPr>
              <a:t>Gå evt. sammen med ældreråd/seniorråd, demenskonsulenter og ledere i hjemmeplejen om fælles pressesager</a:t>
            </a:r>
          </a:p>
          <a:p>
            <a:pPr marL="342900" indent="-342900">
              <a:buFont typeface="Symbol" panose="05050102010706020507" pitchFamily="18" charset="2"/>
              <a:buChar char=""/>
            </a:pPr>
            <a:r>
              <a:rPr lang="da-DK" sz="1800" dirty="0">
                <a:latin typeface="IBM Plex Sans" panose="020B0503050203000203" pitchFamily="34" charset="0"/>
              </a:rPr>
              <a:t>Send pressemeddelelser og debatindlæg til lokale og regionale aviser.  </a:t>
            </a:r>
          </a:p>
          <a:p>
            <a:pPr marL="342900" lvl="0" indent="-342900">
              <a:buFont typeface="Symbol" panose="05050102010706020507" pitchFamily="18" charset="2"/>
              <a:buChar char=""/>
            </a:pPr>
            <a:r>
              <a:rPr lang="da-DK" sz="1800" dirty="0">
                <a:latin typeface="IBM Plex Sans" panose="020B0503050203000203" pitchFamily="34" charset="0"/>
              </a:rPr>
              <a:t>Brug det lokale nyhedsbrev og den lokale hjemmeside</a:t>
            </a:r>
          </a:p>
          <a:p>
            <a:pPr marL="342900" lvl="0" indent="-342900">
              <a:buFont typeface="Symbol" panose="05050102010706020507" pitchFamily="18" charset="2"/>
              <a:buChar char=""/>
            </a:pPr>
            <a:r>
              <a:rPr lang="da-DK" sz="1800" dirty="0">
                <a:latin typeface="IBM Plex Sans" panose="020B0503050203000203" pitchFamily="34" charset="0"/>
              </a:rPr>
              <a:t>Skab synlighed i gadebilledet og ved vigtige møder</a:t>
            </a:r>
          </a:p>
          <a:p>
            <a:pPr marL="342900" lvl="0" indent="-342900">
              <a:buFont typeface="Symbol" panose="05050102010706020507" pitchFamily="18" charset="2"/>
              <a:buChar char=""/>
            </a:pPr>
            <a:r>
              <a:rPr lang="da-DK" sz="1800" dirty="0">
                <a:latin typeface="IBM Plex Sans" panose="020B0503050203000203" pitchFamily="34" charset="0"/>
              </a:rPr>
              <a:t>Kontakt sekretariatet, hvis I har brug for hjælp</a:t>
            </a:r>
          </a:p>
        </p:txBody>
      </p:sp>
      <p:sp>
        <p:nvSpPr>
          <p:cNvPr id="15" name="Titel 14"/>
          <p:cNvSpPr>
            <a:spLocks noGrp="1"/>
          </p:cNvSpPr>
          <p:nvPr>
            <p:ph type="title"/>
          </p:nvPr>
        </p:nvSpPr>
        <p:spPr/>
        <p:txBody>
          <a:bodyPr>
            <a:normAutofit/>
          </a:bodyPr>
          <a:lstStyle/>
          <a:p>
            <a:r>
              <a:rPr lang="da-DK" sz="3600" dirty="0">
                <a:latin typeface="IBM Plex Sans" panose="020B0503050203000203" pitchFamily="34" charset="0"/>
              </a:rPr>
              <a:t>Sæt plejehjemspladser på dagsordenen i medierne</a:t>
            </a:r>
          </a:p>
        </p:txBody>
      </p:sp>
      <p:pic>
        <p:nvPicPr>
          <p:cNvPr id="3" name="Grafik 2" descr="Megafon kontur">
            <a:extLst>
              <a:ext uri="{FF2B5EF4-FFF2-40B4-BE49-F238E27FC236}">
                <a16:creationId xmlns:a16="http://schemas.microsoft.com/office/drawing/2014/main" id="{69F22AF4-11E7-486A-9D06-D1A7817BEDA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936158" y="1652651"/>
            <a:ext cx="2130784" cy="2130784"/>
          </a:xfrm>
          <a:prstGeom prst="rect">
            <a:avLst/>
          </a:prstGeom>
        </p:spPr>
      </p:pic>
      <p:pic>
        <p:nvPicPr>
          <p:cNvPr id="6" name="Grafik 5" descr="Pen kontur">
            <a:extLst>
              <a:ext uri="{FF2B5EF4-FFF2-40B4-BE49-F238E27FC236}">
                <a16:creationId xmlns:a16="http://schemas.microsoft.com/office/drawing/2014/main" id="{388D5C8D-B38A-42AE-BA6E-FCF558E6D78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flipH="1">
            <a:off x="8849976" y="4602456"/>
            <a:ext cx="1151574" cy="1151574"/>
          </a:xfrm>
          <a:prstGeom prst="rect">
            <a:avLst/>
          </a:prstGeom>
        </p:spPr>
      </p:pic>
      <p:pic>
        <p:nvPicPr>
          <p:cNvPr id="7" name="Grafik 6" descr="Avis kontur">
            <a:extLst>
              <a:ext uri="{FF2B5EF4-FFF2-40B4-BE49-F238E27FC236}">
                <a16:creationId xmlns:a16="http://schemas.microsoft.com/office/drawing/2014/main" id="{7946F151-E380-4AA1-9036-33E41E507D9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738533" y="3627784"/>
            <a:ext cx="1736047" cy="1736047"/>
          </a:xfrm>
          <a:prstGeom prst="rect">
            <a:avLst/>
          </a:prstGeom>
        </p:spPr>
      </p:pic>
    </p:spTree>
    <p:extLst>
      <p:ext uri="{BB962C8B-B14F-4D97-AF65-F5344CB8AC3E}">
        <p14:creationId xmlns:p14="http://schemas.microsoft.com/office/powerpoint/2010/main" val="1949674120"/>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4C06A044-0723-4C55-936F-F2DCE3CB4802}"/>
              </a:ext>
            </a:extLst>
          </p:cNvPr>
          <p:cNvSpPr>
            <a:spLocks noGrp="1"/>
          </p:cNvSpPr>
          <p:nvPr>
            <p:ph type="body" sz="quarter" idx="10"/>
          </p:nvPr>
        </p:nvSpPr>
        <p:spPr/>
        <p:txBody>
          <a:bodyPr/>
          <a:lstStyle/>
          <a:p>
            <a:r>
              <a:rPr lang="da-DK" sz="1800" cap="none" dirty="0">
                <a:solidFill>
                  <a:srgbClr val="A91D1E"/>
                </a:solidFill>
                <a:latin typeface="IBM Plex Sans" panose="020B0503050203000203" pitchFamily="34" charset="0"/>
              </a:rPr>
              <a:t>Hjælp og rådgivning om presse og kommunikation</a:t>
            </a:r>
          </a:p>
        </p:txBody>
      </p:sp>
      <p:sp>
        <p:nvSpPr>
          <p:cNvPr id="3" name="Pladsholder til indhold 2">
            <a:extLst>
              <a:ext uri="{FF2B5EF4-FFF2-40B4-BE49-F238E27FC236}">
                <a16:creationId xmlns:a16="http://schemas.microsoft.com/office/drawing/2014/main" id="{23EE8736-CDAE-4906-B82C-E670809C5A4E}"/>
              </a:ext>
            </a:extLst>
          </p:cNvPr>
          <p:cNvSpPr>
            <a:spLocks noGrp="1"/>
          </p:cNvSpPr>
          <p:nvPr>
            <p:ph sz="quarter" idx="12"/>
          </p:nvPr>
        </p:nvSpPr>
        <p:spPr>
          <a:xfrm>
            <a:off x="1016001" y="1875119"/>
            <a:ext cx="10183301" cy="4340411"/>
          </a:xfrm>
        </p:spPr>
        <p:txBody>
          <a:bodyPr>
            <a:normAutofit/>
          </a:bodyPr>
          <a:lstStyle/>
          <a:p>
            <a:pPr marL="342900" indent="-342900">
              <a:buFont typeface="Symbol" panose="05050102010706020507" pitchFamily="18" charset="2"/>
              <a:buChar char=""/>
            </a:pPr>
            <a:r>
              <a:rPr lang="da-DK" dirty="0">
                <a:latin typeface="IBM Plex Sans" panose="020B0503050203000203" pitchFamily="34" charset="0"/>
              </a:rPr>
              <a:t>Brug materialer fra sekretariatet fx skabeloner </a:t>
            </a:r>
          </a:p>
          <a:p>
            <a:pPr marL="342900" indent="-342900">
              <a:buFont typeface="Symbol" panose="05050102010706020507" pitchFamily="18" charset="2"/>
              <a:buChar char=""/>
            </a:pPr>
            <a:r>
              <a:rPr lang="da-DK" dirty="0">
                <a:latin typeface="IBM Plex Sans" panose="020B0503050203000203" pitchFamily="34" charset="0"/>
              </a:rPr>
              <a:t>Brug de pressefrivillige som en lokal ressource</a:t>
            </a:r>
          </a:p>
          <a:p>
            <a:pPr marL="342900" indent="-342900">
              <a:buFont typeface="Symbol" panose="05050102010706020507" pitchFamily="18" charset="2"/>
              <a:buChar char=""/>
            </a:pPr>
            <a:r>
              <a:rPr lang="da-DK" dirty="0">
                <a:latin typeface="IBM Plex Sans" panose="020B0503050203000203" pitchFamily="34" charset="0"/>
              </a:rPr>
              <a:t>Deltag i medietræning og skrivekurser</a:t>
            </a:r>
          </a:p>
          <a:p>
            <a:pPr marL="342900" lvl="0" indent="-342900">
              <a:buFont typeface="Symbol" panose="05050102010706020507" pitchFamily="18" charset="2"/>
              <a:buChar char=""/>
            </a:pPr>
            <a:r>
              <a:rPr lang="da-DK" dirty="0">
                <a:latin typeface="IBM Plex Sans" panose="020B0503050203000203" pitchFamily="34" charset="0"/>
              </a:rPr>
              <a:t>Læs nyhedsbrevet om onsdagen</a:t>
            </a:r>
          </a:p>
          <a:p>
            <a:pPr marL="342900" lvl="0" indent="-342900">
              <a:buFont typeface="Symbol" panose="05050102010706020507" pitchFamily="18" charset="2"/>
              <a:buChar char=""/>
            </a:pPr>
            <a:r>
              <a:rPr lang="da-DK" dirty="0">
                <a:latin typeface="IBM Plex Sans" panose="020B0503050203000203" pitchFamily="34" charset="0"/>
              </a:rPr>
              <a:t>Hold jer orienteret på Frivilligportalen</a:t>
            </a:r>
          </a:p>
          <a:p>
            <a:pPr marL="342900" lvl="0" indent="-342900">
              <a:buFont typeface="Symbol" panose="05050102010706020507" pitchFamily="18" charset="2"/>
              <a:buChar char=""/>
            </a:pPr>
            <a:r>
              <a:rPr lang="da-DK" dirty="0">
                <a:latin typeface="IBM Plex Sans" panose="020B0503050203000203" pitchFamily="34" charset="0"/>
              </a:rPr>
              <a:t>Kontakt sekretariatet for sparring og hjælp til pressehåndtering</a:t>
            </a:r>
          </a:p>
          <a:p>
            <a:pPr marL="342900" lvl="0" indent="-342900">
              <a:buFont typeface="Symbol" panose="05050102010706020507" pitchFamily="18" charset="2"/>
              <a:buChar char=""/>
            </a:pPr>
            <a:r>
              <a:rPr lang="da-DK" dirty="0">
                <a:latin typeface="IBM Plex Sans" panose="020B0503050203000203" pitchFamily="34" charset="0"/>
              </a:rPr>
              <a:t>Kommunikationskonsulenter Gerda Grønning </a:t>
            </a:r>
            <a:r>
              <a:rPr lang="da-DK" dirty="0">
                <a:latin typeface="IBM Plex Sans" panose="020B0503050203000203" pitchFamily="34" charset="0"/>
                <a:hlinkClick r:id="rId3"/>
              </a:rPr>
              <a:t>gg@aeldresagen.dk</a:t>
            </a:r>
            <a:r>
              <a:rPr lang="da-DK" dirty="0">
                <a:latin typeface="IBM Plex Sans" panose="020B0503050203000203" pitchFamily="34" charset="0"/>
              </a:rPr>
              <a:t> og Sanna Kjær Hansen </a:t>
            </a:r>
            <a:r>
              <a:rPr lang="da-DK" dirty="0">
                <a:latin typeface="IBM Plex Sans" panose="020B0503050203000203" pitchFamily="34" charset="0"/>
                <a:hlinkClick r:id="rId4"/>
              </a:rPr>
              <a:t>skh@aeldresagen.dk</a:t>
            </a:r>
            <a:r>
              <a:rPr lang="da-DK" dirty="0">
                <a:latin typeface="IBM Plex Sans" panose="020B0503050203000203" pitchFamily="34" charset="0"/>
              </a:rPr>
              <a:t> </a:t>
            </a:r>
          </a:p>
          <a:p>
            <a:pPr marL="342900" lvl="0" indent="-342900">
              <a:buFont typeface="Symbol" panose="05050102010706020507" pitchFamily="18" charset="2"/>
              <a:buChar char=""/>
            </a:pPr>
            <a:r>
              <a:rPr lang="da-DK" dirty="0">
                <a:latin typeface="IBM Plex Sans" panose="020B0503050203000203" pitchFamily="34" charset="0"/>
              </a:rPr>
              <a:t>Pressetelefonen tlf. 7020 3031 ved ”akutte” henvendelser</a:t>
            </a:r>
          </a:p>
        </p:txBody>
      </p:sp>
      <p:sp>
        <p:nvSpPr>
          <p:cNvPr id="4" name="Titel 3">
            <a:extLst>
              <a:ext uri="{FF2B5EF4-FFF2-40B4-BE49-F238E27FC236}">
                <a16:creationId xmlns:a16="http://schemas.microsoft.com/office/drawing/2014/main" id="{577E71C6-6E9F-4C11-8937-B36CF2554780}"/>
              </a:ext>
            </a:extLst>
          </p:cNvPr>
          <p:cNvSpPr>
            <a:spLocks noGrp="1"/>
          </p:cNvSpPr>
          <p:nvPr>
            <p:ph type="title"/>
          </p:nvPr>
        </p:nvSpPr>
        <p:spPr/>
        <p:txBody>
          <a:bodyPr/>
          <a:lstStyle/>
          <a:p>
            <a:r>
              <a:rPr lang="da-DK" dirty="0">
                <a:latin typeface="IBM Plex Sans" panose="020B0503050203000203" pitchFamily="34" charset="0"/>
              </a:rPr>
              <a:t>Gode råd  </a:t>
            </a:r>
          </a:p>
        </p:txBody>
      </p:sp>
    </p:spTree>
    <p:extLst>
      <p:ext uri="{BB962C8B-B14F-4D97-AF65-F5344CB8AC3E}">
        <p14:creationId xmlns:p14="http://schemas.microsoft.com/office/powerpoint/2010/main" val="2088191713"/>
      </p:ext>
    </p:extLst>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B23269D-FD3A-4E28-BA37-C9385705036E}"/>
              </a:ext>
            </a:extLst>
          </p:cNvPr>
          <p:cNvSpPr>
            <a:spLocks noGrp="1"/>
          </p:cNvSpPr>
          <p:nvPr>
            <p:ph type="title"/>
          </p:nvPr>
        </p:nvSpPr>
        <p:spPr>
          <a:xfrm>
            <a:off x="476251" y="1949623"/>
            <a:ext cx="5322093" cy="1427892"/>
          </a:xfrm>
        </p:spPr>
        <p:txBody>
          <a:bodyPr anchor="ctr">
            <a:normAutofit/>
          </a:bodyPr>
          <a:lstStyle/>
          <a:p>
            <a:r>
              <a:rPr lang="da-DK" sz="4000" dirty="0">
                <a:latin typeface="IBM Plex Sans" panose="020B0503050203000203" pitchFamily="34" charset="0"/>
              </a:rPr>
              <a:t>Kurser i medie- og budskabstræning  </a:t>
            </a:r>
          </a:p>
        </p:txBody>
      </p:sp>
      <p:sp>
        <p:nvSpPr>
          <p:cNvPr id="3" name="Pladsholder til indhold 2">
            <a:extLst>
              <a:ext uri="{FF2B5EF4-FFF2-40B4-BE49-F238E27FC236}">
                <a16:creationId xmlns:a16="http://schemas.microsoft.com/office/drawing/2014/main" id="{8806BC51-C1CC-43A2-8116-F41A2F990B8F}"/>
              </a:ext>
            </a:extLst>
          </p:cNvPr>
          <p:cNvSpPr>
            <a:spLocks noGrp="1"/>
          </p:cNvSpPr>
          <p:nvPr>
            <p:ph type="body" idx="1"/>
          </p:nvPr>
        </p:nvSpPr>
        <p:spPr>
          <a:xfrm>
            <a:off x="476251" y="3618271"/>
            <a:ext cx="5322093" cy="2762863"/>
          </a:xfrm>
        </p:spPr>
        <p:txBody>
          <a:bodyPr anchor="t">
            <a:normAutofit fontScale="55000" lnSpcReduction="20000"/>
          </a:bodyPr>
          <a:lstStyle/>
          <a:p>
            <a:pPr marL="0" indent="0">
              <a:lnSpc>
                <a:spcPct val="90000"/>
              </a:lnSpc>
              <a:buNone/>
            </a:pPr>
            <a:endParaRPr lang="da-DK" sz="2000" dirty="0">
              <a:latin typeface="IBM Plex Sans" panose="020B0503050203000203" pitchFamily="34" charset="0"/>
            </a:endParaRPr>
          </a:p>
          <a:p>
            <a:pPr>
              <a:lnSpc>
                <a:spcPct val="90000"/>
              </a:lnSpc>
            </a:pPr>
            <a:r>
              <a:rPr lang="da-DK" sz="3800" dirty="0">
                <a:latin typeface="IBM Plex Sans" panose="020B0503050203000203" pitchFamily="34" charset="0"/>
              </a:rPr>
              <a:t>Næste kursus i medietræning </a:t>
            </a:r>
            <a:r>
              <a:rPr lang="da-DK" sz="3800" b="1" dirty="0">
                <a:solidFill>
                  <a:srgbClr val="A91D1E"/>
                </a:solidFill>
                <a:latin typeface="IBM Plex Sans" panose="020B0503050203000203" pitchFamily="34" charset="0"/>
              </a:rPr>
              <a:t>er 29. maj </a:t>
            </a:r>
            <a:r>
              <a:rPr lang="da-DK" sz="3800" dirty="0">
                <a:latin typeface="IBM Plex Sans" panose="020B0503050203000203" pitchFamily="34" charset="0"/>
              </a:rPr>
              <a:t>i </a:t>
            </a:r>
            <a:r>
              <a:rPr lang="da-DK" sz="3800" dirty="0" err="1">
                <a:latin typeface="IBM Plex Sans" panose="020B0503050203000203" pitchFamily="34" charset="0"/>
              </a:rPr>
              <a:t>Snorrresgade</a:t>
            </a:r>
            <a:r>
              <a:rPr lang="da-DK" sz="3800" dirty="0">
                <a:latin typeface="IBM Plex Sans" panose="020B0503050203000203" pitchFamily="34" charset="0"/>
              </a:rPr>
              <a:t> – maks. seks deltagere</a:t>
            </a:r>
          </a:p>
          <a:p>
            <a:pPr marL="0" indent="0">
              <a:lnSpc>
                <a:spcPct val="90000"/>
              </a:lnSpc>
              <a:buNone/>
            </a:pPr>
            <a:endParaRPr lang="da-DK" sz="3800" dirty="0">
              <a:latin typeface="IBM Plex Sans" panose="020B0503050203000203" pitchFamily="34" charset="0"/>
            </a:endParaRPr>
          </a:p>
          <a:p>
            <a:pPr>
              <a:lnSpc>
                <a:spcPct val="90000"/>
              </a:lnSpc>
            </a:pPr>
            <a:r>
              <a:rPr lang="da-DK" sz="3800" dirty="0">
                <a:latin typeface="IBM Plex Sans" panose="020B0503050203000203" pitchFamily="34" charset="0"/>
              </a:rPr>
              <a:t>Flere kurser i efteråret. Kig i kursuskataloget, når det kommer </a:t>
            </a:r>
          </a:p>
          <a:p>
            <a:pPr marL="0" indent="0">
              <a:lnSpc>
                <a:spcPct val="90000"/>
              </a:lnSpc>
              <a:buNone/>
            </a:pPr>
            <a:endParaRPr lang="da-DK" sz="3800" dirty="0">
              <a:latin typeface="IBM Plex Sans" panose="020B0503050203000203" pitchFamily="34" charset="0"/>
            </a:endParaRPr>
          </a:p>
          <a:p>
            <a:pPr>
              <a:lnSpc>
                <a:spcPct val="90000"/>
              </a:lnSpc>
            </a:pPr>
            <a:r>
              <a:rPr lang="da-DK" sz="3800" dirty="0">
                <a:latin typeface="IBM Plex Sans" panose="020B0503050203000203" pitchFamily="34" charset="0"/>
              </a:rPr>
              <a:t>Meld dig til og følg med på Frivilligportalen </a:t>
            </a:r>
          </a:p>
          <a:p>
            <a:pPr marL="0" indent="0">
              <a:lnSpc>
                <a:spcPct val="90000"/>
              </a:lnSpc>
              <a:buNone/>
            </a:pPr>
            <a:endParaRPr lang="da-DK" sz="3800" dirty="0">
              <a:latin typeface="IBM Plex Sans" panose="020B0503050203000203" pitchFamily="34" charset="0"/>
            </a:endParaRPr>
          </a:p>
          <a:p>
            <a:pPr marL="0" indent="0">
              <a:lnSpc>
                <a:spcPct val="90000"/>
              </a:lnSpc>
              <a:buNone/>
            </a:pPr>
            <a:endParaRPr lang="da-DK" sz="3800" dirty="0">
              <a:latin typeface="IBM Plex Sans" panose="020B0503050203000203" pitchFamily="34" charset="0"/>
            </a:endParaRPr>
          </a:p>
          <a:p>
            <a:pPr marL="0" indent="0">
              <a:lnSpc>
                <a:spcPct val="90000"/>
              </a:lnSpc>
              <a:buNone/>
            </a:pPr>
            <a:endParaRPr lang="da-DK" sz="3800" dirty="0">
              <a:latin typeface="IBM Plex Sans" panose="020B0503050203000203" pitchFamily="34" charset="0"/>
            </a:endParaRPr>
          </a:p>
          <a:p>
            <a:pPr marL="0" indent="0">
              <a:lnSpc>
                <a:spcPct val="90000"/>
              </a:lnSpc>
              <a:buNone/>
            </a:pPr>
            <a:endParaRPr lang="da-DK" dirty="0"/>
          </a:p>
        </p:txBody>
      </p:sp>
      <p:pic>
        <p:nvPicPr>
          <p:cNvPr id="6" name="Billede 5" descr="Et billede, der indeholder udendørs, tekst, bygning, vindue">
            <a:extLst>
              <a:ext uri="{FF2B5EF4-FFF2-40B4-BE49-F238E27FC236}">
                <a16:creationId xmlns:a16="http://schemas.microsoft.com/office/drawing/2014/main" id="{40723C5F-392B-3243-789C-D832F91C8C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116" y="1160880"/>
            <a:ext cx="5617633" cy="4536239"/>
          </a:xfrm>
          <a:prstGeom prst="rect">
            <a:avLst/>
          </a:prstGeom>
          <a:noFill/>
        </p:spPr>
      </p:pic>
    </p:spTree>
    <p:extLst>
      <p:ext uri="{BB962C8B-B14F-4D97-AF65-F5344CB8AC3E}">
        <p14:creationId xmlns:p14="http://schemas.microsoft.com/office/powerpoint/2010/main" val="1798091873"/>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4880DCD-41C8-FF19-4021-E6A24201E694}"/>
              </a:ext>
            </a:extLst>
          </p:cNvPr>
          <p:cNvSpPr>
            <a:spLocks noGrp="1"/>
          </p:cNvSpPr>
          <p:nvPr>
            <p:ph type="title"/>
          </p:nvPr>
        </p:nvSpPr>
        <p:spPr/>
        <p:txBody>
          <a:bodyPr/>
          <a:lstStyle/>
          <a:p>
            <a:r>
              <a:rPr lang="da-DK" dirty="0"/>
              <a:t>Kaffe og kage</a:t>
            </a:r>
          </a:p>
        </p:txBody>
      </p:sp>
      <p:pic>
        <p:nvPicPr>
          <p:cNvPr id="4" name="Pladsholder til indhold 3" descr="En kop kaffe">
            <a:extLst>
              <a:ext uri="{FF2B5EF4-FFF2-40B4-BE49-F238E27FC236}">
                <a16:creationId xmlns:a16="http://schemas.microsoft.com/office/drawing/2014/main" id="{F525027E-B0C9-9414-3AB5-C5C4C1D6098E}"/>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2833598" y="1516063"/>
            <a:ext cx="7072492" cy="4706937"/>
          </a:xfrm>
        </p:spPr>
      </p:pic>
    </p:spTree>
    <p:extLst>
      <p:ext uri="{BB962C8B-B14F-4D97-AF65-F5344CB8AC3E}">
        <p14:creationId xmlns:p14="http://schemas.microsoft.com/office/powerpoint/2010/main" val="3004188648"/>
      </p:ext>
    </p:extLst>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348" y="2573388"/>
            <a:ext cx="6750844" cy="1711223"/>
          </a:xfrm>
        </p:spPr>
        <p:txBody>
          <a:bodyPr/>
          <a:lstStyle/>
          <a:p>
            <a:r>
              <a:rPr lang="da-DK" sz="3600" dirty="0">
                <a:latin typeface="IBM Plex Sans" panose="020B0503050203000203" pitchFamily="34" charset="0"/>
              </a:rPr>
              <a:t>Drøftelser ved bordene</a:t>
            </a:r>
          </a:p>
        </p:txBody>
      </p:sp>
      <p:pic>
        <p:nvPicPr>
          <p:cNvPr id="7" name="Billede 6">
            <a:extLst>
              <a:ext uri="{FF2B5EF4-FFF2-40B4-BE49-F238E27FC236}">
                <a16:creationId xmlns:a16="http://schemas.microsoft.com/office/drawing/2014/main" id="{23BC628B-492E-81DF-37EA-092F9FFC8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4191907818"/>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5E33D41-34B8-50D7-8FB7-64503FA299E9}"/>
              </a:ext>
            </a:extLst>
          </p:cNvPr>
          <p:cNvSpPr>
            <a:spLocks noGrp="1"/>
          </p:cNvSpPr>
          <p:nvPr>
            <p:ph type="title"/>
          </p:nvPr>
        </p:nvSpPr>
        <p:spPr>
          <a:xfrm>
            <a:off x="481163" y="225933"/>
            <a:ext cx="11229673" cy="972000"/>
          </a:xfrm>
        </p:spPr>
        <p:txBody>
          <a:bodyPr>
            <a:noAutofit/>
          </a:bodyPr>
          <a:lstStyle/>
          <a:p>
            <a:r>
              <a:rPr lang="da-DK" sz="3600" dirty="0">
                <a:latin typeface="IBM Plex Sans" panose="020B0503050203000203" pitchFamily="34" charset="0"/>
              </a:rPr>
              <a:t>Spørgsmål til gruppedrøftelsen</a:t>
            </a:r>
          </a:p>
        </p:txBody>
      </p:sp>
      <p:sp>
        <p:nvSpPr>
          <p:cNvPr id="3" name="Pladsholder til indhold 2">
            <a:extLst>
              <a:ext uri="{FF2B5EF4-FFF2-40B4-BE49-F238E27FC236}">
                <a16:creationId xmlns:a16="http://schemas.microsoft.com/office/drawing/2014/main" id="{A050874D-F8D1-67C6-B062-EEA92B6E4ED7}"/>
              </a:ext>
            </a:extLst>
          </p:cNvPr>
          <p:cNvSpPr>
            <a:spLocks noGrp="1"/>
          </p:cNvSpPr>
          <p:nvPr>
            <p:ph sz="quarter" idx="10"/>
          </p:nvPr>
        </p:nvSpPr>
        <p:spPr/>
        <p:txBody>
          <a:bodyPr>
            <a:normAutofit/>
          </a:bodyPr>
          <a:lstStyle/>
          <a:p>
            <a:pPr marL="480921" lvl="2" indent="0">
              <a:buNone/>
            </a:pPr>
            <a:endParaRPr lang="da-DK" sz="2800" dirty="0">
              <a:latin typeface="IBM Plex Sans" panose="020B0503050203000203" pitchFamily="34" charset="0"/>
            </a:endParaRPr>
          </a:p>
          <a:p>
            <a:pPr lvl="2"/>
            <a:r>
              <a:rPr lang="da-DK" sz="2800" dirty="0">
                <a:latin typeface="IBM Plex Sans" panose="020B0503050203000203" pitchFamily="34" charset="0"/>
              </a:rPr>
              <a:t>Hvilke aktiviteter er de vigtigste, vi tager fat i lokalt?</a:t>
            </a:r>
          </a:p>
          <a:p>
            <a:pPr lvl="2"/>
            <a:r>
              <a:rPr lang="da-DK" sz="2800" dirty="0">
                <a:latin typeface="IBM Plex Sans" panose="020B0503050203000203" pitchFamily="34" charset="0"/>
              </a:rPr>
              <a:t>Hvad er udfordringerne ift. at sætte Fælles indsats i gang lokalt?</a:t>
            </a:r>
          </a:p>
          <a:p>
            <a:pPr lvl="2"/>
            <a:r>
              <a:rPr lang="da-DK" sz="2800" dirty="0">
                <a:latin typeface="IBM Plex Sans" panose="020B0503050203000203" pitchFamily="34" charset="0"/>
              </a:rPr>
              <a:t>Hvilken hjælp har vi brug for fra Sekretariatet?</a:t>
            </a:r>
          </a:p>
          <a:p>
            <a:pPr lvl="2"/>
            <a:r>
              <a:rPr lang="da-DK" sz="2800" dirty="0">
                <a:latin typeface="IBM Plex Sans" panose="020B0503050203000203" pitchFamily="34" charset="0"/>
              </a:rPr>
              <a:t>Hvad er vores første skridt? </a:t>
            </a:r>
          </a:p>
          <a:p>
            <a:pPr marL="480921" lvl="2" indent="0">
              <a:buNone/>
            </a:pPr>
            <a:endParaRPr lang="da-DK" sz="2800" dirty="0">
              <a:latin typeface="IBM Plex Sans" panose="020B0503050203000203" pitchFamily="34" charset="0"/>
            </a:endParaRPr>
          </a:p>
          <a:p>
            <a:pPr marL="240460" lvl="1" indent="0">
              <a:buNone/>
            </a:pPr>
            <a:r>
              <a:rPr lang="da-DK" sz="2800" dirty="0">
                <a:latin typeface="IBM Plex Sans" panose="020B0503050203000203" pitchFamily="34" charset="0"/>
              </a:rPr>
              <a:t> </a:t>
            </a:r>
          </a:p>
          <a:p>
            <a:pPr lvl="1"/>
            <a:endParaRPr lang="da-DK" sz="2800" dirty="0">
              <a:latin typeface="IBM Plex Sans" panose="020B0503050203000203" pitchFamily="34" charset="0"/>
            </a:endParaRPr>
          </a:p>
        </p:txBody>
      </p:sp>
    </p:spTree>
    <p:extLst>
      <p:ext uri="{BB962C8B-B14F-4D97-AF65-F5344CB8AC3E}">
        <p14:creationId xmlns:p14="http://schemas.microsoft.com/office/powerpoint/2010/main" val="2902718620"/>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9769DC7A-F057-9A29-0E26-AD95FE3E0A9F}"/>
              </a:ext>
            </a:extLst>
          </p:cNvPr>
          <p:cNvSpPr>
            <a:spLocks noGrp="1"/>
          </p:cNvSpPr>
          <p:nvPr>
            <p:ph sz="quarter" idx="12"/>
          </p:nvPr>
        </p:nvSpPr>
        <p:spPr/>
        <p:txBody>
          <a:bodyPr>
            <a:norm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222222"/>
                </a:solidFill>
                <a:effectLst/>
                <a:latin typeface="IBM Plex Sans" panose="020B0503050203000203" pitchFamily="34" charset="0"/>
              </a:rPr>
              <a:t>1. Det er i dag et vejr - et solskinsvejr!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O, søde vår, så er du atter nær!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Nu vil jeg glemme rent, at det var vinter,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nu vil jeg gå og købe hyacinter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og bringe dem til én, som jeg har kær.</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400" b="0" i="0" u="none" strike="noStrike" cap="none" normalizeH="0" baseline="0" dirty="0">
              <a:ln>
                <a:noFill/>
              </a:ln>
              <a:solidFill>
                <a:srgbClr val="222222"/>
              </a:solidFill>
              <a:effectLst/>
              <a:latin typeface="IBM Plex Sans" panose="020B050305020300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400" b="0" i="0" u="none" strike="noStrike" cap="none" normalizeH="0" baseline="0" dirty="0">
                <a:ln>
                  <a:noFill/>
                </a:ln>
                <a:solidFill>
                  <a:srgbClr val="222222"/>
                </a:solidFill>
                <a:effectLst/>
                <a:latin typeface="IBM Plex Sans" panose="020B0503050203000203" pitchFamily="34" charset="0"/>
              </a:rPr>
              <a:t>2. Hun købte af de hvide og de blå,</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hun købte af de smukkeste, hun så.</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Det er i dag et vejr! Og solen skinner!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Og om mig svæver lutter lyse minder,</a:t>
            </a:r>
            <a:br>
              <a:rPr kumimoji="0" lang="da-DK" altLang="da-DK" sz="2400" b="0" i="0" u="none" strike="noStrike" cap="none" normalizeH="0" baseline="0" dirty="0">
                <a:ln>
                  <a:noFill/>
                </a:ln>
                <a:solidFill>
                  <a:srgbClr val="222222"/>
                </a:solidFill>
                <a:effectLst/>
                <a:latin typeface="IBM Plex Sans" panose="020B0503050203000203" pitchFamily="34" charset="0"/>
              </a:rPr>
            </a:br>
            <a:r>
              <a:rPr kumimoji="0" lang="da-DK" altLang="da-DK" sz="2400" b="0" i="0" u="none" strike="noStrike" cap="none" normalizeH="0" baseline="0" dirty="0">
                <a:ln>
                  <a:noFill/>
                </a:ln>
                <a:solidFill>
                  <a:srgbClr val="222222"/>
                </a:solidFill>
                <a:effectLst/>
                <a:latin typeface="IBM Plex Sans" panose="020B0503050203000203" pitchFamily="34" charset="0"/>
              </a:rPr>
              <a:t>dem </a:t>
            </a:r>
            <a:r>
              <a:rPr kumimoji="0" lang="da-DK" altLang="da-DK" sz="2400" b="0" i="0" u="none" strike="noStrike" cap="none" normalizeH="0" baseline="0" dirty="0" err="1">
                <a:ln>
                  <a:noFill/>
                </a:ln>
                <a:solidFill>
                  <a:srgbClr val="222222"/>
                </a:solidFill>
                <a:effectLst/>
                <a:latin typeface="IBM Plex Sans" panose="020B0503050203000203" pitchFamily="34" charset="0"/>
              </a:rPr>
              <a:t>ta'r</a:t>
            </a:r>
            <a:r>
              <a:rPr kumimoji="0" lang="da-DK" altLang="da-DK" sz="2400" b="0" i="0" u="none" strike="noStrike" cap="none" normalizeH="0" baseline="0" dirty="0">
                <a:ln>
                  <a:noFill/>
                </a:ln>
                <a:solidFill>
                  <a:srgbClr val="222222"/>
                </a:solidFill>
                <a:effectLst/>
                <a:latin typeface="IBM Plex Sans" panose="020B0503050203000203" pitchFamily="34" charset="0"/>
              </a:rPr>
              <a:t> jeg med til den, jeg tænker på.</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2400" b="0" i="0" u="none" strike="noStrike" cap="none" normalizeH="0" baseline="0" dirty="0">
              <a:ln>
                <a:noFill/>
              </a:ln>
              <a:solidFill>
                <a:srgbClr val="222222"/>
              </a:solidFill>
              <a:effectLst/>
              <a:latin typeface="IBM Plex Sans" panose="020B0503050203000203" pitchFamily="34" charset="0"/>
            </a:endParaRPr>
          </a:p>
          <a:p>
            <a:endParaRPr lang="da-DK" dirty="0"/>
          </a:p>
        </p:txBody>
      </p:sp>
      <p:sp>
        <p:nvSpPr>
          <p:cNvPr id="4" name="Titel 3">
            <a:extLst>
              <a:ext uri="{FF2B5EF4-FFF2-40B4-BE49-F238E27FC236}">
                <a16:creationId xmlns:a16="http://schemas.microsoft.com/office/drawing/2014/main" id="{9F3CB3EA-D675-922B-756F-65AC06B1DC46}"/>
              </a:ext>
            </a:extLst>
          </p:cNvPr>
          <p:cNvSpPr>
            <a:spLocks noGrp="1"/>
          </p:cNvSpPr>
          <p:nvPr>
            <p:ph type="title"/>
          </p:nvPr>
        </p:nvSpPr>
        <p:spPr/>
        <p:txBody>
          <a:bodyPr/>
          <a:lstStyle/>
          <a:p>
            <a:r>
              <a:rPr lang="da-DK" dirty="0">
                <a:latin typeface="IBM Plex Sans" panose="020B0503050203000203" pitchFamily="34" charset="0"/>
              </a:rPr>
              <a:t>Morgensang</a:t>
            </a:r>
          </a:p>
        </p:txBody>
      </p:sp>
    </p:spTree>
    <p:extLst>
      <p:ext uri="{BB962C8B-B14F-4D97-AF65-F5344CB8AC3E}">
        <p14:creationId xmlns:p14="http://schemas.microsoft.com/office/powerpoint/2010/main" val="2952534568"/>
      </p:ext>
    </p:extLst>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E117EC-729E-685F-1FB6-C036E03099AE}"/>
              </a:ext>
            </a:extLst>
          </p:cNvPr>
          <p:cNvSpPr>
            <a:spLocks noGrp="1"/>
          </p:cNvSpPr>
          <p:nvPr>
            <p:ph type="title"/>
          </p:nvPr>
        </p:nvSpPr>
        <p:spPr/>
        <p:txBody>
          <a:bodyPr/>
          <a:lstStyle/>
          <a:p>
            <a:r>
              <a:rPr lang="da-DK" dirty="0">
                <a:latin typeface="IBM Plex Sans" panose="020B0503050203000203" pitchFamily="34" charset="0"/>
              </a:rPr>
              <a:t>Opsamling</a:t>
            </a:r>
          </a:p>
        </p:txBody>
      </p:sp>
      <p:sp>
        <p:nvSpPr>
          <p:cNvPr id="3" name="Pladsholder til indhold 2">
            <a:extLst>
              <a:ext uri="{FF2B5EF4-FFF2-40B4-BE49-F238E27FC236}">
                <a16:creationId xmlns:a16="http://schemas.microsoft.com/office/drawing/2014/main" id="{3152FFA0-C821-2058-9697-BA95C7A2D577}"/>
              </a:ext>
            </a:extLst>
          </p:cNvPr>
          <p:cNvSpPr>
            <a:spLocks noGrp="1"/>
          </p:cNvSpPr>
          <p:nvPr>
            <p:ph sz="quarter" idx="10"/>
          </p:nvPr>
        </p:nvSpPr>
        <p:spPr>
          <a:xfrm>
            <a:off x="1006040" y="2095129"/>
            <a:ext cx="10707843" cy="2032741"/>
          </a:xfrm>
        </p:spPr>
        <p:txBody>
          <a:bodyPr>
            <a:normAutofit/>
          </a:bodyPr>
          <a:lstStyle/>
          <a:p>
            <a:pPr marL="0" indent="0" algn="ctr">
              <a:buNone/>
            </a:pPr>
            <a:r>
              <a:rPr lang="da-DK" sz="3600" dirty="0">
                <a:latin typeface="IBM Plex Sans" panose="020B0503050203000203" pitchFamily="34" charset="0"/>
              </a:rPr>
              <a:t>Pointer fra dagens møde, </a:t>
            </a:r>
          </a:p>
          <a:p>
            <a:pPr marL="0" indent="0" algn="ctr">
              <a:buNone/>
            </a:pPr>
            <a:r>
              <a:rPr lang="da-DK" sz="3600" dirty="0">
                <a:latin typeface="IBM Plex Sans" panose="020B0503050203000203" pitchFamily="34" charset="0"/>
              </a:rPr>
              <a:t>som I gerne vil dele med hinanden.</a:t>
            </a:r>
          </a:p>
        </p:txBody>
      </p:sp>
    </p:spTree>
    <p:extLst>
      <p:ext uri="{BB962C8B-B14F-4D97-AF65-F5344CB8AC3E}">
        <p14:creationId xmlns:p14="http://schemas.microsoft.com/office/powerpoint/2010/main" val="2986795697"/>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91348" y="2573388"/>
            <a:ext cx="6750844" cy="1711223"/>
          </a:xfrm>
        </p:spPr>
        <p:txBody>
          <a:bodyPr/>
          <a:lstStyle/>
          <a:p>
            <a:r>
              <a:rPr lang="da-DK" sz="3600" dirty="0">
                <a:latin typeface="IBM Plex Sans" panose="020B0503050203000203" pitchFamily="34" charset="0"/>
              </a:rPr>
              <a:t>Den videre proces</a:t>
            </a:r>
          </a:p>
        </p:txBody>
      </p:sp>
      <p:pic>
        <p:nvPicPr>
          <p:cNvPr id="7" name="Billede 6">
            <a:extLst>
              <a:ext uri="{FF2B5EF4-FFF2-40B4-BE49-F238E27FC236}">
                <a16:creationId xmlns:a16="http://schemas.microsoft.com/office/drawing/2014/main" id="{23BC628B-492E-81DF-37EA-092F9FFC875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680801" y="1808480"/>
            <a:ext cx="3907715" cy="4358251"/>
          </a:xfrm>
          <a:prstGeom prst="rect">
            <a:avLst/>
          </a:prstGeom>
        </p:spPr>
      </p:pic>
    </p:spTree>
    <p:extLst>
      <p:ext uri="{BB962C8B-B14F-4D97-AF65-F5344CB8AC3E}">
        <p14:creationId xmlns:p14="http://schemas.microsoft.com/office/powerpoint/2010/main" val="1502320565"/>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4211" y="233406"/>
            <a:ext cx="11239500" cy="965156"/>
          </a:xfrm>
        </p:spPr>
        <p:txBody>
          <a:bodyPr anchor="ctr">
            <a:normAutofit/>
          </a:bodyPr>
          <a:lstStyle/>
          <a:p>
            <a:r>
              <a:rPr lang="da-DK"/>
              <a:t>Tak for i dag og kom godt hjem</a:t>
            </a:r>
          </a:p>
        </p:txBody>
      </p:sp>
      <p:pic>
        <p:nvPicPr>
          <p:cNvPr id="3" name="Billede 2" descr="Et billede, der indeholder tekst, cirkel, skærmbillede, Grafik&#10;&#10;Automatisk genereret beskrivelse">
            <a:extLst>
              <a:ext uri="{FF2B5EF4-FFF2-40B4-BE49-F238E27FC236}">
                <a16:creationId xmlns:a16="http://schemas.microsoft.com/office/drawing/2014/main" id="{3A275107-D44E-5BDF-0CEF-4825525BC684}"/>
              </a:ext>
            </a:extLst>
          </p:cNvPr>
          <p:cNvPicPr>
            <a:picLocks noChangeAspect="1"/>
          </p:cNvPicPr>
          <p:nvPr/>
        </p:nvPicPr>
        <p:blipFill>
          <a:blip r:embed="rId3">
            <a:extLst>
              <a:ext uri="{28A0092B-C50C-407E-A947-70E740481C1C}">
                <a14:useLocalDpi xmlns:a14="http://schemas.microsoft.com/office/drawing/2010/main" val="0"/>
              </a:ext>
            </a:extLst>
          </a:blip>
          <a:stretch/>
        </p:blipFill>
        <p:spPr>
          <a:xfrm>
            <a:off x="3957569" y="1493490"/>
            <a:ext cx="4833184" cy="4712355"/>
          </a:xfrm>
          <a:prstGeom prst="rect">
            <a:avLst/>
          </a:prstGeom>
          <a:noFill/>
        </p:spPr>
      </p:pic>
    </p:spTree>
    <p:extLst>
      <p:ext uri="{BB962C8B-B14F-4D97-AF65-F5344CB8AC3E}">
        <p14:creationId xmlns:p14="http://schemas.microsoft.com/office/powerpoint/2010/main" val="1839854803"/>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a:extLst>
              <a:ext uri="{FF2B5EF4-FFF2-40B4-BE49-F238E27FC236}">
                <a16:creationId xmlns:a16="http://schemas.microsoft.com/office/drawing/2014/main" id="{F1C9DDE1-F0BC-750D-B8C5-387799706A4B}"/>
              </a:ext>
            </a:extLst>
          </p:cNvPr>
          <p:cNvSpPr>
            <a:spLocks noGrp="1"/>
          </p:cNvSpPr>
          <p:nvPr>
            <p:ph sz="quarter" idx="12"/>
          </p:nvPr>
        </p:nvSpPr>
        <p:spPr/>
        <p:txBody>
          <a:bodyPr>
            <a:normAutofit lnSpcReduction="100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2000" b="0" i="0" u="none" strike="noStrike" cap="none" normalizeH="0" baseline="0" dirty="0">
                <a:ln>
                  <a:noFill/>
                </a:ln>
                <a:solidFill>
                  <a:srgbClr val="222222"/>
                </a:solidFill>
                <a:effectLst/>
                <a:latin typeface="IBM Plex Sans" panose="020B0503050203000203" pitchFamily="34" charset="0"/>
              </a:rPr>
              <a:t>3. </a:t>
            </a:r>
            <a:r>
              <a:rPr lang="da-DK" altLang="da-DK" sz="2400" dirty="0">
                <a:solidFill>
                  <a:srgbClr val="222222"/>
                </a:solidFill>
                <a:latin typeface="IBM Plex Sans" panose="020B0503050203000203" pitchFamily="34" charset="0"/>
              </a:rPr>
              <a:t>Og de kom svævende i ring og rad.</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Hun gik imellem dem og var så glad.</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Det er i dag et solskin uden mage!</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Og jeg har solskin nok til mange dage,</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og jeg må kysse hvert et lille blad.</a:t>
            </a: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2400" dirty="0">
              <a:solidFill>
                <a:srgbClr val="222222"/>
              </a:solidFill>
              <a:latin typeface="IBM Plex Sans" panose="020B0503050203000203"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da-DK" altLang="da-DK" sz="2400" dirty="0">
              <a:solidFill>
                <a:srgbClr val="222222"/>
              </a:solidFill>
              <a:latin typeface="IBM Plex Sans" panose="020B0503050203000203" pitchFamily="34" charset="0"/>
            </a:endParaRPr>
          </a:p>
          <a:p>
            <a:pPr marL="0" marR="0" lvl="0" indent="0" defTabSz="914400" rtl="0" eaLnBrk="0" fontAlgn="base" latinLnBrk="0" hangingPunct="0">
              <a:lnSpc>
                <a:spcPct val="100000"/>
              </a:lnSpc>
              <a:spcBef>
                <a:spcPct val="0"/>
              </a:spcBef>
              <a:spcAft>
                <a:spcPct val="0"/>
              </a:spcAft>
              <a:buClrTx/>
              <a:buSzTx/>
              <a:buFontTx/>
              <a:buNone/>
              <a:tabLst/>
            </a:pPr>
            <a:r>
              <a:rPr lang="da-DK" altLang="da-DK" sz="2400" dirty="0">
                <a:solidFill>
                  <a:srgbClr val="222222"/>
                </a:solidFill>
                <a:latin typeface="IBM Plex Sans" panose="020B0503050203000203" pitchFamily="34" charset="0"/>
              </a:rPr>
              <a:t>4. Hun kyssede dem alle, hver især,</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hun bragte dem til den, hun havde kær.</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Min ven, her kommer jeg med hyacinter!</a:t>
            </a:r>
            <a:br>
              <a:rPr lang="da-DK" altLang="da-DK" sz="2400" dirty="0">
                <a:solidFill>
                  <a:srgbClr val="222222"/>
                </a:solidFill>
                <a:latin typeface="IBM Plex Sans" panose="020B0503050203000203" pitchFamily="34" charset="0"/>
              </a:rPr>
            </a:br>
            <a:r>
              <a:rPr lang="da-DK" altLang="da-DK" sz="2400" dirty="0">
                <a:solidFill>
                  <a:srgbClr val="222222"/>
                </a:solidFill>
                <a:latin typeface="IBM Plex Sans" panose="020B0503050203000203" pitchFamily="34" charset="0"/>
              </a:rPr>
              <a:t>Min ven, nu glemmer vi, at det var vinter!</a:t>
            </a:r>
          </a:p>
          <a:p>
            <a:pPr marL="0" marR="0" lvl="0" indent="0" defTabSz="914400" rtl="0" eaLnBrk="0" fontAlgn="base" latinLnBrk="0" hangingPunct="0">
              <a:lnSpc>
                <a:spcPct val="100000"/>
              </a:lnSpc>
              <a:spcBef>
                <a:spcPct val="0"/>
              </a:spcBef>
              <a:spcAft>
                <a:spcPct val="0"/>
              </a:spcAft>
              <a:buClrTx/>
              <a:buSzTx/>
              <a:buFontTx/>
              <a:buNone/>
              <a:tabLst/>
            </a:pPr>
            <a:br>
              <a:rPr lang="da-DK" altLang="da-DK" sz="2400" dirty="0">
                <a:solidFill>
                  <a:srgbClr val="222222"/>
                </a:solidFill>
                <a:latin typeface="IBM Plex Sans" panose="020B0503050203000203" pitchFamily="34" charset="0"/>
              </a:rPr>
            </a:br>
            <a:r>
              <a:rPr lang="da-DK" altLang="da-DK" sz="1400" dirty="0">
                <a:solidFill>
                  <a:srgbClr val="222222"/>
                </a:solidFill>
                <a:latin typeface="IBM Plex Sans" panose="020B0503050203000203" pitchFamily="34" charset="0"/>
              </a:rPr>
              <a:t>Tekst: Ludvig Holstein/1895. Melodi: Poul Schierbeck/1939.</a:t>
            </a:r>
          </a:p>
          <a:p>
            <a:pPr marL="0" marR="0" lvl="0" indent="0" algn="r" defTabSz="914400" rtl="0" eaLnBrk="0" fontAlgn="base" latinLnBrk="0" hangingPunct="0">
              <a:lnSpc>
                <a:spcPct val="100000"/>
              </a:lnSpc>
              <a:spcBef>
                <a:spcPct val="0"/>
              </a:spcBef>
              <a:spcAft>
                <a:spcPct val="0"/>
              </a:spcAft>
              <a:buClrTx/>
              <a:buSzTx/>
              <a:buFontTx/>
              <a:buNone/>
              <a:tabLst/>
            </a:pPr>
            <a:endParaRPr lang="da-DK" altLang="da-DK" sz="1400" dirty="0">
              <a:solidFill>
                <a:srgbClr val="222222"/>
              </a:solidFill>
              <a:latin typeface="proxima-nova-alt"/>
            </a:endParaRPr>
          </a:p>
          <a:p>
            <a:endParaRPr lang="da-DK" dirty="0"/>
          </a:p>
        </p:txBody>
      </p:sp>
      <p:sp>
        <p:nvSpPr>
          <p:cNvPr id="4" name="Titel 3">
            <a:extLst>
              <a:ext uri="{FF2B5EF4-FFF2-40B4-BE49-F238E27FC236}">
                <a16:creationId xmlns:a16="http://schemas.microsoft.com/office/drawing/2014/main" id="{57E17CFC-883F-FD06-DE27-4A912FC2DFDB}"/>
              </a:ext>
            </a:extLst>
          </p:cNvPr>
          <p:cNvSpPr>
            <a:spLocks noGrp="1"/>
          </p:cNvSpPr>
          <p:nvPr>
            <p:ph type="title"/>
          </p:nvPr>
        </p:nvSpPr>
        <p:spPr/>
        <p:txBody>
          <a:bodyPr/>
          <a:lstStyle/>
          <a:p>
            <a:r>
              <a:rPr lang="da-DK" dirty="0">
                <a:latin typeface="IBM Plex Sans" panose="020B0503050203000203" pitchFamily="34" charset="0"/>
              </a:rPr>
              <a:t>Morgensang</a:t>
            </a:r>
          </a:p>
        </p:txBody>
      </p:sp>
    </p:spTree>
    <p:extLst>
      <p:ext uri="{BB962C8B-B14F-4D97-AF65-F5344CB8AC3E}">
        <p14:creationId xmlns:p14="http://schemas.microsoft.com/office/powerpoint/2010/main" val="3871835880"/>
      </p:ext>
    </p:extLst>
  </p:cSld>
  <p:clrMapOvr>
    <a:masterClrMapping/>
  </p:clrMapOvr>
  <p:transition spd="med"/>
</p:sld>
</file>

<file path=ppt/theme/theme1.xml><?xml version="1.0" encoding="utf-8"?>
<a:theme xmlns:a="http://schemas.openxmlformats.org/drawingml/2006/main" name="Ældre Sagen Standard 2020">
  <a:themeElements>
    <a:clrScheme name="Ældre Sagen Farver 2024">
      <a:dk1>
        <a:srgbClr val="000000"/>
      </a:dk1>
      <a:lt1>
        <a:srgbClr val="FFFFFF"/>
      </a:lt1>
      <a:dk2>
        <a:srgbClr val="233C4D"/>
      </a:dk2>
      <a:lt2>
        <a:srgbClr val="DEE2E3"/>
      </a:lt2>
      <a:accent1>
        <a:srgbClr val="A3B2BA"/>
      </a:accent1>
      <a:accent2>
        <a:srgbClr val="AB2026"/>
      </a:accent2>
      <a:accent3>
        <a:srgbClr val="3A8182"/>
      </a:accent3>
      <a:accent4>
        <a:srgbClr val="CF8B8F"/>
      </a:accent4>
      <a:accent5>
        <a:srgbClr val="E0B361"/>
      </a:accent5>
      <a:accent6>
        <a:srgbClr val="2C2C2E"/>
      </a:accent6>
      <a:hlink>
        <a:srgbClr val="235656"/>
      </a:hlink>
      <a:folHlink>
        <a:srgbClr val="BB575D"/>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2700" b="0" i="0" u="none" strike="noStrike" cap="none" spc="0" normalizeH="0" baseline="0" dirty="0" err="1" smtClean="0">
            <a:solidFill>
              <a:srgbClr val="FFFFFF"/>
            </a:solidFill>
            <a:uFillTx/>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Standard 2020" id="{54DA5A78-40AF-6849-BBB1-4916B9EA79E3}" vid="{70686508-E1FD-AD4B-88FF-6B33BA1E0B46}"/>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a_Ældre Sagen PowerPoint 16-9_2017">
  <a:themeElements>
    <a:clrScheme name="Ældresagen2016">
      <a:dk1>
        <a:srgbClr val="000000"/>
      </a:dk1>
      <a:lt1>
        <a:srgbClr val="FFFFFF"/>
      </a:lt1>
      <a:dk2>
        <a:srgbClr val="A91D1E"/>
      </a:dk2>
      <a:lt2>
        <a:srgbClr val="908979"/>
      </a:lt2>
      <a:accent1>
        <a:srgbClr val="C15F9C"/>
      </a:accent1>
      <a:accent2>
        <a:srgbClr val="9D1E65"/>
      </a:accent2>
      <a:accent3>
        <a:srgbClr val="6EA7AF"/>
      </a:accent3>
      <a:accent4>
        <a:srgbClr val="15494F"/>
      </a:accent4>
      <a:accent5>
        <a:srgbClr val="7281A4"/>
      </a:accent5>
      <a:accent6>
        <a:srgbClr val="111535"/>
      </a:accent6>
      <a:hlink>
        <a:srgbClr val="314C83"/>
      </a:hlink>
      <a:folHlink>
        <a:srgbClr val="5E22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solidFill>
            <a:schemeClr val="accent1">
              <a:lumMod val="50000"/>
            </a:schemeClr>
          </a:solidFill>
          <a:miter lim="400000"/>
        </a:ln>
        <a:effectLst/>
      </a:spPr>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defPPr marL="0" marR="0" indent="0" algn="ctr" defTabSz="584200" rtl="0" fontAlgn="auto" latinLnBrk="1"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defTabSz="584200" rtl="0" fontAlgn="auto" latinLnBrk="1" hangingPunct="0">
          <a:lnSpc>
            <a:spcPct val="100000"/>
          </a:lnSpc>
          <a:spcBef>
            <a:spcPts val="0"/>
          </a:spcBef>
          <a:spcAft>
            <a:spcPts val="0"/>
          </a:spcAft>
          <a:buClrTx/>
          <a:buSzTx/>
          <a:buFontTx/>
          <a:buNone/>
          <a:tabLst/>
          <a:defRPr kumimoji="0" sz="2400" b="0" i="0" u="none" strike="noStrike" cap="none" spc="0" normalizeH="0" baseline="0" dirty="0" err="1" smtClean="0">
            <a:ln>
              <a:noFill/>
            </a:ln>
            <a:solidFill>
              <a:srgbClr val="414141"/>
            </a:solidFill>
            <a:effectLst/>
            <a:uFillTx/>
            <a:latin typeface="+mn-lt"/>
            <a:ea typeface="Palatino"/>
            <a:cs typeface="Palatino"/>
            <a:sym typeface="Palatino"/>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Ældre Sagen 2016-16_9.potx" id="{FA62C7F8-41E3-4CF3-B1AF-0560228E0AF8}" vid="{84D6CD33-1C15-46A3-8315-F2B29DD7BD60}"/>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Ældre Sagen Standard 2020</Template>
  <TotalTime>9229</TotalTime>
  <Words>3573</Words>
  <Application>Microsoft Office PowerPoint</Application>
  <PresentationFormat>Widescreen</PresentationFormat>
  <Paragraphs>522</Paragraphs>
  <Slides>82</Slides>
  <Notes>64</Notes>
  <HiddenSlides>0</HiddenSlides>
  <MMClips>0</MMClips>
  <ScaleCrop>false</ScaleCrop>
  <HeadingPairs>
    <vt:vector size="6" baseType="variant">
      <vt:variant>
        <vt:lpstr>Benyttede skrifttyper</vt:lpstr>
      </vt:variant>
      <vt:variant>
        <vt:i4>12</vt:i4>
      </vt:variant>
      <vt:variant>
        <vt:lpstr>Tema</vt:lpstr>
      </vt:variant>
      <vt:variant>
        <vt:i4>3</vt:i4>
      </vt:variant>
      <vt:variant>
        <vt:lpstr>Slidetitler</vt:lpstr>
      </vt:variant>
      <vt:variant>
        <vt:i4>82</vt:i4>
      </vt:variant>
    </vt:vector>
  </HeadingPairs>
  <TitlesOfParts>
    <vt:vector size="97" baseType="lpstr">
      <vt:lpstr>Arial</vt:lpstr>
      <vt:lpstr>Calibri</vt:lpstr>
      <vt:lpstr>Calibri Light</vt:lpstr>
      <vt:lpstr>Georgia</vt:lpstr>
      <vt:lpstr>Helvetica</vt:lpstr>
      <vt:lpstr>IBM Plex Sans</vt:lpstr>
      <vt:lpstr>Palatino</vt:lpstr>
      <vt:lpstr>proxima-nova-alt</vt:lpstr>
      <vt:lpstr>Segoe UI</vt:lpstr>
      <vt:lpstr>Symbol</vt:lpstr>
      <vt:lpstr>Vijaya</vt:lpstr>
      <vt:lpstr>Wingdings</vt:lpstr>
      <vt:lpstr>Ældre Sagen Standard 2020</vt:lpstr>
      <vt:lpstr>Office-tema</vt:lpstr>
      <vt:lpstr>a_Ældre Sagen PowerPoint 16-9_2017</vt:lpstr>
      <vt:lpstr>PowerPoint-præsentation</vt:lpstr>
      <vt:lpstr>PowerPoint-præsentation</vt:lpstr>
      <vt:lpstr>Kick off til Fælles indsats 2024 22. februar 2024</vt:lpstr>
      <vt:lpstr> Velkommen til kick off </vt:lpstr>
      <vt:lpstr>Velkomst</vt:lpstr>
      <vt:lpstr>Introduktion</vt:lpstr>
      <vt:lpstr>Introduktion</vt:lpstr>
      <vt:lpstr>Morgensang</vt:lpstr>
      <vt:lpstr>Morgensang</vt:lpstr>
      <vt:lpstr>Præsentation</vt:lpstr>
      <vt:lpstr>PowerPoint-præsentation</vt:lpstr>
      <vt:lpstr>Introduktion</vt:lpstr>
      <vt:lpstr>Hvad er Fælles indsats?</vt:lpstr>
      <vt:lpstr>Evaluering af Fokuseret indsats 2022- 2023</vt:lpstr>
      <vt:lpstr>Evaluering af Fokuseret indsats</vt:lpstr>
      <vt:lpstr>Plejehjem, visitation og mørketal Del 1</vt:lpstr>
      <vt:lpstr>Nødvendigt opråb </vt:lpstr>
      <vt:lpstr>Aktualitet (uge 8 2024)</vt:lpstr>
      <vt:lpstr>Plejehjem definition</vt:lpstr>
      <vt:lpstr>Plejeboliggaranti</vt:lpstr>
      <vt:lpstr>Visitation til plejehjem</vt:lpstr>
      <vt:lpstr>Kommunerne fastsætter selv visitationskriterier</vt:lpstr>
      <vt:lpstr>Udfordring: Flere ældre, færre boliger</vt:lpstr>
      <vt:lpstr>Nåleøjet er blevet mindre </vt:lpstr>
      <vt:lpstr>Mørketal</vt:lpstr>
      <vt:lpstr>Vi bliver flere og flere ældre</vt:lpstr>
      <vt:lpstr>Antal plejehjemspladser stort set uændret</vt:lpstr>
      <vt:lpstr>Hvor kommer tallene fra?</vt:lpstr>
      <vt:lpstr>Dækningsgrad</vt:lpstr>
      <vt:lpstr>Stor forskel i dækningsgrad mellem kommuner</vt:lpstr>
      <vt:lpstr>Dækningsgraden er faldende</vt:lpstr>
      <vt:lpstr>Dækningsgraden falder yderligere, hvis der ikke bygges</vt:lpstr>
      <vt:lpstr>Hvor mange pladser er der behov for?</vt:lpstr>
      <vt:lpstr>Hvad siger kommunerne selv?</vt:lpstr>
      <vt:lpstr>Myte 1</vt:lpstr>
      <vt:lpstr>Myte 2</vt:lpstr>
      <vt:lpstr>Peters far ville gerne bo på plejehjem</vt:lpstr>
      <vt:lpstr>Myte 3</vt:lpstr>
      <vt:lpstr>Sund aldring</vt:lpstr>
      <vt:lpstr>Myte 4</vt:lpstr>
      <vt:lpstr>Kommunernes økonomi</vt:lpstr>
      <vt:lpstr>Kommunernes økonomi II</vt:lpstr>
      <vt:lpstr>Hvad siger Kommunernes Landsforening?</vt:lpstr>
      <vt:lpstr>Nogle kommuner erkender problematikken</vt:lpstr>
      <vt:lpstr> Mens andre kommuner slet ikke ser problemet  </vt:lpstr>
      <vt:lpstr> Mens andre kommuner slet ikke ser problemet  </vt:lpstr>
      <vt:lpstr>Afslag har store konsekvenser</vt:lpstr>
      <vt:lpstr>Pårørende hjælper mere og mere</vt:lpstr>
      <vt:lpstr>Beskæftigelsesmæssige påvirkninger</vt:lpstr>
      <vt:lpstr>Fysisk og mental påvirkning</vt:lpstr>
      <vt:lpstr>National indsats – i medierne </vt:lpstr>
      <vt:lpstr>National indsats – i medierne</vt:lpstr>
      <vt:lpstr>En plejehjemsplads for en forside?</vt:lpstr>
      <vt:lpstr>Einar fik også en plads</vt:lpstr>
      <vt:lpstr>National indsats - aktuelt</vt:lpstr>
      <vt:lpstr>National indsats – det lange seje træk</vt:lpstr>
      <vt:lpstr>Ældrereform: Nye lokalplejehjem</vt:lpstr>
      <vt:lpstr>Ældrereform: Ligestilling og muligheder</vt:lpstr>
      <vt:lpstr>Men: Ældrereformen svarer ikke på hvor de ældre skal bo</vt:lpstr>
      <vt:lpstr>Video med Tine Fristrup</vt:lpstr>
      <vt:lpstr>Næste skridt: Fælles indsats</vt:lpstr>
      <vt:lpstr>Landspolitiske initiativer</vt:lpstr>
      <vt:lpstr>Frokost</vt:lpstr>
      <vt:lpstr>Plejehjem, visitation og mørketal Del 2</vt:lpstr>
      <vt:lpstr>Lokalpolitiske initiativer og tilbud om støtte fra Sekretariatet</vt:lpstr>
      <vt:lpstr>Tidslinje for Fælles indsats</vt:lpstr>
      <vt:lpstr>Lokale indflydelsesaktiviteter</vt:lpstr>
      <vt:lpstr>Indsamling af fortællinger</vt:lpstr>
      <vt:lpstr>Behov for nye frivillige?</vt:lpstr>
      <vt:lpstr>Hvordan rekrutterer I? Brug jeres lokale kanaler for at skabe opmærksomhed!</vt:lpstr>
      <vt:lpstr>De 3 foldere</vt:lpstr>
      <vt:lpstr>Lokale indflydelsesaktiviteter</vt:lpstr>
      <vt:lpstr>Presse v/Gerda Grønning</vt:lpstr>
      <vt:lpstr>Sæt plejehjemspladser på dagsordenen i medierne</vt:lpstr>
      <vt:lpstr>Gode råd  </vt:lpstr>
      <vt:lpstr>Kurser i medie- og budskabstræning  </vt:lpstr>
      <vt:lpstr>Kaffe og kage</vt:lpstr>
      <vt:lpstr>Drøftelser ved bordene</vt:lpstr>
      <vt:lpstr>Spørgsmål til gruppedrøftelsen</vt:lpstr>
      <vt:lpstr>Opsamling</vt:lpstr>
      <vt:lpstr>Den videre proces</vt:lpstr>
      <vt:lpstr>Tak for i dag og kom godt hjem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Ida Magdalene Hotvedt</dc:creator>
  <cp:lastModifiedBy>Per Jacobi</cp:lastModifiedBy>
  <cp:revision>26</cp:revision>
  <cp:lastPrinted>2024-02-21T13:11:43Z</cp:lastPrinted>
  <dcterms:created xsi:type="dcterms:W3CDTF">2024-01-26T14:13:12Z</dcterms:created>
  <dcterms:modified xsi:type="dcterms:W3CDTF">2024-03-06T07:51:07Z</dcterms:modified>
</cp:coreProperties>
</file>