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56" r:id="rId2"/>
    <p:sldId id="300" r:id="rId3"/>
    <p:sldId id="263" r:id="rId4"/>
    <p:sldId id="275" r:id="rId5"/>
    <p:sldId id="276" r:id="rId6"/>
    <p:sldId id="271" r:id="rId7"/>
    <p:sldId id="277" r:id="rId8"/>
    <p:sldId id="264" r:id="rId9"/>
    <p:sldId id="269" r:id="rId10"/>
    <p:sldId id="289" r:id="rId11"/>
    <p:sldId id="268" r:id="rId12"/>
    <p:sldId id="270" r:id="rId13"/>
    <p:sldId id="290" r:id="rId14"/>
    <p:sldId id="291" r:id="rId15"/>
    <p:sldId id="265" r:id="rId16"/>
    <p:sldId id="293" r:id="rId17"/>
    <p:sldId id="294" r:id="rId18"/>
    <p:sldId id="296" r:id="rId19"/>
    <p:sldId id="297" r:id="rId20"/>
    <p:sldId id="261" r:id="rId21"/>
    <p:sldId id="295" r:id="rId22"/>
    <p:sldId id="298" r:id="rId23"/>
    <p:sldId id="299" r:id="rId24"/>
    <p:sldId id="262" r:id="rId25"/>
    <p:sldId id="266" r:id="rId26"/>
    <p:sldId id="292" r:id="rId27"/>
    <p:sldId id="267" r:id="rId28"/>
    <p:sldId id="272" r:id="rId29"/>
    <p:sldId id="274" r:id="rId30"/>
    <p:sldId id="278" r:id="rId31"/>
    <p:sldId id="280" r:id="rId32"/>
    <p:sldId id="281" r:id="rId33"/>
    <p:sldId id="279" r:id="rId34"/>
    <p:sldId id="282" r:id="rId35"/>
    <p:sldId id="285" r:id="rId36"/>
    <p:sldId id="283" r:id="rId37"/>
    <p:sldId id="286" r:id="rId38"/>
    <p:sldId id="28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7"/>
  </p:normalViewPr>
  <p:slideViewPr>
    <p:cSldViewPr snapToGrid="0">
      <p:cViewPr varScale="1">
        <p:scale>
          <a:sx n="79" d="100"/>
          <a:sy n="79" d="100"/>
        </p:scale>
        <p:origin x="3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4A2FE0-6AC4-4A6C-9639-3A4A51DCE79E}" type="doc">
      <dgm:prSet loTypeId="urn:microsoft.com/office/officeart/2005/8/layout/process1" loCatId="process" qsTypeId="urn:microsoft.com/office/officeart/2005/8/quickstyle/simple2" qsCatId="simple" csTypeId="urn:microsoft.com/office/officeart/2005/8/colors/colorful1" csCatId="colorful"/>
      <dgm:spPr/>
      <dgm:t>
        <a:bodyPr/>
        <a:lstStyle/>
        <a:p>
          <a:endParaRPr lang="en-US"/>
        </a:p>
      </dgm:t>
    </dgm:pt>
    <dgm:pt modelId="{E9E05736-F2B7-4FDC-8954-96BECBCCDB8E}">
      <dgm:prSet/>
      <dgm:spPr/>
      <dgm:t>
        <a:bodyPr/>
        <a:lstStyle/>
        <a:p>
          <a:r>
            <a:rPr lang="da-DK" b="0" i="0"/>
            <a:t>Cirka 1/3 af alle mennesker over 65 år falder mindst én gang om året. Halvdelen af alle ældre der falder, vil falde mere end én gang om året</a:t>
          </a:r>
          <a:endParaRPr lang="en-US"/>
        </a:p>
      </dgm:t>
    </dgm:pt>
    <dgm:pt modelId="{2D0725AE-07C1-47C3-8EBD-27B8D18EB569}" type="parTrans" cxnId="{3C39D48D-136E-46A4-859B-645E8BFC2193}">
      <dgm:prSet/>
      <dgm:spPr/>
      <dgm:t>
        <a:bodyPr/>
        <a:lstStyle/>
        <a:p>
          <a:endParaRPr lang="en-US"/>
        </a:p>
      </dgm:t>
    </dgm:pt>
    <dgm:pt modelId="{669E6FB8-FD91-4281-8F61-70AA791F1C72}" type="sibTrans" cxnId="{3C39D48D-136E-46A4-859B-645E8BFC2193}">
      <dgm:prSet/>
      <dgm:spPr/>
      <dgm:t>
        <a:bodyPr/>
        <a:lstStyle/>
        <a:p>
          <a:endParaRPr lang="en-US"/>
        </a:p>
      </dgm:t>
    </dgm:pt>
    <dgm:pt modelId="{D37B946C-90AD-4922-81F8-39798429FB0B}">
      <dgm:prSet/>
      <dgm:spPr/>
      <dgm:t>
        <a:bodyPr/>
        <a:lstStyle/>
        <a:p>
          <a:r>
            <a:rPr lang="da-DK" b="0" i="0"/>
            <a:t>Selv om kun ca. 10 % af alle fald fører til alvorlige skader, repræsenterer disse omtrent 20-30 % af alle skaderelaterede sygehusindlæggelser</a:t>
          </a:r>
          <a:endParaRPr lang="en-US"/>
        </a:p>
      </dgm:t>
    </dgm:pt>
    <dgm:pt modelId="{1EE652CE-9EE2-4C1F-BB74-68FB7AF5B706}" type="parTrans" cxnId="{5D022571-A746-4AFC-92EA-361C3E9D7D9D}">
      <dgm:prSet/>
      <dgm:spPr/>
      <dgm:t>
        <a:bodyPr/>
        <a:lstStyle/>
        <a:p>
          <a:endParaRPr lang="en-US"/>
        </a:p>
      </dgm:t>
    </dgm:pt>
    <dgm:pt modelId="{5D96F9A5-4A9A-4BAC-9EDC-B2CA19ECBBBF}" type="sibTrans" cxnId="{5D022571-A746-4AFC-92EA-361C3E9D7D9D}">
      <dgm:prSet/>
      <dgm:spPr/>
      <dgm:t>
        <a:bodyPr/>
        <a:lstStyle/>
        <a:p>
          <a:endParaRPr lang="en-US"/>
        </a:p>
      </dgm:t>
    </dgm:pt>
    <dgm:pt modelId="{29A8B6CB-6C22-4C91-BE5B-95FB9935BA64}">
      <dgm:prSet/>
      <dgm:spPr/>
      <dgm:t>
        <a:bodyPr/>
        <a:lstStyle/>
        <a:p>
          <a:r>
            <a:rPr lang="da-DK" b="0" i="0"/>
            <a:t>Liggetiden på hospital efter faldskade er betydeligt længere blandt ældre end blandt yngre, og de, som er faldet, oplever ofte efterfølgende problemer med at klare sig uden hjælp fra andre i dagligdagen efter faldet</a:t>
          </a:r>
          <a:endParaRPr lang="en-US"/>
        </a:p>
      </dgm:t>
    </dgm:pt>
    <dgm:pt modelId="{412A7FE6-D3F3-4E5B-AB24-B6CFD0893871}" type="parTrans" cxnId="{B70F6EF8-6169-451D-AE9F-9757383CA379}">
      <dgm:prSet/>
      <dgm:spPr/>
      <dgm:t>
        <a:bodyPr/>
        <a:lstStyle/>
        <a:p>
          <a:endParaRPr lang="en-US"/>
        </a:p>
      </dgm:t>
    </dgm:pt>
    <dgm:pt modelId="{624BC2BD-BD0B-484D-A401-78CDAF1AB41D}" type="sibTrans" cxnId="{B70F6EF8-6169-451D-AE9F-9757383CA379}">
      <dgm:prSet/>
      <dgm:spPr/>
      <dgm:t>
        <a:bodyPr/>
        <a:lstStyle/>
        <a:p>
          <a:endParaRPr lang="en-US"/>
        </a:p>
      </dgm:t>
    </dgm:pt>
    <dgm:pt modelId="{97BB8A22-0795-9A49-AABD-B446CF653CF2}" type="pres">
      <dgm:prSet presAssocID="{CC4A2FE0-6AC4-4A6C-9639-3A4A51DCE79E}" presName="Name0" presStyleCnt="0">
        <dgm:presLayoutVars>
          <dgm:dir/>
          <dgm:resizeHandles val="exact"/>
        </dgm:presLayoutVars>
      </dgm:prSet>
      <dgm:spPr/>
    </dgm:pt>
    <dgm:pt modelId="{5FCDCB90-E129-334C-AC81-F4C81BE35B6E}" type="pres">
      <dgm:prSet presAssocID="{E9E05736-F2B7-4FDC-8954-96BECBCCDB8E}" presName="node" presStyleLbl="node1" presStyleIdx="0" presStyleCnt="3">
        <dgm:presLayoutVars>
          <dgm:bulletEnabled val="1"/>
        </dgm:presLayoutVars>
      </dgm:prSet>
      <dgm:spPr/>
    </dgm:pt>
    <dgm:pt modelId="{550FD60D-22CD-B943-B098-8CEBFCC0C07F}" type="pres">
      <dgm:prSet presAssocID="{669E6FB8-FD91-4281-8F61-70AA791F1C72}" presName="sibTrans" presStyleLbl="sibTrans2D1" presStyleIdx="0" presStyleCnt="2"/>
      <dgm:spPr/>
    </dgm:pt>
    <dgm:pt modelId="{C58AA5EE-28DC-4B4E-BF76-482C7F7BF075}" type="pres">
      <dgm:prSet presAssocID="{669E6FB8-FD91-4281-8F61-70AA791F1C72}" presName="connectorText" presStyleLbl="sibTrans2D1" presStyleIdx="0" presStyleCnt="2"/>
      <dgm:spPr/>
    </dgm:pt>
    <dgm:pt modelId="{D116DC93-58EE-F244-AADE-550CC987ABB5}" type="pres">
      <dgm:prSet presAssocID="{D37B946C-90AD-4922-81F8-39798429FB0B}" presName="node" presStyleLbl="node1" presStyleIdx="1" presStyleCnt="3">
        <dgm:presLayoutVars>
          <dgm:bulletEnabled val="1"/>
        </dgm:presLayoutVars>
      </dgm:prSet>
      <dgm:spPr/>
    </dgm:pt>
    <dgm:pt modelId="{8512B9FA-4D15-1044-A80B-ACAAEEF29E9B}" type="pres">
      <dgm:prSet presAssocID="{5D96F9A5-4A9A-4BAC-9EDC-B2CA19ECBBBF}" presName="sibTrans" presStyleLbl="sibTrans2D1" presStyleIdx="1" presStyleCnt="2"/>
      <dgm:spPr/>
    </dgm:pt>
    <dgm:pt modelId="{3EBB0ADF-86CD-FB47-9F64-EF6D2AD46E39}" type="pres">
      <dgm:prSet presAssocID="{5D96F9A5-4A9A-4BAC-9EDC-B2CA19ECBBBF}" presName="connectorText" presStyleLbl="sibTrans2D1" presStyleIdx="1" presStyleCnt="2"/>
      <dgm:spPr/>
    </dgm:pt>
    <dgm:pt modelId="{2A2BD822-8B93-9445-9415-954125B300AA}" type="pres">
      <dgm:prSet presAssocID="{29A8B6CB-6C22-4C91-BE5B-95FB9935BA64}" presName="node" presStyleLbl="node1" presStyleIdx="2" presStyleCnt="3">
        <dgm:presLayoutVars>
          <dgm:bulletEnabled val="1"/>
        </dgm:presLayoutVars>
      </dgm:prSet>
      <dgm:spPr/>
    </dgm:pt>
  </dgm:ptLst>
  <dgm:cxnLst>
    <dgm:cxn modelId="{AF3BBF11-7E92-0F46-8B1F-663A076D4C8F}" type="presOf" srcId="{D37B946C-90AD-4922-81F8-39798429FB0B}" destId="{D116DC93-58EE-F244-AADE-550CC987ABB5}" srcOrd="0" destOrd="0" presId="urn:microsoft.com/office/officeart/2005/8/layout/process1"/>
    <dgm:cxn modelId="{83BAB44E-35B7-924C-BAA0-BE9FEE5A5212}" type="presOf" srcId="{669E6FB8-FD91-4281-8F61-70AA791F1C72}" destId="{C58AA5EE-28DC-4B4E-BF76-482C7F7BF075}" srcOrd="1" destOrd="0" presId="urn:microsoft.com/office/officeart/2005/8/layout/process1"/>
    <dgm:cxn modelId="{6F94E270-392B-FA49-8DD8-970AF46C1750}" type="presOf" srcId="{669E6FB8-FD91-4281-8F61-70AA791F1C72}" destId="{550FD60D-22CD-B943-B098-8CEBFCC0C07F}" srcOrd="0" destOrd="0" presId="urn:microsoft.com/office/officeart/2005/8/layout/process1"/>
    <dgm:cxn modelId="{5D022571-A746-4AFC-92EA-361C3E9D7D9D}" srcId="{CC4A2FE0-6AC4-4A6C-9639-3A4A51DCE79E}" destId="{D37B946C-90AD-4922-81F8-39798429FB0B}" srcOrd="1" destOrd="0" parTransId="{1EE652CE-9EE2-4C1F-BB74-68FB7AF5B706}" sibTransId="{5D96F9A5-4A9A-4BAC-9EDC-B2CA19ECBBBF}"/>
    <dgm:cxn modelId="{3F7F5A56-9DB8-0D4E-9BD1-939B75EE137B}" type="presOf" srcId="{29A8B6CB-6C22-4C91-BE5B-95FB9935BA64}" destId="{2A2BD822-8B93-9445-9415-954125B300AA}" srcOrd="0" destOrd="0" presId="urn:microsoft.com/office/officeart/2005/8/layout/process1"/>
    <dgm:cxn modelId="{AEEAC179-CF51-5A48-82F3-EF03EA3336EB}" type="presOf" srcId="{E9E05736-F2B7-4FDC-8954-96BECBCCDB8E}" destId="{5FCDCB90-E129-334C-AC81-F4C81BE35B6E}" srcOrd="0" destOrd="0" presId="urn:microsoft.com/office/officeart/2005/8/layout/process1"/>
    <dgm:cxn modelId="{4E38F186-3B81-2A4F-AB14-3BE1D4959035}" type="presOf" srcId="{5D96F9A5-4A9A-4BAC-9EDC-B2CA19ECBBBF}" destId="{3EBB0ADF-86CD-FB47-9F64-EF6D2AD46E39}" srcOrd="1" destOrd="0" presId="urn:microsoft.com/office/officeart/2005/8/layout/process1"/>
    <dgm:cxn modelId="{3C39D48D-136E-46A4-859B-645E8BFC2193}" srcId="{CC4A2FE0-6AC4-4A6C-9639-3A4A51DCE79E}" destId="{E9E05736-F2B7-4FDC-8954-96BECBCCDB8E}" srcOrd="0" destOrd="0" parTransId="{2D0725AE-07C1-47C3-8EBD-27B8D18EB569}" sibTransId="{669E6FB8-FD91-4281-8F61-70AA791F1C72}"/>
    <dgm:cxn modelId="{53B365C4-3965-BF4B-A778-B5BB41AFAB3B}" type="presOf" srcId="{CC4A2FE0-6AC4-4A6C-9639-3A4A51DCE79E}" destId="{97BB8A22-0795-9A49-AABD-B446CF653CF2}" srcOrd="0" destOrd="0" presId="urn:microsoft.com/office/officeart/2005/8/layout/process1"/>
    <dgm:cxn modelId="{EDA512F2-47FE-4D45-B5F2-0DA21EC8CB1D}" type="presOf" srcId="{5D96F9A5-4A9A-4BAC-9EDC-B2CA19ECBBBF}" destId="{8512B9FA-4D15-1044-A80B-ACAAEEF29E9B}" srcOrd="0" destOrd="0" presId="urn:microsoft.com/office/officeart/2005/8/layout/process1"/>
    <dgm:cxn modelId="{B70F6EF8-6169-451D-AE9F-9757383CA379}" srcId="{CC4A2FE0-6AC4-4A6C-9639-3A4A51DCE79E}" destId="{29A8B6CB-6C22-4C91-BE5B-95FB9935BA64}" srcOrd="2" destOrd="0" parTransId="{412A7FE6-D3F3-4E5B-AB24-B6CFD0893871}" sibTransId="{624BC2BD-BD0B-484D-A401-78CDAF1AB41D}"/>
    <dgm:cxn modelId="{3524845A-A42E-454F-BEC7-07EA36CD953C}" type="presParOf" srcId="{97BB8A22-0795-9A49-AABD-B446CF653CF2}" destId="{5FCDCB90-E129-334C-AC81-F4C81BE35B6E}" srcOrd="0" destOrd="0" presId="urn:microsoft.com/office/officeart/2005/8/layout/process1"/>
    <dgm:cxn modelId="{D386461B-E807-5D4C-9777-B173B6DEAC14}" type="presParOf" srcId="{97BB8A22-0795-9A49-AABD-B446CF653CF2}" destId="{550FD60D-22CD-B943-B098-8CEBFCC0C07F}" srcOrd="1" destOrd="0" presId="urn:microsoft.com/office/officeart/2005/8/layout/process1"/>
    <dgm:cxn modelId="{7B6F32B0-183F-A747-83EF-A92021A08639}" type="presParOf" srcId="{550FD60D-22CD-B943-B098-8CEBFCC0C07F}" destId="{C58AA5EE-28DC-4B4E-BF76-482C7F7BF075}" srcOrd="0" destOrd="0" presId="urn:microsoft.com/office/officeart/2005/8/layout/process1"/>
    <dgm:cxn modelId="{7F4AD7AF-57B8-6444-9BCB-BEB0B3F0C65F}" type="presParOf" srcId="{97BB8A22-0795-9A49-AABD-B446CF653CF2}" destId="{D116DC93-58EE-F244-AADE-550CC987ABB5}" srcOrd="2" destOrd="0" presId="urn:microsoft.com/office/officeart/2005/8/layout/process1"/>
    <dgm:cxn modelId="{11F42243-462B-0248-923F-F1AC2B4DB31E}" type="presParOf" srcId="{97BB8A22-0795-9A49-AABD-B446CF653CF2}" destId="{8512B9FA-4D15-1044-A80B-ACAAEEF29E9B}" srcOrd="3" destOrd="0" presId="urn:microsoft.com/office/officeart/2005/8/layout/process1"/>
    <dgm:cxn modelId="{C2CBC2B4-3197-EA49-B8C0-5BE0BD7DA12D}" type="presParOf" srcId="{8512B9FA-4D15-1044-A80B-ACAAEEF29E9B}" destId="{3EBB0ADF-86CD-FB47-9F64-EF6D2AD46E39}" srcOrd="0" destOrd="0" presId="urn:microsoft.com/office/officeart/2005/8/layout/process1"/>
    <dgm:cxn modelId="{550A1BEF-0490-914F-B9AF-D6358CA9D77B}" type="presParOf" srcId="{97BB8A22-0795-9A49-AABD-B446CF653CF2}" destId="{2A2BD822-8B93-9445-9415-954125B300AA}"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DCB90-E129-334C-AC81-F4C81BE35B6E}">
      <dsp:nvSpPr>
        <dsp:cNvPr id="0" name=""/>
        <dsp:cNvSpPr/>
      </dsp:nvSpPr>
      <dsp:spPr>
        <a:xfrm>
          <a:off x="8706" y="363501"/>
          <a:ext cx="2602259" cy="2814709"/>
        </a:xfrm>
        <a:prstGeom prst="roundRect">
          <a:avLst>
            <a:gd name="adj" fmla="val 10000"/>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b="0" i="0" kern="1200"/>
            <a:t>Cirka 1/3 af alle mennesker over 65 år falder mindst én gang om året. Halvdelen af alle ældre der falder, vil falde mere end én gang om året</a:t>
          </a:r>
          <a:endParaRPr lang="en-US" sz="1800" kern="1200"/>
        </a:p>
      </dsp:txBody>
      <dsp:txXfrm>
        <a:off x="84924" y="439719"/>
        <a:ext cx="2449823" cy="2662273"/>
      </dsp:txXfrm>
    </dsp:sp>
    <dsp:sp modelId="{550FD60D-22CD-B943-B098-8CEBFCC0C07F}">
      <dsp:nvSpPr>
        <dsp:cNvPr id="0" name=""/>
        <dsp:cNvSpPr/>
      </dsp:nvSpPr>
      <dsp:spPr>
        <a:xfrm>
          <a:off x="2871192" y="1448175"/>
          <a:ext cx="551679" cy="64536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871192" y="1577247"/>
        <a:ext cx="386175" cy="387216"/>
      </dsp:txXfrm>
    </dsp:sp>
    <dsp:sp modelId="{D116DC93-58EE-F244-AADE-550CC987ABB5}">
      <dsp:nvSpPr>
        <dsp:cNvPr id="0" name=""/>
        <dsp:cNvSpPr/>
      </dsp:nvSpPr>
      <dsp:spPr>
        <a:xfrm>
          <a:off x="3651870" y="363501"/>
          <a:ext cx="2602259" cy="2814709"/>
        </a:xfrm>
        <a:prstGeom prst="roundRect">
          <a:avLst>
            <a:gd name="adj" fmla="val 10000"/>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b="0" i="0" kern="1200"/>
            <a:t>Selv om kun ca. 10 % af alle fald fører til alvorlige skader, repræsenterer disse omtrent 20-30 % af alle skaderelaterede sygehusindlæggelser</a:t>
          </a:r>
          <a:endParaRPr lang="en-US" sz="1800" kern="1200"/>
        </a:p>
      </dsp:txBody>
      <dsp:txXfrm>
        <a:off x="3728088" y="439719"/>
        <a:ext cx="2449823" cy="2662273"/>
      </dsp:txXfrm>
    </dsp:sp>
    <dsp:sp modelId="{8512B9FA-4D15-1044-A80B-ACAAEEF29E9B}">
      <dsp:nvSpPr>
        <dsp:cNvPr id="0" name=""/>
        <dsp:cNvSpPr/>
      </dsp:nvSpPr>
      <dsp:spPr>
        <a:xfrm>
          <a:off x="6514355" y="1448175"/>
          <a:ext cx="551679" cy="64536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514355" y="1577247"/>
        <a:ext cx="386175" cy="387216"/>
      </dsp:txXfrm>
    </dsp:sp>
    <dsp:sp modelId="{2A2BD822-8B93-9445-9415-954125B300AA}">
      <dsp:nvSpPr>
        <dsp:cNvPr id="0" name=""/>
        <dsp:cNvSpPr/>
      </dsp:nvSpPr>
      <dsp:spPr>
        <a:xfrm>
          <a:off x="7295033" y="363501"/>
          <a:ext cx="2602259" cy="2814709"/>
        </a:xfrm>
        <a:prstGeom prst="roundRect">
          <a:avLst>
            <a:gd name="adj" fmla="val 10000"/>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b="0" i="0" kern="1200"/>
            <a:t>Liggetiden på hospital efter faldskade er betydeligt længere blandt ældre end blandt yngre, og de, som er faldet, oplever ofte efterfølgende problemer med at klare sig uden hjælp fra andre i dagligdagen efter faldet</a:t>
          </a:r>
          <a:endParaRPr lang="en-US" sz="1800" kern="1200"/>
        </a:p>
      </dsp:txBody>
      <dsp:txXfrm>
        <a:off x="7371251" y="439719"/>
        <a:ext cx="2449823" cy="266227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A0D48C-A4E6-434B-85DA-0BD18F436C36}" type="datetimeFigureOut">
              <a:rPr lang="da-DK" smtClean="0"/>
              <a:t>19-11-2024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BED5F-D5C3-2E4F-8346-10B09515B9ED}" type="slidenum">
              <a:rPr lang="da-DK" smtClean="0"/>
              <a:t>‹nr.›</a:t>
            </a:fld>
            <a:endParaRPr lang="da-DK"/>
          </a:p>
        </p:txBody>
      </p:sp>
    </p:spTree>
    <p:extLst>
      <p:ext uri="{BB962C8B-B14F-4D97-AF65-F5344CB8AC3E}">
        <p14:creationId xmlns:p14="http://schemas.microsoft.com/office/powerpoint/2010/main" val="29700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381000" y="685800"/>
            <a:ext cx="6096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Mean (±SEM, N = 18) center of pressure (CoP) area (A) and velocity in both medial-lateral (B) and anterior-posterior (C) directions during both no touch and light touch conditions. Decreased CoP parameters during the light touch condition compared with the no touch condition (*Bonferroni: P &lt; 0.05). The data are pooled between saline and time factors to show the difference within the factor condition (Bonferroni: all P &lt; 0.002).
</a:t>
            </a:r>
          </a:p>
          <a:p>
            <a:pPr marL="0" lvl="0" indent="0"/>
            <a:r>
              <a:rPr lang="en-US" altLang="en-US">
                <a:latin typeface="Arial" pitchFamily="34" charset="0"/>
                <a:ea typeface="Arial" pitchFamily="34" charset="0"/>
              </a:rPr>
              <a:t>Unless provided in the caption above, the following copyright applies to the content of this slide: © 2018 American Academy of Pain Medicine. All rights reserved. For permissions, please e-mail: journals.permissions@oup.comThis article is published and distributed under the terms of the Oxford University Press, Standard Journals Publication Model (https://academic.oup.com/journals/pages/about_us/legal/notices)</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0EB7D9-8829-4C73-9070-A6571FFFF46C}" type="slidenum">
              <a:rPr lang="en-US" altLang="en-US" sz="1200"/>
              <a:t>20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381000" y="685800"/>
            <a:ext cx="6096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dirty="0">
                <a:latin typeface="Arial" pitchFamily="34" charset="0"/>
                <a:ea typeface="Arial" pitchFamily="34" charset="0"/>
              </a:rPr>
              <a:t>Figure 2 </a:t>
            </a:r>
            <a:r>
              <a:rPr lang="en-US" altLang="en-US" dirty="0">
                <a:latin typeface="Arial" pitchFamily="34" charset="0"/>
                <a:ea typeface="Arial" pitchFamily="34" charset="0"/>
              </a:rPr>
              <a:t>Mean (±SEM, N = 18) center of pressure (CoP) area and velocity and both medial-lateral and anterior-posterior directions during both no touch and light touch conditions following isotonic (nonpainful) and hypertonic (painful) saline injections. The CoP area increased during hypertonic saline injection and the no touch condition compared with baseline and the no touch condition (#Bonferroni: P = 0.003). The CoP velocity in both directions increased during hypertonic injection and the no touch condition compared with isotonic injection and the no touch condition (*Bonferroni: both P &lt; 0.009). The CoP area decreased during baseline and the hypertonic injection condition compared with baseline and the isotonic injection condition (§Bonferroni: P = 0.04). Additionally, when comparing the no touch with light touch conditions, CoP area and velocity in both directions decreased during the light touch condition during baseline prior to isotonic injection (¤Bonferroni: all P &lt; 0.001). The CoP velocity in the medial-lateral direction prior to the hypertonic injection condition decreased during the light touch condition compared with the no touch condition (£Bonferroni: P &lt; 0.03). The CoP area and velocity in both directions decreased during the light touch condition and hypertonic saline injection compared with the condition with no touch and hypertonic injection (¥Bonferroni: all P &lt; 0.04).
</a:t>
            </a:r>
          </a:p>
          <a:p>
            <a:pPr marL="0" lvl="0" indent="0"/>
            <a:r>
              <a:rPr lang="en-US" altLang="en-US" dirty="0">
                <a:latin typeface="Arial" pitchFamily="34" charset="0"/>
                <a:ea typeface="Arial" pitchFamily="34" charset="0"/>
              </a:rPr>
              <a:t>Unless provided in the caption above, the following copyright applies to the content of this slide: © 2018 American Academy of Pain Medicine. All rights reserved. For permissions, please e-mail: </a:t>
            </a:r>
            <a:r>
              <a:rPr lang="en-US" altLang="en-US" dirty="0" err="1">
                <a:latin typeface="Arial" pitchFamily="34" charset="0"/>
                <a:ea typeface="Arial" pitchFamily="34" charset="0"/>
              </a:rPr>
              <a:t>journals.permissions@oup.comThis</a:t>
            </a:r>
            <a:r>
              <a:rPr lang="en-US" altLang="en-US" dirty="0">
                <a:latin typeface="Arial" pitchFamily="34" charset="0"/>
                <a:ea typeface="Arial" pitchFamily="34" charset="0"/>
              </a:rPr>
              <a:t> article is published and distributed under the terms of the Oxford University Press, Standard Journals Publication Model (https://</a:t>
            </a:r>
            <a:r>
              <a:rPr lang="en-US" altLang="en-US" dirty="0" err="1">
                <a:latin typeface="Arial" pitchFamily="34" charset="0"/>
                <a:ea typeface="Arial" pitchFamily="34" charset="0"/>
              </a:rPr>
              <a:t>academic.oup.com</a:t>
            </a:r>
            <a:r>
              <a:rPr lang="en-US" altLang="en-US" dirty="0">
                <a:latin typeface="Arial" pitchFamily="34" charset="0"/>
                <a:ea typeface="Arial" pitchFamily="34" charset="0"/>
              </a:rPr>
              <a:t>/journals/pages/</a:t>
            </a:r>
            <a:r>
              <a:rPr lang="en-US" altLang="en-US" dirty="0" err="1">
                <a:latin typeface="Arial" pitchFamily="34" charset="0"/>
                <a:ea typeface="Arial" pitchFamily="34" charset="0"/>
              </a:rPr>
              <a:t>about_us</a:t>
            </a:r>
            <a:r>
              <a:rPr lang="en-US" altLang="en-US" dirty="0">
                <a:latin typeface="Arial" pitchFamily="34" charset="0"/>
                <a:ea typeface="Arial" pitchFamily="34" charset="0"/>
              </a:rPr>
              <a:t>/legal/notices)</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F3D092-A49E-438A-ACCF-96FF7D18509E}" type="slidenum">
              <a:rPr lang="en-US" altLang="en-US" sz="1200"/>
              <a:t>24</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79BED5F-D5C3-2E4F-8346-10B09515B9ED}" type="slidenum">
              <a:rPr lang="da-DK" smtClean="0"/>
              <a:t>28</a:t>
            </a:fld>
            <a:endParaRPr lang="da-DK"/>
          </a:p>
        </p:txBody>
      </p:sp>
    </p:spTree>
    <p:extLst>
      <p:ext uri="{BB962C8B-B14F-4D97-AF65-F5344CB8AC3E}">
        <p14:creationId xmlns:p14="http://schemas.microsoft.com/office/powerpoint/2010/main" val="4119240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da-DK"/>
              <a:t>Klik for at redigere titeltypografien i masteren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11/19/2024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da-DK"/>
              <a:t>Klik på ikonet for at tilføje et billede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48A87A34-81AB-432B-8DAE-1953F412C126}" type="datetimeFigureOut">
              <a:rPr lang="en-US" dirty="0"/>
              <a:t>11/19/2024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da-DK"/>
              <a:t>Klik for at redigere titeltypografien i masteren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48A87A34-81AB-432B-8DAE-1953F412C126}" type="datetimeFigureOut">
              <a:rPr lang="en-US" dirty="0"/>
              <a:t>11/19/2024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da-DK"/>
              <a:t>Klik for at redigere titeltypografien i masteren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48A87A34-81AB-432B-8DAE-1953F412C126}" type="datetimeFigureOut">
              <a:rPr lang="en-US" dirty="0"/>
              <a:t>11/19/2024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da-DK"/>
              <a:t>Klik for at redigere titeltypografien i masteren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48A87A34-81AB-432B-8DAE-1953F412C126}" type="datetimeFigureOut">
              <a:rPr lang="en-US" dirty="0"/>
              <a:t>11/19/2024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da-DK"/>
              <a:t>Klik for at redigere titeltypografien i masteren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3" name="Date Placeholder 2"/>
          <p:cNvSpPr>
            <a:spLocks noGrp="1"/>
          </p:cNvSpPr>
          <p:nvPr>
            <p:ph type="dt" sz="half" idx="10"/>
          </p:nvPr>
        </p:nvSpPr>
        <p:spPr/>
        <p:txBody>
          <a:bodyPr/>
          <a:lstStyle/>
          <a:p>
            <a:fld id="{48A87A34-81AB-432B-8DAE-1953F412C126}" type="datetimeFigureOut">
              <a:rPr lang="en-US" dirty="0"/>
              <a:t>11/19/2024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med billed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da-DK"/>
              <a:t>Klik for at redigere titeltypografien i masteren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a-DK"/>
              <a:t>Klik på ikonet for at tilføje et billede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a-DK"/>
              <a:t>Klik på ikonet for at tilføje et billede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a-DK"/>
              <a:t>Klik på ikonet for at tilføje et billede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3" name="Date Placeholder 2"/>
          <p:cNvSpPr>
            <a:spLocks noGrp="1"/>
          </p:cNvSpPr>
          <p:nvPr>
            <p:ph type="dt" sz="half" idx="10"/>
          </p:nvPr>
        </p:nvSpPr>
        <p:spPr/>
        <p:txBody>
          <a:bodyPr/>
          <a:lstStyle/>
          <a:p>
            <a:fld id="{48A87A34-81AB-432B-8DAE-1953F412C126}" type="datetimeFigureOut">
              <a:rPr lang="en-US" dirty="0"/>
              <a:t>11/19/2024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ncho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0731"/>
            <a:ext cx="109728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609601" y="425451"/>
            <a:ext cx="8145137"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10236200" cy="863600"/>
          </a:xfrm>
          <a:prstGeom prst="rect">
            <a:avLst/>
          </a:prstGeom>
        </p:spPr>
        <p:txBody>
          <a:bodyPr vert="horz" lIns="180000" tIns="0" rIns="180000" bIns="0" rtlCol="0" anchor="ctr"/>
          <a:lstStyle>
            <a:lvl1pPr eaLnBrk="0" hangingPunct="0">
              <a:defRPr sz="1000"/>
            </a:lvl1pPr>
          </a:lstStyle>
          <a:p>
            <a:pPr defTabSz="914400" fontAlgn="base">
              <a:spcBef>
                <a:spcPct val="0"/>
              </a:spcBef>
              <a:spcAft>
                <a:spcPts val="600"/>
              </a:spcAft>
              <a:defRPr/>
            </a:pPr>
            <a:endParaRPr lang="en-US" cap="none">
              <a:solidFill>
                <a:srgbClr val="2A2A2A"/>
              </a:solidFill>
              <a:latin typeface="Arial" pitchFamily="34" charset="0"/>
              <a:ea typeface="ＭＳ Ｐゴシック" pitchFamily="34" charset="-128"/>
            </a:endParaRPr>
          </a:p>
        </p:txBody>
      </p:sp>
    </p:spTree>
    <p:extLst>
      <p:ext uri="{BB962C8B-B14F-4D97-AF65-F5344CB8AC3E}">
        <p14:creationId xmlns:p14="http://schemas.microsoft.com/office/powerpoint/2010/main" val="388227429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da-DK"/>
              <a:t>Klik for at redigere titeltypografien i masteren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48A87A34-81AB-432B-8DAE-1953F412C126}" type="datetimeFigureOut">
              <a:rPr lang="en-US" dirty="0"/>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141410" y="3073397"/>
            <a:ext cx="4878391" cy="2717801"/>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172200" y="3073397"/>
            <a:ext cx="4875210" cy="2717801"/>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da-DK"/>
              <a:t>Klik for at redigere titeltypografien i masteren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48A87A34-81AB-432B-8DAE-1953F412C126}" type="datetimeFigureOut">
              <a:rPr lang="en-US" dirty="0"/>
              <a:t>11/19/2024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48A87A34-81AB-432B-8DAE-1953F412C126}" type="datetimeFigureOut">
              <a:rPr lang="en-US" dirty="0"/>
              <a:t>11/19/2024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11/19/2024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93/pm/pny015"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093/pm/pny015"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0.jpe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aeldresagen.dk/viden-og-raadgivning/helbred/motion/gode-raad/5-programmer-der-traener-kondition-muskelstyrke-og-bevaegelighed"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B4918D-E07F-4AFB-8608-F992D2C1F8E4}"/>
              </a:ext>
            </a:extLst>
          </p:cNvPr>
          <p:cNvSpPr>
            <a:spLocks noGrp="1"/>
          </p:cNvSpPr>
          <p:nvPr>
            <p:ph type="ctrTitle"/>
          </p:nvPr>
        </p:nvSpPr>
        <p:spPr/>
        <p:txBody>
          <a:bodyPr/>
          <a:lstStyle/>
          <a:p>
            <a:r>
              <a:rPr lang="da-DK" dirty="0"/>
              <a:t>Træning for Ældre</a:t>
            </a:r>
          </a:p>
        </p:txBody>
      </p:sp>
      <p:sp>
        <p:nvSpPr>
          <p:cNvPr id="3" name="Undertitel 2">
            <a:extLst>
              <a:ext uri="{FF2B5EF4-FFF2-40B4-BE49-F238E27FC236}">
                <a16:creationId xmlns:a16="http://schemas.microsoft.com/office/drawing/2014/main" id="{3003F862-1268-423D-8659-5F1D9CA02664}"/>
              </a:ext>
            </a:extLst>
          </p:cNvPr>
          <p:cNvSpPr>
            <a:spLocks noGrp="1"/>
          </p:cNvSpPr>
          <p:nvPr>
            <p:ph type="subTitle" idx="1"/>
          </p:nvPr>
        </p:nvSpPr>
        <p:spPr>
          <a:xfrm>
            <a:off x="1876424" y="3371334"/>
            <a:ext cx="8791575" cy="1655762"/>
          </a:xfrm>
        </p:spPr>
        <p:txBody>
          <a:bodyPr>
            <a:normAutofit/>
          </a:bodyPr>
          <a:lstStyle/>
          <a:p>
            <a:r>
              <a:rPr lang="da-DK" sz="2800" dirty="0"/>
              <a:t>Fokus, Balance og Styrketræning</a:t>
            </a:r>
          </a:p>
        </p:txBody>
      </p:sp>
      <p:sp>
        <p:nvSpPr>
          <p:cNvPr id="4" name="Tekstfelt 3">
            <a:extLst>
              <a:ext uri="{FF2B5EF4-FFF2-40B4-BE49-F238E27FC236}">
                <a16:creationId xmlns:a16="http://schemas.microsoft.com/office/drawing/2014/main" id="{A6B208D8-4ED4-271C-5A70-3A5BA77223B4}"/>
              </a:ext>
            </a:extLst>
          </p:cNvPr>
          <p:cNvSpPr txBox="1"/>
          <p:nvPr/>
        </p:nvSpPr>
        <p:spPr>
          <a:xfrm>
            <a:off x="1876424" y="3899197"/>
            <a:ext cx="4726379" cy="369332"/>
          </a:xfrm>
          <a:prstGeom prst="rect">
            <a:avLst/>
          </a:prstGeom>
          <a:noFill/>
        </p:spPr>
        <p:txBody>
          <a:bodyPr wrap="square" rtlCol="0">
            <a:spAutoFit/>
          </a:bodyPr>
          <a:lstStyle/>
          <a:p>
            <a:r>
              <a:rPr lang="da-DK" dirty="0"/>
              <a:t>Nicklas </a:t>
            </a:r>
            <a:r>
              <a:rPr lang="da-DK" dirty="0" err="1"/>
              <a:t>Røssner</a:t>
            </a:r>
            <a:r>
              <a:rPr lang="da-DK" dirty="0"/>
              <a:t>, Ældresagen, November 2024</a:t>
            </a:r>
          </a:p>
        </p:txBody>
      </p:sp>
    </p:spTree>
    <p:extLst>
      <p:ext uri="{BB962C8B-B14F-4D97-AF65-F5344CB8AC3E}">
        <p14:creationId xmlns:p14="http://schemas.microsoft.com/office/powerpoint/2010/main" val="2146553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ECCBA-B10D-4325-F500-2D43A0E05EF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53FA67A-D079-0CE8-45B8-75674DE856B1}"/>
              </a:ext>
            </a:extLst>
          </p:cNvPr>
          <p:cNvSpPr>
            <a:spLocks noGrp="1"/>
          </p:cNvSpPr>
          <p:nvPr>
            <p:ph type="title"/>
          </p:nvPr>
        </p:nvSpPr>
        <p:spPr>
          <a:xfrm>
            <a:off x="3057898" y="2689715"/>
            <a:ext cx="9905998" cy="1478570"/>
          </a:xfrm>
        </p:spPr>
        <p:txBody>
          <a:bodyPr/>
          <a:lstStyle/>
          <a:p>
            <a:r>
              <a:rPr lang="da-DK" dirty="0"/>
              <a:t>Og hvad betyder det så?</a:t>
            </a:r>
          </a:p>
        </p:txBody>
      </p:sp>
    </p:spTree>
    <p:extLst>
      <p:ext uri="{BB962C8B-B14F-4D97-AF65-F5344CB8AC3E}">
        <p14:creationId xmlns:p14="http://schemas.microsoft.com/office/powerpoint/2010/main" val="1766886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076907-5C06-19A9-AC0A-9BDF2FB59427}"/>
              </a:ext>
            </a:extLst>
          </p:cNvPr>
          <p:cNvSpPr>
            <a:spLocks noGrp="1"/>
          </p:cNvSpPr>
          <p:nvPr>
            <p:ph type="title"/>
          </p:nvPr>
        </p:nvSpPr>
        <p:spPr/>
        <p:txBody>
          <a:bodyPr/>
          <a:lstStyle/>
          <a:p>
            <a:r>
              <a:rPr lang="da-DK" dirty="0"/>
              <a:t>De tre systemer</a:t>
            </a:r>
          </a:p>
        </p:txBody>
      </p:sp>
      <p:sp>
        <p:nvSpPr>
          <p:cNvPr id="3" name="Pladsholder til indhold 2">
            <a:extLst>
              <a:ext uri="{FF2B5EF4-FFF2-40B4-BE49-F238E27FC236}">
                <a16:creationId xmlns:a16="http://schemas.microsoft.com/office/drawing/2014/main" id="{8CBD1049-80E7-36F3-FC9D-E99E02129926}"/>
              </a:ext>
            </a:extLst>
          </p:cNvPr>
          <p:cNvSpPr>
            <a:spLocks noGrp="1"/>
          </p:cNvSpPr>
          <p:nvPr>
            <p:ph idx="1"/>
          </p:nvPr>
        </p:nvSpPr>
        <p:spPr>
          <a:xfrm>
            <a:off x="1141412" y="2097088"/>
            <a:ext cx="9905999" cy="3541714"/>
          </a:xfrm>
        </p:spPr>
        <p:txBody>
          <a:bodyPr/>
          <a:lstStyle/>
          <a:p>
            <a:r>
              <a:rPr lang="da-DK" dirty="0"/>
              <a:t>Det vestibulære system</a:t>
            </a:r>
          </a:p>
          <a:p>
            <a:pPr lvl="1"/>
            <a:r>
              <a:rPr lang="da-DK" dirty="0"/>
              <a:t>”Det indre øre”</a:t>
            </a:r>
          </a:p>
          <a:p>
            <a:r>
              <a:rPr lang="da-DK" dirty="0"/>
              <a:t>Det </a:t>
            </a:r>
            <a:r>
              <a:rPr lang="da-DK" dirty="0" err="1"/>
              <a:t>proprioceptive</a:t>
            </a:r>
            <a:r>
              <a:rPr lang="da-DK" dirty="0"/>
              <a:t> system</a:t>
            </a:r>
          </a:p>
          <a:p>
            <a:pPr lvl="1"/>
            <a:r>
              <a:rPr lang="da-DK" dirty="0"/>
              <a:t>Muskler og led position</a:t>
            </a:r>
          </a:p>
          <a:p>
            <a:r>
              <a:rPr lang="da-DK" dirty="0"/>
              <a:t>Det visuelle system</a:t>
            </a:r>
          </a:p>
          <a:p>
            <a:pPr lvl="1"/>
            <a:r>
              <a:rPr lang="da-DK" dirty="0"/>
              <a:t>Hvad ser vi?</a:t>
            </a:r>
          </a:p>
        </p:txBody>
      </p:sp>
    </p:spTree>
    <p:extLst>
      <p:ext uri="{BB962C8B-B14F-4D97-AF65-F5344CB8AC3E}">
        <p14:creationId xmlns:p14="http://schemas.microsoft.com/office/powerpoint/2010/main" val="2881803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036BF-08B7-18CA-E102-89B687ED6D8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254CDF0-845D-6C04-9194-A82572288DE7}"/>
              </a:ext>
            </a:extLst>
          </p:cNvPr>
          <p:cNvSpPr>
            <a:spLocks noGrp="1"/>
          </p:cNvSpPr>
          <p:nvPr>
            <p:ph type="title"/>
          </p:nvPr>
        </p:nvSpPr>
        <p:spPr>
          <a:xfrm>
            <a:off x="2382384" y="2689715"/>
            <a:ext cx="9905998" cy="1478570"/>
          </a:xfrm>
        </p:spPr>
        <p:txBody>
          <a:bodyPr/>
          <a:lstStyle/>
          <a:p>
            <a:r>
              <a:rPr lang="da-DK" dirty="0"/>
              <a:t>Lad os teste…</a:t>
            </a:r>
            <a:br>
              <a:rPr lang="da-DK" dirty="0"/>
            </a:br>
            <a:r>
              <a:rPr lang="da-DK" dirty="0"/>
              <a:t>Hvor god er din balance?</a:t>
            </a:r>
          </a:p>
        </p:txBody>
      </p:sp>
    </p:spTree>
    <p:extLst>
      <p:ext uri="{BB962C8B-B14F-4D97-AF65-F5344CB8AC3E}">
        <p14:creationId xmlns:p14="http://schemas.microsoft.com/office/powerpoint/2010/main" val="3717807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7DDF5-6CCE-6853-983D-CE56ED90EFA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925B974-4CD6-DFE2-74A2-21D332CF2F9C}"/>
              </a:ext>
            </a:extLst>
          </p:cNvPr>
          <p:cNvSpPr>
            <a:spLocks noGrp="1"/>
          </p:cNvSpPr>
          <p:nvPr>
            <p:ph type="title"/>
          </p:nvPr>
        </p:nvSpPr>
        <p:spPr>
          <a:xfrm>
            <a:off x="2382384" y="2689715"/>
            <a:ext cx="9905998" cy="1478570"/>
          </a:xfrm>
        </p:spPr>
        <p:txBody>
          <a:bodyPr/>
          <a:lstStyle/>
          <a:p>
            <a:r>
              <a:rPr lang="da-DK" dirty="0"/>
              <a:t>Tilbage til de studerende </a:t>
            </a:r>
            <a:r>
              <a:rPr lang="da-DK"/>
              <a:t>i 2014</a:t>
            </a:r>
            <a:endParaRPr lang="da-DK" dirty="0"/>
          </a:p>
        </p:txBody>
      </p:sp>
    </p:spTree>
    <p:extLst>
      <p:ext uri="{BB962C8B-B14F-4D97-AF65-F5344CB8AC3E}">
        <p14:creationId xmlns:p14="http://schemas.microsoft.com/office/powerpoint/2010/main" val="547706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D7667-4990-088B-BF6B-D71A961403F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DB88625-CE0B-737A-0E62-D693924CBC84}"/>
              </a:ext>
            </a:extLst>
          </p:cNvPr>
          <p:cNvSpPr>
            <a:spLocks noGrp="1"/>
          </p:cNvSpPr>
          <p:nvPr>
            <p:ph type="title"/>
          </p:nvPr>
        </p:nvSpPr>
        <p:spPr>
          <a:xfrm>
            <a:off x="2382384" y="2689715"/>
            <a:ext cx="9905998" cy="1478570"/>
          </a:xfrm>
        </p:spPr>
        <p:txBody>
          <a:bodyPr/>
          <a:lstStyle/>
          <a:p>
            <a:r>
              <a:rPr lang="da-DK" dirty="0"/>
              <a:t>Kan vi gøre balancen bedre?</a:t>
            </a:r>
          </a:p>
        </p:txBody>
      </p:sp>
    </p:spTree>
    <p:extLst>
      <p:ext uri="{BB962C8B-B14F-4D97-AF65-F5344CB8AC3E}">
        <p14:creationId xmlns:p14="http://schemas.microsoft.com/office/powerpoint/2010/main" val="1321972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6610E-5656-136F-6597-2895D2E0AEF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34BEEB1-1295-7AB2-3205-666FDE56262C}"/>
              </a:ext>
            </a:extLst>
          </p:cNvPr>
          <p:cNvSpPr>
            <a:spLocks noGrp="1"/>
          </p:cNvSpPr>
          <p:nvPr>
            <p:ph type="title"/>
          </p:nvPr>
        </p:nvSpPr>
        <p:spPr>
          <a:xfrm>
            <a:off x="2984865" y="2689715"/>
            <a:ext cx="9905998" cy="1478570"/>
          </a:xfrm>
        </p:spPr>
        <p:txBody>
          <a:bodyPr/>
          <a:lstStyle/>
          <a:p>
            <a:r>
              <a:rPr lang="da-DK" dirty="0"/>
              <a:t>Betydningen af fokus…</a:t>
            </a:r>
          </a:p>
        </p:txBody>
      </p:sp>
    </p:spTree>
    <p:extLst>
      <p:ext uri="{BB962C8B-B14F-4D97-AF65-F5344CB8AC3E}">
        <p14:creationId xmlns:p14="http://schemas.microsoft.com/office/powerpoint/2010/main" val="3902757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C83EA-B25C-79AB-BF51-054254D42E2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0ED1285-477F-A571-9E10-C0301C7A7EF3}"/>
              </a:ext>
            </a:extLst>
          </p:cNvPr>
          <p:cNvSpPr>
            <a:spLocks noGrp="1"/>
          </p:cNvSpPr>
          <p:nvPr>
            <p:ph type="title"/>
          </p:nvPr>
        </p:nvSpPr>
        <p:spPr>
          <a:xfrm>
            <a:off x="1346070" y="1395305"/>
            <a:ext cx="9905998" cy="1478570"/>
          </a:xfrm>
        </p:spPr>
        <p:txBody>
          <a:bodyPr/>
          <a:lstStyle/>
          <a:p>
            <a:r>
              <a:rPr lang="da-DK" dirty="0"/>
              <a:t>Internt fokus: Hvordan sker inde i min krop?</a:t>
            </a:r>
          </a:p>
        </p:txBody>
      </p:sp>
      <p:sp>
        <p:nvSpPr>
          <p:cNvPr id="3" name="Titel 1">
            <a:extLst>
              <a:ext uri="{FF2B5EF4-FFF2-40B4-BE49-F238E27FC236}">
                <a16:creationId xmlns:a16="http://schemas.microsoft.com/office/drawing/2014/main" id="{94DCCBF3-2D51-EF6F-AD82-69D531DE17A7}"/>
              </a:ext>
            </a:extLst>
          </p:cNvPr>
          <p:cNvSpPr txBox="1">
            <a:spLocks/>
          </p:cNvSpPr>
          <p:nvPr/>
        </p:nvSpPr>
        <p:spPr>
          <a:xfrm>
            <a:off x="1346070" y="3020245"/>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da-DK" dirty="0"/>
              <a:t>Eksternt fokus: Hvad sker uden for min krop?</a:t>
            </a:r>
          </a:p>
        </p:txBody>
      </p:sp>
    </p:spTree>
    <p:extLst>
      <p:ext uri="{BB962C8B-B14F-4D97-AF65-F5344CB8AC3E}">
        <p14:creationId xmlns:p14="http://schemas.microsoft.com/office/powerpoint/2010/main" val="574063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C97E5-2204-B565-4042-9F514BAF06CF}"/>
            </a:ext>
          </a:extLst>
        </p:cNvPr>
        <p:cNvGrpSpPr/>
        <p:nvPr/>
      </p:nvGrpSpPr>
      <p:grpSpPr>
        <a:xfrm>
          <a:off x="0" y="0"/>
          <a:ext cx="0" cy="0"/>
          <a:chOff x="0" y="0"/>
          <a:chExt cx="0" cy="0"/>
        </a:xfrm>
      </p:grpSpPr>
      <p:sp>
        <p:nvSpPr>
          <p:cNvPr id="3" name="Titel 1">
            <a:extLst>
              <a:ext uri="{FF2B5EF4-FFF2-40B4-BE49-F238E27FC236}">
                <a16:creationId xmlns:a16="http://schemas.microsoft.com/office/drawing/2014/main" id="{976DB7A0-C296-66F2-2B0A-7B980FD3C15D}"/>
              </a:ext>
            </a:extLst>
          </p:cNvPr>
          <p:cNvSpPr txBox="1">
            <a:spLocks/>
          </p:cNvSpPr>
          <p:nvPr/>
        </p:nvSpPr>
        <p:spPr>
          <a:xfrm>
            <a:off x="3522342" y="2689715"/>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da-DK" dirty="0"/>
              <a:t>Hvordan tester vi det?</a:t>
            </a:r>
          </a:p>
        </p:txBody>
      </p:sp>
    </p:spTree>
    <p:extLst>
      <p:ext uri="{BB962C8B-B14F-4D97-AF65-F5344CB8AC3E}">
        <p14:creationId xmlns:p14="http://schemas.microsoft.com/office/powerpoint/2010/main" val="3464022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85588-EBAD-F781-58BF-E47CB5DD4613}"/>
            </a:ext>
          </a:extLst>
        </p:cNvPr>
        <p:cNvGrpSpPr/>
        <p:nvPr/>
      </p:nvGrpSpPr>
      <p:grpSpPr>
        <a:xfrm>
          <a:off x="0" y="0"/>
          <a:ext cx="0" cy="0"/>
          <a:chOff x="0" y="0"/>
          <a:chExt cx="0" cy="0"/>
        </a:xfrm>
      </p:grpSpPr>
      <p:pic>
        <p:nvPicPr>
          <p:cNvPr id="6" name="Billede 5" descr="Et billede, der indeholder person, tøj, mur, indendørs&#10;&#10;Automatisk genereret beskrivelse">
            <a:extLst>
              <a:ext uri="{FF2B5EF4-FFF2-40B4-BE49-F238E27FC236}">
                <a16:creationId xmlns:a16="http://schemas.microsoft.com/office/drawing/2014/main" id="{B2C404CA-BEDD-9481-592A-D1C08C78CCED}"/>
              </a:ext>
            </a:extLst>
          </p:cNvPr>
          <p:cNvPicPr>
            <a:picLocks noChangeAspect="1"/>
          </p:cNvPicPr>
          <p:nvPr/>
        </p:nvPicPr>
        <p:blipFill>
          <a:blip r:embed="rId2"/>
          <a:stretch>
            <a:fillRect/>
          </a:stretch>
        </p:blipFill>
        <p:spPr>
          <a:xfrm>
            <a:off x="3524250" y="0"/>
            <a:ext cx="5143500" cy="6858000"/>
          </a:xfrm>
          <a:prstGeom prst="rect">
            <a:avLst/>
          </a:prstGeom>
        </p:spPr>
      </p:pic>
    </p:spTree>
    <p:extLst>
      <p:ext uri="{BB962C8B-B14F-4D97-AF65-F5344CB8AC3E}">
        <p14:creationId xmlns:p14="http://schemas.microsoft.com/office/powerpoint/2010/main" val="406173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F30A0-B35B-A490-1B73-4784E05A45B5}"/>
            </a:ext>
          </a:extLst>
        </p:cNvPr>
        <p:cNvGrpSpPr/>
        <p:nvPr/>
      </p:nvGrpSpPr>
      <p:grpSpPr>
        <a:xfrm>
          <a:off x="0" y="0"/>
          <a:ext cx="0" cy="0"/>
          <a:chOff x="0" y="0"/>
          <a:chExt cx="0" cy="0"/>
        </a:xfrm>
      </p:grpSpPr>
      <p:pic>
        <p:nvPicPr>
          <p:cNvPr id="6" name="Billede 5" descr="Et billede, der indeholder person, tøj, mur, indendørs&#10;&#10;Automatisk genereret beskrivelse">
            <a:extLst>
              <a:ext uri="{FF2B5EF4-FFF2-40B4-BE49-F238E27FC236}">
                <a16:creationId xmlns:a16="http://schemas.microsoft.com/office/drawing/2014/main" id="{6540D001-BC34-5DDA-6C8F-B99CCA2CEA4F}"/>
              </a:ext>
            </a:extLst>
          </p:cNvPr>
          <p:cNvPicPr>
            <a:picLocks noChangeAspect="1"/>
          </p:cNvPicPr>
          <p:nvPr/>
        </p:nvPicPr>
        <p:blipFill>
          <a:blip r:embed="rId2"/>
          <a:stretch>
            <a:fillRect/>
          </a:stretch>
        </p:blipFill>
        <p:spPr>
          <a:xfrm>
            <a:off x="3524250" y="0"/>
            <a:ext cx="5143500" cy="6858000"/>
          </a:xfrm>
          <a:prstGeom prst="rect">
            <a:avLst/>
          </a:prstGeom>
        </p:spPr>
      </p:pic>
      <p:pic>
        <p:nvPicPr>
          <p:cNvPr id="3" name="Billede 2" descr="Et billede, der indeholder indendørs, tøj, person, mur&#10;&#10;Automatisk genereret beskrivelse">
            <a:extLst>
              <a:ext uri="{FF2B5EF4-FFF2-40B4-BE49-F238E27FC236}">
                <a16:creationId xmlns:a16="http://schemas.microsoft.com/office/drawing/2014/main" id="{91C1F20A-AED6-FDDB-A667-D2770300AE80}"/>
              </a:ext>
            </a:extLst>
          </p:cNvPr>
          <p:cNvPicPr>
            <a:picLocks noChangeAspect="1"/>
          </p:cNvPicPr>
          <p:nvPr/>
        </p:nvPicPr>
        <p:blipFill>
          <a:blip r:embed="rId3"/>
          <a:stretch>
            <a:fillRect/>
          </a:stretch>
        </p:blipFill>
        <p:spPr>
          <a:xfrm>
            <a:off x="3524250" y="0"/>
            <a:ext cx="5143500" cy="6858000"/>
          </a:xfrm>
          <a:prstGeom prst="rect">
            <a:avLst/>
          </a:prstGeom>
        </p:spPr>
      </p:pic>
    </p:spTree>
    <p:extLst>
      <p:ext uri="{BB962C8B-B14F-4D97-AF65-F5344CB8AC3E}">
        <p14:creationId xmlns:p14="http://schemas.microsoft.com/office/powerpoint/2010/main" val="4033180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12195-CCB2-5D45-7A54-D63B01F5E1B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36ED3A2-62B6-722E-2C4C-16ED9FACA886}"/>
              </a:ext>
            </a:extLst>
          </p:cNvPr>
          <p:cNvSpPr>
            <a:spLocks noGrp="1"/>
          </p:cNvSpPr>
          <p:nvPr>
            <p:ph type="ctrTitle"/>
          </p:nvPr>
        </p:nvSpPr>
        <p:spPr>
          <a:xfrm>
            <a:off x="1737360" y="1323531"/>
            <a:ext cx="9808463" cy="2387600"/>
          </a:xfrm>
        </p:spPr>
        <p:txBody>
          <a:bodyPr/>
          <a:lstStyle/>
          <a:p>
            <a:r>
              <a:rPr lang="da-DK" dirty="0"/>
              <a:t>Stil gerne spørgsmål undervejs</a:t>
            </a:r>
          </a:p>
        </p:txBody>
      </p:sp>
    </p:spTree>
    <p:extLst>
      <p:ext uri="{BB962C8B-B14F-4D97-AF65-F5344CB8AC3E}">
        <p14:creationId xmlns:p14="http://schemas.microsoft.com/office/powerpoint/2010/main" val="513442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1524000" y="5994400"/>
            <a:ext cx="7677150" cy="863600"/>
          </a:xfrm>
          <a:prstGeom prst="rect">
            <a:avLst/>
          </a:prstGeom>
          <a:noFill/>
          <a:ln>
            <a:noFill/>
            <a:miter lim="800000"/>
          </a:ln>
        </p:spPr>
        <p:txBody>
          <a:bodyPr vert="horz" lIns="180000" tIns="0" rIns="180000" bIns="0" rtlCol="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indent="0" eaLnBrk="1" hangingPunct="1">
              <a:spcBef>
                <a:spcPct val="0"/>
              </a:spcBef>
              <a:spcAft>
                <a:spcPts val="600"/>
              </a:spcAft>
              <a:buNone/>
            </a:pPr>
            <a:r>
              <a:rPr lang="en-US" altLang="en-US" sz="1000" i="1" dirty="0"/>
              <a:t>Pain Med</a:t>
            </a:r>
            <a:r>
              <a:rPr lang="en-US" altLang="en-US" sz="1000" dirty="0"/>
              <a:t>, Volume 19, Issue 12, December 2018, Pages 2487–2495, </a:t>
            </a:r>
            <a:r>
              <a:rPr lang="en-US" altLang="en-US" sz="1000" dirty="0">
                <a:hlinkClick r:id="rId3">
                  <a:extLst>
                    <a:ext uri="{A12FA001-AC4F-418D-AE19-62706E023703}">
                      <ahyp:hlinkClr xmlns:ahyp="http://schemas.microsoft.com/office/drawing/2018/hyperlinkcolor" val="tx"/>
                    </a:ext>
                  </a:extLst>
                </a:hlinkClick>
              </a:rPr>
              <a:t>https://doi.org/10.1093/pm/pny015</a:t>
            </a:r>
            <a:endParaRPr lang="en-US" altLang="en-US" sz="1000" dirty="0"/>
          </a:p>
        </p:txBody>
      </p:sp>
      <p:sp>
        <p:nvSpPr>
          <p:cNvPr id="5123" name="Title 1"/>
          <p:cNvSpPr>
            <a:spLocks noGrp="1"/>
          </p:cNvSpPr>
          <p:nvPr>
            <p:ph type="title"/>
          </p:nvPr>
        </p:nvSpPr>
        <p:spPr>
          <a:xfrm>
            <a:off x="1981200" y="425451"/>
            <a:ext cx="6108700" cy="612775"/>
          </a:xfrm>
          <a:prstGeom prst="rect">
            <a:avLst/>
          </a:prstGeom>
          <a:noFill/>
          <a:ln>
            <a:miter lim="800000"/>
          </a:ln>
        </p:spPr>
        <p:txBody>
          <a:bodyPr vert="horz" wrap="square" lIns="0" tIns="0" rIns="0" bIns="0" rtlCol="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dirty="0"/>
              <a:t>Figure 1 </a:t>
            </a:r>
            <a:r>
              <a:rPr lang="en-US" altLang="en-US" b="0" dirty="0"/>
              <a:t>Mean (±SEM, N = 18) center of pressure (CoP) area (A) and velocity in both medial-lateral (B) and ...</a:t>
            </a:r>
          </a:p>
        </p:txBody>
      </p:sp>
      <p:pic>
        <p:nvPicPr>
          <p:cNvPr id="5124" name="Picture 4" descr="Oxford University Press"/>
          <p:cNvPicPr>
            <a:picLocks noChangeAspect="1"/>
          </p:cNvPicPr>
          <p:nvPr/>
        </p:nvPicPr>
        <p:blipFill>
          <a:blip r:embed="rId4"/>
          <a:stretch>
            <a:fillRect/>
          </a:stretch>
        </p:blipFill>
        <p:spPr>
          <a:xfrm>
            <a:off x="9428162" y="6294439"/>
            <a:ext cx="1058862" cy="244475"/>
          </a:xfrm>
          <a:prstGeom prst="rect">
            <a:avLst/>
          </a:prstGeom>
          <a:noFill/>
          <a:ln>
            <a:noFill/>
            <a:miter lim="800000"/>
          </a:ln>
        </p:spPr>
      </p:pic>
      <p:pic>
        <p:nvPicPr>
          <p:cNvPr id="5125" name="New picture"/>
          <p:cNvPicPr/>
          <p:nvPr/>
        </p:nvPicPr>
        <p:blipFill>
          <a:blip r:embed="rId5"/>
          <a:stretch>
            <a:fillRect/>
          </a:stretch>
        </p:blipFill>
        <p:spPr>
          <a:xfrm>
            <a:off x="0" y="-1800226"/>
            <a:ext cx="12192000" cy="8658225"/>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33601-6EAF-51F7-1C85-3F8BF94990F9}"/>
            </a:ext>
          </a:extLst>
        </p:cNvPr>
        <p:cNvGrpSpPr/>
        <p:nvPr/>
      </p:nvGrpSpPr>
      <p:grpSpPr>
        <a:xfrm>
          <a:off x="0" y="0"/>
          <a:ext cx="0" cy="0"/>
          <a:chOff x="0" y="0"/>
          <a:chExt cx="0" cy="0"/>
        </a:xfrm>
      </p:grpSpPr>
      <p:sp>
        <p:nvSpPr>
          <p:cNvPr id="3" name="Titel 1">
            <a:extLst>
              <a:ext uri="{FF2B5EF4-FFF2-40B4-BE49-F238E27FC236}">
                <a16:creationId xmlns:a16="http://schemas.microsoft.com/office/drawing/2014/main" id="{02675762-8884-3BB6-807B-ED7111664E1B}"/>
              </a:ext>
            </a:extLst>
          </p:cNvPr>
          <p:cNvSpPr txBox="1">
            <a:spLocks/>
          </p:cNvSpPr>
          <p:nvPr/>
        </p:nvSpPr>
        <p:spPr>
          <a:xfrm>
            <a:off x="3248022" y="2689715"/>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da-DK" dirty="0"/>
              <a:t>Men hvad med smerter?</a:t>
            </a:r>
          </a:p>
        </p:txBody>
      </p:sp>
    </p:spTree>
    <p:extLst>
      <p:ext uri="{BB962C8B-B14F-4D97-AF65-F5344CB8AC3E}">
        <p14:creationId xmlns:p14="http://schemas.microsoft.com/office/powerpoint/2010/main" val="2796482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humorous drawing of a man with knee pain, depicted in a lighthearted cartoon style. The man is holding his knee with a pained but exaggerated facial expression, wearing running shorts, a T-shirt, and sneakers. A thought bubble above his head shows a dream of effortlessly running a marathon. The background is a simple outdoor running trail with a few whimsical details like cheerful birds and a motivational sign that says 'Run Like the Wind'.">
            <a:extLst>
              <a:ext uri="{FF2B5EF4-FFF2-40B4-BE49-F238E27FC236}">
                <a16:creationId xmlns:a16="http://schemas.microsoft.com/office/drawing/2014/main" id="{4C540755-E905-46D6-65CA-7FC673624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622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E41FB-E94F-F1D2-8F22-13A9AEBAEA8D}"/>
            </a:ext>
          </a:extLst>
        </p:cNvPr>
        <p:cNvGrpSpPr/>
        <p:nvPr/>
      </p:nvGrpSpPr>
      <p:grpSpPr>
        <a:xfrm>
          <a:off x="0" y="0"/>
          <a:ext cx="0" cy="0"/>
          <a:chOff x="0" y="0"/>
          <a:chExt cx="0" cy="0"/>
        </a:xfrm>
      </p:grpSpPr>
      <p:pic>
        <p:nvPicPr>
          <p:cNvPr id="2050" name="Picture 2" descr="A humorous cartoon drawing of a doctor holding a comically oversized syringe with a playful expression. The doctor is wearing a white coat, stethoscope, and glasses, with a cheeky grin. The setting is a whimsical doctor's office with exaggerated medical posters on the wall, such as 'Knee Problems Solved!' and a jar labeled 'Courage Pills' on the desk. The syringe has a tiny flag at the tip that says 'Don't Worry!' to add to the humor.">
            <a:extLst>
              <a:ext uri="{FF2B5EF4-FFF2-40B4-BE49-F238E27FC236}">
                <a16:creationId xmlns:a16="http://schemas.microsoft.com/office/drawing/2014/main" id="{589BFA27-4D69-6459-9C8F-513A433049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512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1524000" y="5994400"/>
            <a:ext cx="7677150" cy="863600"/>
          </a:xfrm>
          <a:prstGeom prst="rect">
            <a:avLst/>
          </a:prstGeom>
          <a:noFill/>
          <a:ln>
            <a:noFill/>
            <a:miter lim="800000"/>
          </a:ln>
        </p:spPr>
        <p:txBody>
          <a:bodyPr vert="horz" lIns="180000" tIns="0" rIns="180000" bIns="0" rtlCol="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indent="0" eaLnBrk="1" hangingPunct="1">
              <a:spcBef>
                <a:spcPct val="0"/>
              </a:spcBef>
              <a:spcAft>
                <a:spcPts val="600"/>
              </a:spcAft>
              <a:buNone/>
            </a:pPr>
            <a:r>
              <a:rPr lang="en-US" altLang="en-US" sz="800" dirty="0"/>
              <a:t>The content of this slide </a:t>
            </a:r>
            <a:r>
              <a:rPr lang="en-US" altLang="en-US" sz="800" dirty="0" err="1"/>
              <a:t>may</a:t>
            </a:r>
            <a:r>
              <a:rPr lang="en-US" altLang="en-US" sz="800" i="1" dirty="0" err="1"/>
              <a:t>Pain</a:t>
            </a:r>
            <a:r>
              <a:rPr lang="en-US" altLang="en-US" sz="800" i="1" dirty="0"/>
              <a:t> Med</a:t>
            </a:r>
            <a:r>
              <a:rPr lang="en-US" altLang="en-US" sz="800" dirty="0"/>
              <a:t>, Volume 19, Issue 12, December 2018, Pages 2487–2495, </a:t>
            </a:r>
            <a:r>
              <a:rPr lang="en-US" altLang="en-US" sz="800" dirty="0">
                <a:hlinkClick r:id="rId3">
                  <a:extLst>
                    <a:ext uri="{A12FA001-AC4F-418D-AE19-62706E023703}">
                      <ahyp:hlinkClr xmlns:ahyp="http://schemas.microsoft.com/office/drawing/2018/hyperlinkcolor" val="tx"/>
                    </a:ext>
                  </a:extLst>
                </a:hlinkClick>
              </a:rPr>
              <a:t>https://doi.org/10.1093/pm/pny015</a:t>
            </a:r>
            <a:endParaRPr lang="en-US" altLang="en-US" sz="800" dirty="0"/>
          </a:p>
          <a:p>
            <a:pPr marL="0" indent="0" eaLnBrk="1" hangingPunct="1">
              <a:spcBef>
                <a:spcPct val="0"/>
              </a:spcBef>
              <a:spcAft>
                <a:spcPts val="600"/>
              </a:spcAft>
              <a:buNone/>
            </a:pPr>
            <a:r>
              <a:rPr lang="en-US" altLang="en-US" sz="800" dirty="0"/>
              <a:t> be subject to copyright: please see the slide notes for details.</a:t>
            </a:r>
          </a:p>
        </p:txBody>
      </p:sp>
      <p:sp>
        <p:nvSpPr>
          <p:cNvPr id="5123" name="Title 1"/>
          <p:cNvSpPr>
            <a:spLocks noGrp="1"/>
          </p:cNvSpPr>
          <p:nvPr>
            <p:ph type="title"/>
          </p:nvPr>
        </p:nvSpPr>
        <p:spPr>
          <a:xfrm>
            <a:off x="1981200" y="425451"/>
            <a:ext cx="6108700" cy="612775"/>
          </a:xfrm>
          <a:prstGeom prst="rect">
            <a:avLst/>
          </a:prstGeom>
          <a:noFill/>
          <a:ln>
            <a:miter lim="800000"/>
          </a:ln>
        </p:spPr>
        <p:txBody>
          <a:bodyPr vert="horz" wrap="square" lIns="0" tIns="0" rIns="0" bIns="0" rtlCol="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Mean (±SEM, N = 18) center of pressure (CoP) area and velocity and both medial-lateral and anterior-posterior ...</a:t>
            </a:r>
          </a:p>
        </p:txBody>
      </p:sp>
      <p:pic>
        <p:nvPicPr>
          <p:cNvPr id="5124" name="Picture 4" descr="Oxford University Press"/>
          <p:cNvPicPr>
            <a:picLocks noChangeAspect="1"/>
          </p:cNvPicPr>
          <p:nvPr/>
        </p:nvPicPr>
        <p:blipFill>
          <a:blip r:embed="rId4"/>
          <a:stretch>
            <a:fillRect/>
          </a:stretch>
        </p:blipFill>
        <p:spPr>
          <a:xfrm>
            <a:off x="9428162" y="6294439"/>
            <a:ext cx="1058862" cy="244475"/>
          </a:xfrm>
          <a:prstGeom prst="rect">
            <a:avLst/>
          </a:prstGeom>
          <a:noFill/>
          <a:ln>
            <a:noFill/>
            <a:miter lim="800000"/>
          </a:ln>
        </p:spPr>
      </p:pic>
      <p:pic>
        <p:nvPicPr>
          <p:cNvPr id="5125" name="New picture"/>
          <p:cNvPicPr/>
          <p:nvPr/>
        </p:nvPicPr>
        <p:blipFill>
          <a:blip r:embed="rId5"/>
          <a:stretch>
            <a:fillRect/>
          </a:stretch>
        </p:blipFill>
        <p:spPr>
          <a:xfrm>
            <a:off x="0" y="0"/>
            <a:ext cx="12192000" cy="6858000"/>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CB0C8-8B8A-1463-71B3-412A8665F4F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2B759F4-6B13-DB60-2C88-8797F29838D7}"/>
              </a:ext>
            </a:extLst>
          </p:cNvPr>
          <p:cNvSpPr>
            <a:spLocks noGrp="1"/>
          </p:cNvSpPr>
          <p:nvPr>
            <p:ph type="title"/>
          </p:nvPr>
        </p:nvSpPr>
        <p:spPr>
          <a:xfrm>
            <a:off x="1143001" y="2689715"/>
            <a:ext cx="9905998" cy="1478570"/>
          </a:xfrm>
        </p:spPr>
        <p:txBody>
          <a:bodyPr/>
          <a:lstStyle/>
          <a:p>
            <a:r>
              <a:rPr lang="da-DK" dirty="0"/>
              <a:t>Hvordan kan denne viden bruges i praksis?</a:t>
            </a:r>
          </a:p>
        </p:txBody>
      </p:sp>
      <p:sp>
        <p:nvSpPr>
          <p:cNvPr id="3" name="Titel 1">
            <a:extLst>
              <a:ext uri="{FF2B5EF4-FFF2-40B4-BE49-F238E27FC236}">
                <a16:creationId xmlns:a16="http://schemas.microsoft.com/office/drawing/2014/main" id="{3B3A14A3-7645-5DEF-0FBE-2C7A27ACFD55}"/>
              </a:ext>
            </a:extLst>
          </p:cNvPr>
          <p:cNvSpPr txBox="1">
            <a:spLocks/>
          </p:cNvSpPr>
          <p:nvPr/>
        </p:nvSpPr>
        <p:spPr>
          <a:xfrm>
            <a:off x="4288537" y="2007080"/>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da-DK" dirty="0"/>
              <a:t>Spørgsmål</a:t>
            </a:r>
          </a:p>
        </p:txBody>
      </p:sp>
    </p:spTree>
    <p:extLst>
      <p:ext uri="{BB962C8B-B14F-4D97-AF65-F5344CB8AC3E}">
        <p14:creationId xmlns:p14="http://schemas.microsoft.com/office/powerpoint/2010/main" val="1358057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2915F-28D5-5C07-EFC9-4D451A54226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C05B8D7-E87B-57EE-EC89-DA693E421700}"/>
              </a:ext>
            </a:extLst>
          </p:cNvPr>
          <p:cNvSpPr>
            <a:spLocks noGrp="1"/>
          </p:cNvSpPr>
          <p:nvPr>
            <p:ph type="title"/>
          </p:nvPr>
        </p:nvSpPr>
        <p:spPr>
          <a:xfrm>
            <a:off x="3423063" y="2689715"/>
            <a:ext cx="9905998" cy="1478570"/>
          </a:xfrm>
        </p:spPr>
        <p:txBody>
          <a:bodyPr/>
          <a:lstStyle/>
          <a:p>
            <a:r>
              <a:rPr lang="da-DK" dirty="0"/>
              <a:t>Lad os prøve igen</a:t>
            </a:r>
          </a:p>
        </p:txBody>
      </p:sp>
    </p:spTree>
    <p:extLst>
      <p:ext uri="{BB962C8B-B14F-4D97-AF65-F5344CB8AC3E}">
        <p14:creationId xmlns:p14="http://schemas.microsoft.com/office/powerpoint/2010/main" val="1117524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C9D8E-26DD-F26A-43AC-4156D35901F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9E89DAA-FE3E-CCE7-41FA-2ED03DBAA83A}"/>
              </a:ext>
            </a:extLst>
          </p:cNvPr>
          <p:cNvSpPr>
            <a:spLocks noGrp="1"/>
          </p:cNvSpPr>
          <p:nvPr>
            <p:ph type="title"/>
          </p:nvPr>
        </p:nvSpPr>
        <p:spPr>
          <a:xfrm>
            <a:off x="1900648" y="2689715"/>
            <a:ext cx="9905998" cy="1478570"/>
          </a:xfrm>
        </p:spPr>
        <p:txBody>
          <a:bodyPr/>
          <a:lstStyle/>
          <a:p>
            <a:r>
              <a:rPr lang="da-DK" dirty="0"/>
              <a:t>Hvad med det der styrketræning?</a:t>
            </a:r>
          </a:p>
        </p:txBody>
      </p:sp>
    </p:spTree>
    <p:extLst>
      <p:ext uri="{BB962C8B-B14F-4D97-AF65-F5344CB8AC3E}">
        <p14:creationId xmlns:p14="http://schemas.microsoft.com/office/powerpoint/2010/main" val="1626774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et the world's oldest bodybuilder who is still going strong at age 90 |  You">
            <a:extLst>
              <a:ext uri="{FF2B5EF4-FFF2-40B4-BE49-F238E27FC236}">
                <a16:creationId xmlns:a16="http://schemas.microsoft.com/office/drawing/2014/main" id="{8CB3D332-5E10-4718-9AAA-EB13EF064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619" y="618518"/>
            <a:ext cx="8255000" cy="5461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felt 3">
            <a:extLst>
              <a:ext uri="{FF2B5EF4-FFF2-40B4-BE49-F238E27FC236}">
                <a16:creationId xmlns:a16="http://schemas.microsoft.com/office/drawing/2014/main" id="{30AEB035-329A-BF39-01D7-3A59373BFD29}"/>
              </a:ext>
            </a:extLst>
          </p:cNvPr>
          <p:cNvSpPr txBox="1"/>
          <p:nvPr/>
        </p:nvSpPr>
        <p:spPr>
          <a:xfrm>
            <a:off x="4885509" y="6079518"/>
            <a:ext cx="4624251" cy="369332"/>
          </a:xfrm>
          <a:prstGeom prst="rect">
            <a:avLst/>
          </a:prstGeom>
          <a:noFill/>
        </p:spPr>
        <p:txBody>
          <a:bodyPr wrap="square" rtlCol="0">
            <a:spAutoFit/>
          </a:bodyPr>
          <a:lstStyle/>
          <a:p>
            <a:r>
              <a:rPr lang="da-DK" dirty="0"/>
              <a:t>Jim </a:t>
            </a:r>
            <a:r>
              <a:rPr lang="da-DK" dirty="0" err="1"/>
              <a:t>Arrington</a:t>
            </a:r>
            <a:r>
              <a:rPr lang="da-DK" dirty="0"/>
              <a:t>, 82 år gammel</a:t>
            </a:r>
          </a:p>
        </p:txBody>
      </p:sp>
    </p:spTree>
    <p:extLst>
      <p:ext uri="{BB962C8B-B14F-4D97-AF65-F5344CB8AC3E}">
        <p14:creationId xmlns:p14="http://schemas.microsoft.com/office/powerpoint/2010/main" val="1024059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B94F5-262C-7F9F-88E2-5BAC42FAE37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9684F0C-7888-9F74-05C5-EEBA968E69D4}"/>
              </a:ext>
            </a:extLst>
          </p:cNvPr>
          <p:cNvSpPr>
            <a:spLocks noGrp="1"/>
          </p:cNvSpPr>
          <p:nvPr>
            <p:ph type="title"/>
          </p:nvPr>
        </p:nvSpPr>
        <p:spPr>
          <a:xfrm>
            <a:off x="3415939" y="2689715"/>
            <a:ext cx="9905998" cy="1478570"/>
          </a:xfrm>
        </p:spPr>
        <p:txBody>
          <a:bodyPr/>
          <a:lstStyle/>
          <a:p>
            <a:r>
              <a:rPr lang="da-DK" dirty="0"/>
              <a:t>Tilbage til balancen…</a:t>
            </a:r>
          </a:p>
        </p:txBody>
      </p:sp>
    </p:spTree>
    <p:extLst>
      <p:ext uri="{BB962C8B-B14F-4D97-AF65-F5344CB8AC3E}">
        <p14:creationId xmlns:p14="http://schemas.microsoft.com/office/powerpoint/2010/main" val="1740624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6331BE-92F0-7D6C-71BC-197948DEFA58}"/>
              </a:ext>
            </a:extLst>
          </p:cNvPr>
          <p:cNvSpPr>
            <a:spLocks noGrp="1"/>
          </p:cNvSpPr>
          <p:nvPr>
            <p:ph type="title"/>
          </p:nvPr>
        </p:nvSpPr>
        <p:spPr/>
        <p:txBody>
          <a:bodyPr/>
          <a:lstStyle/>
          <a:p>
            <a:r>
              <a:rPr lang="da-DK" dirty="0"/>
              <a:t>Hvem er jeg?</a:t>
            </a:r>
          </a:p>
        </p:txBody>
      </p:sp>
      <p:sp>
        <p:nvSpPr>
          <p:cNvPr id="3" name="Pladsholder til indhold 2">
            <a:extLst>
              <a:ext uri="{FF2B5EF4-FFF2-40B4-BE49-F238E27FC236}">
                <a16:creationId xmlns:a16="http://schemas.microsoft.com/office/drawing/2014/main" id="{5C7CB03C-2DC3-A954-C07F-FC432B5A84BD}"/>
              </a:ext>
            </a:extLst>
          </p:cNvPr>
          <p:cNvSpPr>
            <a:spLocks noGrp="1"/>
          </p:cNvSpPr>
          <p:nvPr>
            <p:ph idx="1"/>
          </p:nvPr>
        </p:nvSpPr>
        <p:spPr>
          <a:xfrm>
            <a:off x="1141412" y="2097088"/>
            <a:ext cx="9905999" cy="3828224"/>
          </a:xfrm>
        </p:spPr>
        <p:txBody>
          <a:bodyPr>
            <a:normAutofit fontScale="92500"/>
          </a:bodyPr>
          <a:lstStyle/>
          <a:p>
            <a:r>
              <a:rPr lang="da-DK" dirty="0"/>
              <a:t>Bachelor i Idræt, Aalborg Universitet 2014</a:t>
            </a:r>
          </a:p>
          <a:p>
            <a:r>
              <a:rPr lang="da-DK" dirty="0"/>
              <a:t>Professionsbachelor i Fysioterapi 2018</a:t>
            </a:r>
          </a:p>
          <a:p>
            <a:r>
              <a:rPr lang="da-DK" dirty="0"/>
              <a:t>Fysioterapeut for superligaholdet Randers FC</a:t>
            </a:r>
          </a:p>
          <a:p>
            <a:r>
              <a:rPr lang="da-DK" dirty="0"/>
              <a:t>Fysisk træner for verdensklasse atleter (heriblandt OL-deltager Malene Kejlstrup)</a:t>
            </a:r>
          </a:p>
          <a:p>
            <a:r>
              <a:rPr lang="da-DK" dirty="0"/>
              <a:t>Eliteidrætskonsulent</a:t>
            </a:r>
          </a:p>
          <a:p>
            <a:r>
              <a:rPr lang="da-DK" dirty="0"/>
              <a:t>Professionel triatlet i 10+ år for det danske landshold</a:t>
            </a:r>
          </a:p>
          <a:p>
            <a:r>
              <a:rPr lang="da-DK" dirty="0"/>
              <a:t>Kontakt: </a:t>
            </a:r>
            <a:r>
              <a:rPr lang="da-DK" dirty="0" err="1"/>
              <a:t>nicklas@nicklasrossner.com</a:t>
            </a:r>
            <a:endParaRPr lang="da-DK" dirty="0"/>
          </a:p>
          <a:p>
            <a:endParaRPr lang="da-DK" dirty="0"/>
          </a:p>
        </p:txBody>
      </p:sp>
    </p:spTree>
    <p:extLst>
      <p:ext uri="{BB962C8B-B14F-4D97-AF65-F5344CB8AC3E}">
        <p14:creationId xmlns:p14="http://schemas.microsoft.com/office/powerpoint/2010/main" val="4253209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1373D-A632-9A1F-9748-78C5B0D7E31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F1ED45C-1E4C-BA95-B107-17CC681B82DB}"/>
              </a:ext>
            </a:extLst>
          </p:cNvPr>
          <p:cNvSpPr>
            <a:spLocks noGrp="1"/>
          </p:cNvSpPr>
          <p:nvPr>
            <p:ph type="title"/>
          </p:nvPr>
        </p:nvSpPr>
        <p:spPr>
          <a:xfrm>
            <a:off x="3098802" y="2689715"/>
            <a:ext cx="9905998" cy="1478570"/>
          </a:xfrm>
        </p:spPr>
        <p:txBody>
          <a:bodyPr/>
          <a:lstStyle/>
          <a:p>
            <a:r>
              <a:rPr lang="da-DK" dirty="0"/>
              <a:t>Reaktion + Deceleration</a:t>
            </a:r>
          </a:p>
        </p:txBody>
      </p:sp>
    </p:spTree>
    <p:extLst>
      <p:ext uri="{BB962C8B-B14F-4D97-AF65-F5344CB8AC3E}">
        <p14:creationId xmlns:p14="http://schemas.microsoft.com/office/powerpoint/2010/main" val="981118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3D57D-ADB8-750B-D11A-664CC3ACB62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D2AB094-4704-D059-491B-06E0579AC9A3}"/>
              </a:ext>
            </a:extLst>
          </p:cNvPr>
          <p:cNvSpPr>
            <a:spLocks noGrp="1"/>
          </p:cNvSpPr>
          <p:nvPr>
            <p:ph type="title"/>
          </p:nvPr>
        </p:nvSpPr>
        <p:spPr>
          <a:xfrm>
            <a:off x="3464562" y="2689715"/>
            <a:ext cx="9905998" cy="1478570"/>
          </a:xfrm>
        </p:spPr>
        <p:txBody>
          <a:bodyPr/>
          <a:lstStyle/>
          <a:p>
            <a:r>
              <a:rPr lang="da-DK" dirty="0"/>
              <a:t>Det kan vi træne!</a:t>
            </a:r>
          </a:p>
        </p:txBody>
      </p:sp>
    </p:spTree>
    <p:extLst>
      <p:ext uri="{BB962C8B-B14F-4D97-AF65-F5344CB8AC3E}">
        <p14:creationId xmlns:p14="http://schemas.microsoft.com/office/powerpoint/2010/main" val="3725674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EDE4B-7BAF-92D4-9356-CFBAA014854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9AFAFAE-1E6B-C73F-773B-B513BA1AF378}"/>
              </a:ext>
            </a:extLst>
          </p:cNvPr>
          <p:cNvSpPr>
            <a:spLocks noGrp="1"/>
          </p:cNvSpPr>
          <p:nvPr>
            <p:ph type="title"/>
          </p:nvPr>
        </p:nvSpPr>
        <p:spPr>
          <a:xfrm>
            <a:off x="3688082" y="2689715"/>
            <a:ext cx="9905998" cy="1478570"/>
          </a:xfrm>
        </p:spPr>
        <p:txBody>
          <a:bodyPr/>
          <a:lstStyle/>
          <a:p>
            <a:r>
              <a:rPr lang="da-DK" dirty="0"/>
              <a:t>Men hvordan?</a:t>
            </a:r>
          </a:p>
        </p:txBody>
      </p:sp>
    </p:spTree>
    <p:extLst>
      <p:ext uri="{BB962C8B-B14F-4D97-AF65-F5344CB8AC3E}">
        <p14:creationId xmlns:p14="http://schemas.microsoft.com/office/powerpoint/2010/main" val="210267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50C26C5A-A2C3-E361-D0C7-3506E79D3E02}"/>
              </a:ext>
            </a:extLst>
          </p:cNvPr>
          <p:cNvSpPr txBox="1"/>
          <p:nvPr/>
        </p:nvSpPr>
        <p:spPr>
          <a:xfrm>
            <a:off x="1270000" y="2133600"/>
            <a:ext cx="9652000" cy="1465786"/>
          </a:xfrm>
          <a:prstGeom prst="rect">
            <a:avLst/>
          </a:prstGeom>
          <a:noFill/>
        </p:spPr>
        <p:txBody>
          <a:bodyPr wrap="square">
            <a:spAutoFit/>
          </a:bodyPr>
          <a:lstStyle/>
          <a:p>
            <a:pPr algn="l">
              <a:spcBef>
                <a:spcPts val="375"/>
              </a:spcBef>
              <a:spcAft>
                <a:spcPts val="225"/>
              </a:spcAft>
            </a:pPr>
            <a:r>
              <a:rPr lang="da-DK" b="0" i="0" dirty="0">
                <a:effectLst/>
                <a:latin typeface="ProximaNovaA-Bold"/>
              </a:rPr>
              <a:t>Stå i en cirkel</a:t>
            </a:r>
          </a:p>
          <a:p>
            <a:pPr algn="l">
              <a:lnSpc>
                <a:spcPts val="1656"/>
              </a:lnSpc>
              <a:spcAft>
                <a:spcPts val="1500"/>
              </a:spcAft>
            </a:pPr>
            <a:r>
              <a:rPr lang="da-DK" b="0" i="0" dirty="0">
                <a:effectLst/>
                <a:latin typeface="ProximaNovaA-Regular"/>
              </a:rPr>
              <a:t>Giv forskellige lyde til forskellige opgaver.</a:t>
            </a:r>
          </a:p>
          <a:p>
            <a:pPr algn="l">
              <a:lnSpc>
                <a:spcPts val="1656"/>
              </a:lnSpc>
              <a:spcAft>
                <a:spcPts val="1500"/>
              </a:spcAft>
            </a:pPr>
            <a:r>
              <a:rPr lang="da-DK" b="0" i="0" dirty="0">
                <a:effectLst/>
                <a:latin typeface="ProximaNovaA-Regular"/>
              </a:rPr>
              <a:t> Eksempelvis 1: Drej rundt om dig selv, 2: Stå på højre ben, 3: stå på venstre ben, osv. Træneren står i midten og siger lydene, hvorefter deltagerne skal reagere hurtigst muligt på den opgave, som passer til lyden.</a:t>
            </a:r>
          </a:p>
        </p:txBody>
      </p:sp>
      <p:sp>
        <p:nvSpPr>
          <p:cNvPr id="6" name="Titel 1">
            <a:extLst>
              <a:ext uri="{FF2B5EF4-FFF2-40B4-BE49-F238E27FC236}">
                <a16:creationId xmlns:a16="http://schemas.microsoft.com/office/drawing/2014/main" id="{5EDB4323-2588-392E-BD1D-1BE502D8F97F}"/>
              </a:ext>
            </a:extLst>
          </p:cNvPr>
          <p:cNvSpPr>
            <a:spLocks noGrp="1"/>
          </p:cNvSpPr>
          <p:nvPr>
            <p:ph type="title"/>
          </p:nvPr>
        </p:nvSpPr>
        <p:spPr>
          <a:xfrm>
            <a:off x="1270000" y="495155"/>
            <a:ext cx="9905998" cy="1478570"/>
          </a:xfrm>
        </p:spPr>
        <p:txBody>
          <a:bodyPr/>
          <a:lstStyle/>
          <a:p>
            <a:r>
              <a:rPr lang="da-DK" dirty="0"/>
              <a:t>REAKTION: Hvad er det nu Simon siger?</a:t>
            </a:r>
          </a:p>
        </p:txBody>
      </p:sp>
    </p:spTree>
    <p:extLst>
      <p:ext uri="{BB962C8B-B14F-4D97-AF65-F5344CB8AC3E}">
        <p14:creationId xmlns:p14="http://schemas.microsoft.com/office/powerpoint/2010/main" val="1167152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4150" name="Picture 2">
            <a:extLst>
              <a:ext uri="{FF2B5EF4-FFF2-40B4-BE49-F238E27FC236}">
                <a16:creationId xmlns:a16="http://schemas.microsoft.com/office/drawing/2014/main" id="{6551C300-1D7A-46C3-9EF6-0EAC9B1E1F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4151" name="Group 4104">
            <a:extLst>
              <a:ext uri="{FF2B5EF4-FFF2-40B4-BE49-F238E27FC236}">
                <a16:creationId xmlns:a16="http://schemas.microsoft.com/office/drawing/2014/main" id="{8EC1EDC6-1B42-4FCD-BC53-B1D05BFF2E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4106" name="Group 4105">
              <a:extLst>
                <a:ext uri="{FF2B5EF4-FFF2-40B4-BE49-F238E27FC236}">
                  <a16:creationId xmlns:a16="http://schemas.microsoft.com/office/drawing/2014/main" id="{633EFBCB-98A2-4F16-B3BB-BF9EC17846B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4152" name="Rectangle 5">
                <a:extLst>
                  <a:ext uri="{FF2B5EF4-FFF2-40B4-BE49-F238E27FC236}">
                    <a16:creationId xmlns:a16="http://schemas.microsoft.com/office/drawing/2014/main" id="{B399E29C-9CF8-4BD1-8750-949BA21268E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da-DK"/>
              </a:p>
            </p:txBody>
          </p:sp>
          <p:sp>
            <p:nvSpPr>
              <p:cNvPr id="4153" name="Freeform 6">
                <a:extLst>
                  <a:ext uri="{FF2B5EF4-FFF2-40B4-BE49-F238E27FC236}">
                    <a16:creationId xmlns:a16="http://schemas.microsoft.com/office/drawing/2014/main" id="{CB02DFF7-56DA-42B6-B49A-C8926B841A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54" name="Freeform 7">
                <a:extLst>
                  <a:ext uri="{FF2B5EF4-FFF2-40B4-BE49-F238E27FC236}">
                    <a16:creationId xmlns:a16="http://schemas.microsoft.com/office/drawing/2014/main" id="{07F77B45-21CD-43DB-AD58-24F8145021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55" name="Freeform 8">
                <a:extLst>
                  <a:ext uri="{FF2B5EF4-FFF2-40B4-BE49-F238E27FC236}">
                    <a16:creationId xmlns:a16="http://schemas.microsoft.com/office/drawing/2014/main" id="{F0151C40-12A4-4A09-A8B6-179A062EF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56" name="Freeform 9">
                <a:extLst>
                  <a:ext uri="{FF2B5EF4-FFF2-40B4-BE49-F238E27FC236}">
                    <a16:creationId xmlns:a16="http://schemas.microsoft.com/office/drawing/2014/main" id="{F0146EA7-EB82-410D-A6ED-7C10C525AD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57" name="Freeform 10">
                <a:extLst>
                  <a:ext uri="{FF2B5EF4-FFF2-40B4-BE49-F238E27FC236}">
                    <a16:creationId xmlns:a16="http://schemas.microsoft.com/office/drawing/2014/main" id="{20DD5C02-0C86-4FA9-B82A-254EF58D3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58" name="Freeform 11">
                <a:extLst>
                  <a:ext uri="{FF2B5EF4-FFF2-40B4-BE49-F238E27FC236}">
                    <a16:creationId xmlns:a16="http://schemas.microsoft.com/office/drawing/2014/main" id="{19ED9FD5-1147-400A-8A32-82A74F7AD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59" name="Freeform 12">
                <a:extLst>
                  <a:ext uri="{FF2B5EF4-FFF2-40B4-BE49-F238E27FC236}">
                    <a16:creationId xmlns:a16="http://schemas.microsoft.com/office/drawing/2014/main" id="{E79E6A0D-4D79-4788-8769-B989488019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60" name="Freeform 13">
                <a:extLst>
                  <a:ext uri="{FF2B5EF4-FFF2-40B4-BE49-F238E27FC236}">
                    <a16:creationId xmlns:a16="http://schemas.microsoft.com/office/drawing/2014/main" id="{A6F42038-BF59-409A-902B-AD7799149A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61" name="Freeform 14">
                <a:extLst>
                  <a:ext uri="{FF2B5EF4-FFF2-40B4-BE49-F238E27FC236}">
                    <a16:creationId xmlns:a16="http://schemas.microsoft.com/office/drawing/2014/main" id="{D8B0BD48-5982-4C95-A7C8-E0D230645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62" name="Freeform 15">
                <a:extLst>
                  <a:ext uri="{FF2B5EF4-FFF2-40B4-BE49-F238E27FC236}">
                    <a16:creationId xmlns:a16="http://schemas.microsoft.com/office/drawing/2014/main" id="{F6C539D3-C6BD-4FB0-AA91-5AF1BF14C5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63" name="Line 16">
                <a:extLst>
                  <a:ext uri="{FF2B5EF4-FFF2-40B4-BE49-F238E27FC236}">
                    <a16:creationId xmlns:a16="http://schemas.microsoft.com/office/drawing/2014/main" id="{34F70AD6-B8F4-4F9D-8593-D4047107BD9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da-DK"/>
              </a:p>
            </p:txBody>
          </p:sp>
          <p:sp>
            <p:nvSpPr>
              <p:cNvPr id="4164" name="Freeform 17">
                <a:extLst>
                  <a:ext uri="{FF2B5EF4-FFF2-40B4-BE49-F238E27FC236}">
                    <a16:creationId xmlns:a16="http://schemas.microsoft.com/office/drawing/2014/main" id="{51EAB0E0-5DE2-4906-80B0-211A62478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65" name="Freeform 18">
                <a:extLst>
                  <a:ext uri="{FF2B5EF4-FFF2-40B4-BE49-F238E27FC236}">
                    <a16:creationId xmlns:a16="http://schemas.microsoft.com/office/drawing/2014/main" id="{38E8B65E-526B-458D-85A5-21C0A1A74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66" name="Freeform 19">
                <a:extLst>
                  <a:ext uri="{FF2B5EF4-FFF2-40B4-BE49-F238E27FC236}">
                    <a16:creationId xmlns:a16="http://schemas.microsoft.com/office/drawing/2014/main" id="{CCE331A2-5388-42F4-A175-69310C1BEF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67" name="Freeform 20">
                <a:extLst>
                  <a:ext uri="{FF2B5EF4-FFF2-40B4-BE49-F238E27FC236}">
                    <a16:creationId xmlns:a16="http://schemas.microsoft.com/office/drawing/2014/main" id="{4E758D69-ACA2-4888-84BB-B05B1FAF2A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68" name="Rectangle 21">
                <a:extLst>
                  <a:ext uri="{FF2B5EF4-FFF2-40B4-BE49-F238E27FC236}">
                    <a16:creationId xmlns:a16="http://schemas.microsoft.com/office/drawing/2014/main" id="{078AAA22-796B-4F0E-85DA-B8B0E81115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da-DK"/>
              </a:p>
            </p:txBody>
          </p:sp>
          <p:sp>
            <p:nvSpPr>
              <p:cNvPr id="4169" name="Freeform 22">
                <a:extLst>
                  <a:ext uri="{FF2B5EF4-FFF2-40B4-BE49-F238E27FC236}">
                    <a16:creationId xmlns:a16="http://schemas.microsoft.com/office/drawing/2014/main" id="{D1254A9A-3E31-4A25-9A91-F9BC6CF6A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70" name="Freeform 23">
                <a:extLst>
                  <a:ext uri="{FF2B5EF4-FFF2-40B4-BE49-F238E27FC236}">
                    <a16:creationId xmlns:a16="http://schemas.microsoft.com/office/drawing/2014/main" id="{18CADB3C-936C-476A-A261-28DD5ABA73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71" name="Freeform 24">
                <a:extLst>
                  <a:ext uri="{FF2B5EF4-FFF2-40B4-BE49-F238E27FC236}">
                    <a16:creationId xmlns:a16="http://schemas.microsoft.com/office/drawing/2014/main" id="{771961D1-28D7-4CC1-A720-2933E8B913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72" name="Freeform 25">
                <a:extLst>
                  <a:ext uri="{FF2B5EF4-FFF2-40B4-BE49-F238E27FC236}">
                    <a16:creationId xmlns:a16="http://schemas.microsoft.com/office/drawing/2014/main" id="{E7B8B616-B89E-4A1C-98DE-13B8B93947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73" name="Freeform 26">
                <a:extLst>
                  <a:ext uri="{FF2B5EF4-FFF2-40B4-BE49-F238E27FC236}">
                    <a16:creationId xmlns:a16="http://schemas.microsoft.com/office/drawing/2014/main" id="{5D6CC1A1-D003-44BA-87E4-B3A7F3D30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74" name="Freeform 27">
                <a:extLst>
                  <a:ext uri="{FF2B5EF4-FFF2-40B4-BE49-F238E27FC236}">
                    <a16:creationId xmlns:a16="http://schemas.microsoft.com/office/drawing/2014/main" id="{FF32749B-B34C-4FCB-A33A-0478844A9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75" name="Freeform 28">
                <a:extLst>
                  <a:ext uri="{FF2B5EF4-FFF2-40B4-BE49-F238E27FC236}">
                    <a16:creationId xmlns:a16="http://schemas.microsoft.com/office/drawing/2014/main" id="{4455F261-AC57-4085-8989-4DBED747F1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76" name="Freeform 29">
                <a:extLst>
                  <a:ext uri="{FF2B5EF4-FFF2-40B4-BE49-F238E27FC236}">
                    <a16:creationId xmlns:a16="http://schemas.microsoft.com/office/drawing/2014/main" id="{57CEA90D-DB58-4EC0-A55C-15FAF59E0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77" name="Freeform 30">
                <a:extLst>
                  <a:ext uri="{FF2B5EF4-FFF2-40B4-BE49-F238E27FC236}">
                    <a16:creationId xmlns:a16="http://schemas.microsoft.com/office/drawing/2014/main" id="{66BBB005-2E38-496A-A46C-FD2B0605C1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78" name="Freeform 31">
                <a:extLst>
                  <a:ext uri="{FF2B5EF4-FFF2-40B4-BE49-F238E27FC236}">
                    <a16:creationId xmlns:a16="http://schemas.microsoft.com/office/drawing/2014/main" id="{E1A7618C-DE9D-401A-AD7A-784F19DA85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grpSp>
        <p:grpSp>
          <p:nvGrpSpPr>
            <p:cNvPr id="4107" name="Group 4106">
              <a:extLst>
                <a:ext uri="{FF2B5EF4-FFF2-40B4-BE49-F238E27FC236}">
                  <a16:creationId xmlns:a16="http://schemas.microsoft.com/office/drawing/2014/main" id="{5E441C57-A0CF-4D49-9609-55CB4646BD6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4179" name="Freeform 32">
                <a:extLst>
                  <a:ext uri="{FF2B5EF4-FFF2-40B4-BE49-F238E27FC236}">
                    <a16:creationId xmlns:a16="http://schemas.microsoft.com/office/drawing/2014/main" id="{2D3240AD-75B9-452B-9967-D05B40DE5F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80" name="Freeform 33">
                <a:extLst>
                  <a:ext uri="{FF2B5EF4-FFF2-40B4-BE49-F238E27FC236}">
                    <a16:creationId xmlns:a16="http://schemas.microsoft.com/office/drawing/2014/main" id="{6A557EE5-4777-4655-A433-05006D8410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81" name="Freeform 34">
                <a:extLst>
                  <a:ext uri="{FF2B5EF4-FFF2-40B4-BE49-F238E27FC236}">
                    <a16:creationId xmlns:a16="http://schemas.microsoft.com/office/drawing/2014/main" id="{6B721B6E-8FF2-470B-A180-C594E8271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82" name="Freeform 35">
                <a:extLst>
                  <a:ext uri="{FF2B5EF4-FFF2-40B4-BE49-F238E27FC236}">
                    <a16:creationId xmlns:a16="http://schemas.microsoft.com/office/drawing/2014/main" id="{23E045A6-2D54-488D-B5F0-688518430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83" name="Freeform 36">
                <a:extLst>
                  <a:ext uri="{FF2B5EF4-FFF2-40B4-BE49-F238E27FC236}">
                    <a16:creationId xmlns:a16="http://schemas.microsoft.com/office/drawing/2014/main" id="{2A4F07ED-57C7-4FF7-ABF8-793FC03A24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84" name="Freeform 37">
                <a:extLst>
                  <a:ext uri="{FF2B5EF4-FFF2-40B4-BE49-F238E27FC236}">
                    <a16:creationId xmlns:a16="http://schemas.microsoft.com/office/drawing/2014/main" id="{8829D0E6-D04F-4297-A784-6837F13EC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85" name="Freeform 38">
                <a:extLst>
                  <a:ext uri="{FF2B5EF4-FFF2-40B4-BE49-F238E27FC236}">
                    <a16:creationId xmlns:a16="http://schemas.microsoft.com/office/drawing/2014/main" id="{9477D3D3-AA00-446F-B05D-EBBA25D3C9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86" name="Freeform 39">
                <a:extLst>
                  <a:ext uri="{FF2B5EF4-FFF2-40B4-BE49-F238E27FC236}">
                    <a16:creationId xmlns:a16="http://schemas.microsoft.com/office/drawing/2014/main" id="{5AC450AD-A350-42FA-B7EA-103D4416B4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87" name="Freeform 40">
                <a:extLst>
                  <a:ext uri="{FF2B5EF4-FFF2-40B4-BE49-F238E27FC236}">
                    <a16:creationId xmlns:a16="http://schemas.microsoft.com/office/drawing/2014/main" id="{A10F783A-EC27-47BE-A21D-3531A036FA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4188" name="Rectangle 41">
                <a:extLst>
                  <a:ext uri="{FF2B5EF4-FFF2-40B4-BE49-F238E27FC236}">
                    <a16:creationId xmlns:a16="http://schemas.microsoft.com/office/drawing/2014/main" id="{A2CBE444-D00C-4C80-9F29-42A250C500B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da-DK"/>
              </a:p>
            </p:txBody>
          </p:sp>
        </p:grpSp>
      </p:grpSp>
      <p:pic>
        <p:nvPicPr>
          <p:cNvPr id="4098" name="Picture 2" descr="BlazePod - Good for your brain, good for your body - Alpha Sport">
            <a:extLst>
              <a:ext uri="{FF2B5EF4-FFF2-40B4-BE49-F238E27FC236}">
                <a16:creationId xmlns:a16="http://schemas.microsoft.com/office/drawing/2014/main" id="{C4E47523-949F-871F-2918-DD746183C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168" r="8720"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358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8C091-1E55-4A1C-1AF6-9AF680F6C05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CCA9B80-6ADB-EAED-0E23-B175DE91C222}"/>
              </a:ext>
            </a:extLst>
          </p:cNvPr>
          <p:cNvSpPr>
            <a:spLocks noGrp="1"/>
          </p:cNvSpPr>
          <p:nvPr>
            <p:ph type="title"/>
          </p:nvPr>
        </p:nvSpPr>
        <p:spPr>
          <a:xfrm>
            <a:off x="2570482" y="2689715"/>
            <a:ext cx="9905998" cy="1478570"/>
          </a:xfrm>
        </p:spPr>
        <p:txBody>
          <a:bodyPr/>
          <a:lstStyle/>
          <a:p>
            <a:r>
              <a:rPr lang="da-DK" dirty="0"/>
              <a:t>Hvad kunne man ellers gøre?</a:t>
            </a:r>
          </a:p>
        </p:txBody>
      </p:sp>
      <p:sp>
        <p:nvSpPr>
          <p:cNvPr id="3" name="Titel 1">
            <a:extLst>
              <a:ext uri="{FF2B5EF4-FFF2-40B4-BE49-F238E27FC236}">
                <a16:creationId xmlns:a16="http://schemas.microsoft.com/office/drawing/2014/main" id="{B2DF97A1-F7A7-D73D-A099-61C2DEB941D9}"/>
              </a:ext>
            </a:extLst>
          </p:cNvPr>
          <p:cNvSpPr txBox="1">
            <a:spLocks/>
          </p:cNvSpPr>
          <p:nvPr/>
        </p:nvSpPr>
        <p:spPr>
          <a:xfrm>
            <a:off x="4288537" y="2007080"/>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da-DK" dirty="0"/>
              <a:t>Spørgsmål</a:t>
            </a:r>
          </a:p>
        </p:txBody>
      </p:sp>
    </p:spTree>
    <p:extLst>
      <p:ext uri="{BB962C8B-B14F-4D97-AF65-F5344CB8AC3E}">
        <p14:creationId xmlns:p14="http://schemas.microsoft.com/office/powerpoint/2010/main" val="2892260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1F96B-4FE5-28A4-9EBC-ABBE3B705071}"/>
              </a:ext>
            </a:extLst>
          </p:cNvPr>
          <p:cNvSpPr>
            <a:spLocks noGrp="1"/>
          </p:cNvSpPr>
          <p:nvPr>
            <p:ph type="title"/>
          </p:nvPr>
        </p:nvSpPr>
        <p:spPr>
          <a:xfrm>
            <a:off x="1832293" y="2689715"/>
            <a:ext cx="9905998" cy="1478570"/>
          </a:xfrm>
        </p:spPr>
        <p:txBody>
          <a:bodyPr/>
          <a:lstStyle/>
          <a:p>
            <a:r>
              <a:rPr lang="da-DK" dirty="0"/>
              <a:t>Deceleration… Det her bliver hårdt</a:t>
            </a:r>
          </a:p>
        </p:txBody>
      </p:sp>
    </p:spTree>
    <p:extLst>
      <p:ext uri="{BB962C8B-B14F-4D97-AF65-F5344CB8AC3E}">
        <p14:creationId xmlns:p14="http://schemas.microsoft.com/office/powerpoint/2010/main" val="146189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16772-6482-8EF4-59E9-0BE12E06E44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CAEB2A2-F201-07B6-E878-8F92CB0ABD5C}"/>
              </a:ext>
            </a:extLst>
          </p:cNvPr>
          <p:cNvSpPr>
            <a:spLocks noGrp="1"/>
          </p:cNvSpPr>
          <p:nvPr>
            <p:ph type="title"/>
          </p:nvPr>
        </p:nvSpPr>
        <p:spPr>
          <a:xfrm>
            <a:off x="2604453" y="2689715"/>
            <a:ext cx="9905998" cy="1478570"/>
          </a:xfrm>
        </p:spPr>
        <p:txBody>
          <a:bodyPr/>
          <a:lstStyle/>
          <a:p>
            <a:r>
              <a:rPr lang="da-DK" dirty="0"/>
              <a:t>Hvad kunne man ellers gøre?</a:t>
            </a:r>
          </a:p>
        </p:txBody>
      </p:sp>
      <p:sp>
        <p:nvSpPr>
          <p:cNvPr id="3" name="Titel 1">
            <a:extLst>
              <a:ext uri="{FF2B5EF4-FFF2-40B4-BE49-F238E27FC236}">
                <a16:creationId xmlns:a16="http://schemas.microsoft.com/office/drawing/2014/main" id="{882BADCA-A7B5-0385-D778-8B2687200619}"/>
              </a:ext>
            </a:extLst>
          </p:cNvPr>
          <p:cNvSpPr txBox="1">
            <a:spLocks/>
          </p:cNvSpPr>
          <p:nvPr/>
        </p:nvSpPr>
        <p:spPr>
          <a:xfrm>
            <a:off x="4288537" y="2007080"/>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da-DK" dirty="0"/>
              <a:t>Spørgsmål</a:t>
            </a:r>
          </a:p>
        </p:txBody>
      </p:sp>
    </p:spTree>
    <p:extLst>
      <p:ext uri="{BB962C8B-B14F-4D97-AF65-F5344CB8AC3E}">
        <p14:creationId xmlns:p14="http://schemas.microsoft.com/office/powerpoint/2010/main" val="2333123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801279-BFC5-2688-934A-62391FDEC262}"/>
              </a:ext>
            </a:extLst>
          </p:cNvPr>
          <p:cNvSpPr>
            <a:spLocks noGrp="1"/>
          </p:cNvSpPr>
          <p:nvPr>
            <p:ph type="title"/>
          </p:nvPr>
        </p:nvSpPr>
        <p:spPr/>
        <p:txBody>
          <a:bodyPr/>
          <a:lstStyle/>
          <a:p>
            <a:pPr algn="ctr"/>
            <a:r>
              <a:rPr lang="da-DK" dirty="0"/>
              <a:t>Take-</a:t>
            </a:r>
            <a:r>
              <a:rPr lang="da-DK" dirty="0" err="1"/>
              <a:t>aways</a:t>
            </a:r>
            <a:endParaRPr lang="da-DK" dirty="0"/>
          </a:p>
        </p:txBody>
      </p:sp>
      <p:sp>
        <p:nvSpPr>
          <p:cNvPr id="3" name="Pladsholder til tekst 2">
            <a:extLst>
              <a:ext uri="{FF2B5EF4-FFF2-40B4-BE49-F238E27FC236}">
                <a16:creationId xmlns:a16="http://schemas.microsoft.com/office/drawing/2014/main" id="{57D16B9F-4C47-011B-370E-400B5B14A6CF}"/>
              </a:ext>
            </a:extLst>
          </p:cNvPr>
          <p:cNvSpPr>
            <a:spLocks noGrp="1"/>
          </p:cNvSpPr>
          <p:nvPr>
            <p:ph type="body" idx="1"/>
          </p:nvPr>
        </p:nvSpPr>
        <p:spPr/>
        <p:txBody>
          <a:bodyPr/>
          <a:lstStyle/>
          <a:p>
            <a:r>
              <a:rPr lang="da-DK" dirty="0"/>
              <a:t>Eksempel</a:t>
            </a:r>
          </a:p>
        </p:txBody>
      </p:sp>
      <p:sp>
        <p:nvSpPr>
          <p:cNvPr id="4" name="Pladsholder til billede 3">
            <a:extLst>
              <a:ext uri="{FF2B5EF4-FFF2-40B4-BE49-F238E27FC236}">
                <a16:creationId xmlns:a16="http://schemas.microsoft.com/office/drawing/2014/main" id="{99A1BC09-4F01-36B3-3FAC-A3183984C3C1}"/>
              </a:ext>
            </a:extLst>
          </p:cNvPr>
          <p:cNvSpPr>
            <a:spLocks noGrp="1"/>
          </p:cNvSpPr>
          <p:nvPr>
            <p:ph type="pic" idx="15"/>
          </p:nvPr>
        </p:nvSpPr>
        <p:spPr/>
        <p:txBody>
          <a:bodyPr>
            <a:normAutofit fontScale="77500" lnSpcReduction="20000"/>
          </a:bodyPr>
          <a:lstStyle/>
          <a:p>
            <a:pPr algn="ctr"/>
            <a:r>
              <a:rPr lang="da-DK" dirty="0"/>
              <a:t>Fokus</a:t>
            </a:r>
          </a:p>
          <a:p>
            <a:pPr marL="342900" indent="-342900" algn="ctr">
              <a:buFontTx/>
              <a:buChar char="-"/>
            </a:pPr>
            <a:r>
              <a:rPr lang="da-DK" dirty="0"/>
              <a:t>Øger balancen markant</a:t>
            </a:r>
          </a:p>
          <a:p>
            <a:pPr marL="342900" indent="-342900" algn="ctr">
              <a:buFontTx/>
              <a:buChar char="-"/>
            </a:pPr>
            <a:r>
              <a:rPr lang="da-DK" dirty="0"/>
              <a:t>Specielt vigtigt i udsatte situationer</a:t>
            </a:r>
          </a:p>
        </p:txBody>
      </p:sp>
      <p:sp>
        <p:nvSpPr>
          <p:cNvPr id="5" name="Pladsholder til tekst 4">
            <a:extLst>
              <a:ext uri="{FF2B5EF4-FFF2-40B4-BE49-F238E27FC236}">
                <a16:creationId xmlns:a16="http://schemas.microsoft.com/office/drawing/2014/main" id="{7F50D02E-8F7A-F5DE-B2F0-420DF1093670}"/>
              </a:ext>
            </a:extLst>
          </p:cNvPr>
          <p:cNvSpPr>
            <a:spLocks noGrp="1"/>
          </p:cNvSpPr>
          <p:nvPr>
            <p:ph type="body" sz="half" idx="18"/>
          </p:nvPr>
        </p:nvSpPr>
        <p:spPr>
          <a:xfrm>
            <a:off x="1141413" y="4980858"/>
            <a:ext cx="3195240" cy="1267542"/>
          </a:xfrm>
        </p:spPr>
        <p:txBody>
          <a:bodyPr>
            <a:normAutofit/>
          </a:bodyPr>
          <a:lstStyle/>
          <a:p>
            <a:r>
              <a:rPr lang="da-DK" dirty="0"/>
              <a:t>Hav fokus på at se på et specifikt punkt når du går på ujævnt terræn.</a:t>
            </a:r>
          </a:p>
          <a:p>
            <a:r>
              <a:rPr lang="da-DK" dirty="0"/>
              <a:t>Hav fokus på følelsen af gelænderet når du går på trapper</a:t>
            </a:r>
          </a:p>
        </p:txBody>
      </p:sp>
      <p:sp>
        <p:nvSpPr>
          <p:cNvPr id="6" name="Pladsholder til tekst 5">
            <a:extLst>
              <a:ext uri="{FF2B5EF4-FFF2-40B4-BE49-F238E27FC236}">
                <a16:creationId xmlns:a16="http://schemas.microsoft.com/office/drawing/2014/main" id="{D4DC161F-D5A4-3950-903C-4D9B3219BC68}"/>
              </a:ext>
            </a:extLst>
          </p:cNvPr>
          <p:cNvSpPr>
            <a:spLocks noGrp="1"/>
          </p:cNvSpPr>
          <p:nvPr>
            <p:ph type="body" sz="quarter" idx="3"/>
          </p:nvPr>
        </p:nvSpPr>
        <p:spPr/>
        <p:txBody>
          <a:bodyPr/>
          <a:lstStyle/>
          <a:p>
            <a:r>
              <a:rPr lang="da-DK" dirty="0"/>
              <a:t>Eksempel</a:t>
            </a:r>
          </a:p>
        </p:txBody>
      </p:sp>
      <p:sp>
        <p:nvSpPr>
          <p:cNvPr id="7" name="Pladsholder til billede 6">
            <a:extLst>
              <a:ext uri="{FF2B5EF4-FFF2-40B4-BE49-F238E27FC236}">
                <a16:creationId xmlns:a16="http://schemas.microsoft.com/office/drawing/2014/main" id="{DCA0F42C-F6D2-76D8-2334-AC61F13AF31A}"/>
              </a:ext>
            </a:extLst>
          </p:cNvPr>
          <p:cNvSpPr>
            <a:spLocks noGrp="1"/>
          </p:cNvSpPr>
          <p:nvPr>
            <p:ph type="pic" idx="21"/>
          </p:nvPr>
        </p:nvSpPr>
        <p:spPr>
          <a:xfrm>
            <a:off x="4489053" y="2666998"/>
            <a:ext cx="3198940" cy="1524000"/>
          </a:xfrm>
        </p:spPr>
        <p:txBody>
          <a:bodyPr>
            <a:normAutofit fontScale="92500" lnSpcReduction="10000"/>
          </a:bodyPr>
          <a:lstStyle/>
          <a:p>
            <a:pPr algn="ctr"/>
            <a:r>
              <a:rPr lang="da-DK" dirty="0"/>
              <a:t>Balance</a:t>
            </a:r>
          </a:p>
          <a:p>
            <a:pPr marL="342900" indent="-342900" algn="ctr">
              <a:buFontTx/>
              <a:buChar char="-"/>
            </a:pPr>
            <a:r>
              <a:rPr lang="da-DK" dirty="0"/>
              <a:t>De tre systemer (slide 9)</a:t>
            </a:r>
          </a:p>
          <a:p>
            <a:pPr marL="342900" indent="-342900" algn="ctr">
              <a:buFontTx/>
              <a:buChar char="-"/>
            </a:pPr>
            <a:r>
              <a:rPr lang="da-DK" dirty="0"/>
              <a:t>Reaktion (slide 21)</a:t>
            </a:r>
          </a:p>
          <a:p>
            <a:pPr marL="342900" indent="-342900" algn="ctr">
              <a:buFontTx/>
              <a:buChar char="-"/>
            </a:pPr>
            <a:endParaRPr lang="da-DK" dirty="0"/>
          </a:p>
          <a:p>
            <a:pPr algn="ctr"/>
            <a:endParaRPr lang="da-DK" dirty="0"/>
          </a:p>
        </p:txBody>
      </p:sp>
      <p:sp>
        <p:nvSpPr>
          <p:cNvPr id="8" name="Pladsholder til tekst 7">
            <a:extLst>
              <a:ext uri="{FF2B5EF4-FFF2-40B4-BE49-F238E27FC236}">
                <a16:creationId xmlns:a16="http://schemas.microsoft.com/office/drawing/2014/main" id="{2824B031-6993-E81D-2DCB-2E62AC60D632}"/>
              </a:ext>
            </a:extLst>
          </p:cNvPr>
          <p:cNvSpPr>
            <a:spLocks noGrp="1"/>
          </p:cNvSpPr>
          <p:nvPr>
            <p:ph type="body" sz="half" idx="19"/>
          </p:nvPr>
        </p:nvSpPr>
        <p:spPr>
          <a:xfrm>
            <a:off x="4487593" y="4980856"/>
            <a:ext cx="3200400" cy="1267541"/>
          </a:xfrm>
        </p:spPr>
        <p:txBody>
          <a:bodyPr>
            <a:normAutofit fontScale="92500"/>
          </a:bodyPr>
          <a:lstStyle/>
          <a:p>
            <a:r>
              <a:rPr lang="da-DK" dirty="0"/>
              <a:t>Drej hovedet fra side til side og op/ned</a:t>
            </a:r>
          </a:p>
          <a:p>
            <a:r>
              <a:rPr lang="da-DK" dirty="0"/>
              <a:t>Prøv nu med et ben. Dernæst lukkede øjne.</a:t>
            </a:r>
          </a:p>
          <a:p>
            <a:r>
              <a:rPr lang="da-DK" dirty="0"/>
              <a:t>Dans</a:t>
            </a:r>
          </a:p>
        </p:txBody>
      </p:sp>
      <p:sp>
        <p:nvSpPr>
          <p:cNvPr id="9" name="Pladsholder til tekst 8">
            <a:extLst>
              <a:ext uri="{FF2B5EF4-FFF2-40B4-BE49-F238E27FC236}">
                <a16:creationId xmlns:a16="http://schemas.microsoft.com/office/drawing/2014/main" id="{EC40D7C6-FC22-3E59-A770-DCBB36153658}"/>
              </a:ext>
            </a:extLst>
          </p:cNvPr>
          <p:cNvSpPr>
            <a:spLocks noGrp="1"/>
          </p:cNvSpPr>
          <p:nvPr>
            <p:ph type="body" sz="quarter" idx="13"/>
          </p:nvPr>
        </p:nvSpPr>
        <p:spPr>
          <a:xfrm>
            <a:off x="7852567" y="4404595"/>
            <a:ext cx="3357832" cy="576262"/>
          </a:xfrm>
        </p:spPr>
        <p:txBody>
          <a:bodyPr/>
          <a:lstStyle/>
          <a:p>
            <a:r>
              <a:rPr lang="da-DK" dirty="0"/>
              <a:t>Ældresagen programmer</a:t>
            </a:r>
          </a:p>
        </p:txBody>
      </p:sp>
      <p:sp>
        <p:nvSpPr>
          <p:cNvPr id="10" name="Pladsholder til billede 9">
            <a:extLst>
              <a:ext uri="{FF2B5EF4-FFF2-40B4-BE49-F238E27FC236}">
                <a16:creationId xmlns:a16="http://schemas.microsoft.com/office/drawing/2014/main" id="{B45D04D3-0760-C29F-C120-C86C91FD83CE}"/>
              </a:ext>
            </a:extLst>
          </p:cNvPr>
          <p:cNvSpPr>
            <a:spLocks noGrp="1"/>
          </p:cNvSpPr>
          <p:nvPr>
            <p:ph type="pic" idx="22"/>
          </p:nvPr>
        </p:nvSpPr>
        <p:spPr/>
        <p:txBody>
          <a:bodyPr>
            <a:normAutofit lnSpcReduction="10000"/>
          </a:bodyPr>
          <a:lstStyle/>
          <a:p>
            <a:pPr algn="ctr"/>
            <a:r>
              <a:rPr lang="da-DK" dirty="0"/>
              <a:t>Styrke</a:t>
            </a:r>
          </a:p>
          <a:p>
            <a:pPr marL="342900" indent="-342900" algn="ctr">
              <a:buFontTx/>
              <a:buChar char="-"/>
            </a:pPr>
            <a:r>
              <a:rPr lang="da-DK" dirty="0"/>
              <a:t>Ben først</a:t>
            </a:r>
          </a:p>
          <a:p>
            <a:pPr marL="342900" indent="-342900" algn="ctr">
              <a:buFontTx/>
              <a:buChar char="-"/>
            </a:pPr>
            <a:r>
              <a:rPr lang="da-DK" dirty="0"/>
              <a:t>Deceleration</a:t>
            </a:r>
          </a:p>
          <a:p>
            <a:pPr marL="342900" indent="-342900" algn="ctr">
              <a:buFontTx/>
              <a:buChar char="-"/>
            </a:pPr>
            <a:endParaRPr lang="da-DK" dirty="0"/>
          </a:p>
          <a:p>
            <a:pPr marL="342900" indent="-342900" algn="ctr">
              <a:buFontTx/>
              <a:buChar char="-"/>
            </a:pPr>
            <a:endParaRPr lang="da-DK" dirty="0"/>
          </a:p>
        </p:txBody>
      </p:sp>
      <p:sp>
        <p:nvSpPr>
          <p:cNvPr id="11" name="Pladsholder til tekst 10">
            <a:extLst>
              <a:ext uri="{FF2B5EF4-FFF2-40B4-BE49-F238E27FC236}">
                <a16:creationId xmlns:a16="http://schemas.microsoft.com/office/drawing/2014/main" id="{B8EC124C-6444-01A7-2735-4B9EB0EA4E6F}"/>
              </a:ext>
            </a:extLst>
          </p:cNvPr>
          <p:cNvSpPr>
            <a:spLocks noGrp="1"/>
          </p:cNvSpPr>
          <p:nvPr>
            <p:ph type="body" sz="half" idx="20"/>
          </p:nvPr>
        </p:nvSpPr>
        <p:spPr/>
        <p:txBody>
          <a:bodyPr/>
          <a:lstStyle/>
          <a:p>
            <a:pPr algn="ctr"/>
            <a:r>
              <a:rPr lang="da-DK" dirty="0">
                <a:hlinkClick r:id="rId2"/>
              </a:rPr>
              <a:t>VIDEOER HER</a:t>
            </a:r>
            <a:endParaRPr lang="da-DK" dirty="0"/>
          </a:p>
        </p:txBody>
      </p:sp>
    </p:spTree>
    <p:extLst>
      <p:ext uri="{BB962C8B-B14F-4D97-AF65-F5344CB8AC3E}">
        <p14:creationId xmlns:p14="http://schemas.microsoft.com/office/powerpoint/2010/main" val="2280920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C6270675-9512-4978-8583-36659256E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11A59CA-BD3F-082E-107A-24727BA9250D}"/>
              </a:ext>
            </a:extLst>
          </p:cNvPr>
          <p:cNvSpPr>
            <a:spLocks noGrp="1"/>
          </p:cNvSpPr>
          <p:nvPr>
            <p:ph type="title"/>
          </p:nvPr>
        </p:nvSpPr>
        <p:spPr>
          <a:xfrm>
            <a:off x="1141413" y="618518"/>
            <a:ext cx="9905998" cy="1478570"/>
          </a:xfrm>
        </p:spPr>
        <p:txBody>
          <a:bodyPr>
            <a:normAutofit/>
          </a:bodyPr>
          <a:lstStyle/>
          <a:p>
            <a:r>
              <a:rPr lang="da-DK" dirty="0"/>
              <a:t>Fald hos ældre – Et stort problem</a:t>
            </a:r>
          </a:p>
        </p:txBody>
      </p:sp>
      <p:graphicFrame>
        <p:nvGraphicFramePr>
          <p:cNvPr id="12" name="Pladsholder til indhold 2">
            <a:extLst>
              <a:ext uri="{FF2B5EF4-FFF2-40B4-BE49-F238E27FC236}">
                <a16:creationId xmlns:a16="http://schemas.microsoft.com/office/drawing/2014/main" id="{29C184BF-6571-3C94-EA92-BBDD299649C9}"/>
              </a:ext>
            </a:extLst>
          </p:cNvPr>
          <p:cNvGraphicFramePr>
            <a:graphicFrameLocks noGrp="1"/>
          </p:cNvGraphicFramePr>
          <p:nvPr>
            <p:ph idx="1"/>
            <p:extLst>
              <p:ext uri="{D42A27DB-BD31-4B8C-83A1-F6EECF244321}">
                <p14:modId xmlns:p14="http://schemas.microsoft.com/office/powerpoint/2010/main" val="229851873"/>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felt 3">
            <a:extLst>
              <a:ext uri="{FF2B5EF4-FFF2-40B4-BE49-F238E27FC236}">
                <a16:creationId xmlns:a16="http://schemas.microsoft.com/office/drawing/2014/main" id="{9CAB6218-549D-2509-18FA-EF1F36876A66}"/>
              </a:ext>
            </a:extLst>
          </p:cNvPr>
          <p:cNvSpPr txBox="1"/>
          <p:nvPr/>
        </p:nvSpPr>
        <p:spPr>
          <a:xfrm>
            <a:off x="1141413" y="6239482"/>
            <a:ext cx="2365829" cy="369332"/>
          </a:xfrm>
          <a:prstGeom prst="rect">
            <a:avLst/>
          </a:prstGeom>
          <a:noFill/>
        </p:spPr>
        <p:txBody>
          <a:bodyPr wrap="square" rtlCol="0">
            <a:spAutoFit/>
          </a:bodyPr>
          <a:lstStyle/>
          <a:p>
            <a:r>
              <a:rPr lang="da-DK" dirty="0"/>
              <a:t>Kilde: </a:t>
            </a:r>
            <a:r>
              <a:rPr lang="da-DK" dirty="0" err="1"/>
              <a:t>Sundhed.dk</a:t>
            </a:r>
            <a:endParaRPr lang="da-DK" dirty="0"/>
          </a:p>
        </p:txBody>
      </p:sp>
    </p:spTree>
    <p:extLst>
      <p:ext uri="{BB962C8B-B14F-4D97-AF65-F5344CB8AC3E}">
        <p14:creationId xmlns:p14="http://schemas.microsoft.com/office/powerpoint/2010/main" val="3443293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0D33D-FADF-BBB1-B7BC-EB8FDFD6E9F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C6B7674-261D-41D6-DBCB-B72ED18A3A82}"/>
              </a:ext>
            </a:extLst>
          </p:cNvPr>
          <p:cNvSpPr>
            <a:spLocks noGrp="1"/>
          </p:cNvSpPr>
          <p:nvPr>
            <p:ph type="title"/>
          </p:nvPr>
        </p:nvSpPr>
        <p:spPr>
          <a:xfrm>
            <a:off x="2692402" y="2689715"/>
            <a:ext cx="9905998" cy="1478570"/>
          </a:xfrm>
        </p:spPr>
        <p:txBody>
          <a:bodyPr/>
          <a:lstStyle/>
          <a:p>
            <a:r>
              <a:rPr lang="da-DK" dirty="0"/>
              <a:t>Fald </a:t>
            </a:r>
            <a:r>
              <a:rPr lang="da-DK" dirty="0">
                <a:sym typeface="Wingdings" pitchFamily="2" charset="2"/>
              </a:rPr>
              <a:t> Inaktivitet  Problem</a:t>
            </a:r>
            <a:endParaRPr lang="da-DK" dirty="0"/>
          </a:p>
        </p:txBody>
      </p:sp>
    </p:spTree>
    <p:extLst>
      <p:ext uri="{BB962C8B-B14F-4D97-AF65-F5344CB8AC3E}">
        <p14:creationId xmlns:p14="http://schemas.microsoft.com/office/powerpoint/2010/main" val="1528187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206D7-58A5-F921-944F-34FC0177599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6C3F3C2-CED2-C49C-2289-79175AB0D700}"/>
              </a:ext>
            </a:extLst>
          </p:cNvPr>
          <p:cNvSpPr>
            <a:spLocks noGrp="1"/>
          </p:cNvSpPr>
          <p:nvPr>
            <p:ph type="title"/>
          </p:nvPr>
        </p:nvSpPr>
        <p:spPr>
          <a:xfrm>
            <a:off x="1143001" y="2689715"/>
            <a:ext cx="9905998" cy="1478570"/>
          </a:xfrm>
        </p:spPr>
        <p:txBody>
          <a:bodyPr/>
          <a:lstStyle/>
          <a:p>
            <a:r>
              <a:rPr lang="da-DK" dirty="0"/>
              <a:t>I 2014 var vi nogle studerende der fik en idé</a:t>
            </a:r>
          </a:p>
        </p:txBody>
      </p:sp>
    </p:spTree>
    <p:extLst>
      <p:ext uri="{BB962C8B-B14F-4D97-AF65-F5344CB8AC3E}">
        <p14:creationId xmlns:p14="http://schemas.microsoft.com/office/powerpoint/2010/main" val="820410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571EEDF7-1BA0-6E7C-A751-13EC33B146AA}"/>
            </a:ext>
          </a:extLst>
        </p:cNvPr>
        <p:cNvGrpSpPr/>
        <p:nvPr/>
      </p:nvGrpSpPr>
      <p:grpSpPr>
        <a:xfrm>
          <a:off x="0" y="0"/>
          <a:ext cx="0" cy="0"/>
          <a:chOff x="0" y="0"/>
          <a:chExt cx="0" cy="0"/>
        </a:xfrm>
      </p:grpSpPr>
      <p:pic>
        <p:nvPicPr>
          <p:cNvPr id="3131"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3133" name="Group 3132">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3134" name="Group 3133">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3146"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da-DK"/>
              </a:p>
            </p:txBody>
          </p:sp>
          <p:sp>
            <p:nvSpPr>
              <p:cNvPr id="3147"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48"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49"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50"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51"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52"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53"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54"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55"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56"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57"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da-DK"/>
              </a:p>
            </p:txBody>
          </p:sp>
          <p:sp>
            <p:nvSpPr>
              <p:cNvPr id="3158"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59"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60"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61"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62"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da-DK"/>
              </a:p>
            </p:txBody>
          </p:sp>
          <p:sp>
            <p:nvSpPr>
              <p:cNvPr id="3163"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64"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65"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66"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67"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68"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69"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70"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71"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72"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grpSp>
        <p:grpSp>
          <p:nvGrpSpPr>
            <p:cNvPr id="3135" name="Group 3134">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3136"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37"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38"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39"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40"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41"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42"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43"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44"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da-DK"/>
              </a:p>
            </p:txBody>
          </p:sp>
          <p:sp>
            <p:nvSpPr>
              <p:cNvPr id="3145"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da-DK"/>
              </a:p>
            </p:txBody>
          </p:sp>
        </p:grpSp>
      </p:grpSp>
      <p:pic>
        <p:nvPicPr>
          <p:cNvPr id="3174" name="Picture 2">
            <a:extLst>
              <a:ext uri="{FF2B5EF4-FFF2-40B4-BE49-F238E27FC236}">
                <a16:creationId xmlns:a16="http://schemas.microsoft.com/office/drawing/2014/main" id="{43BCD4D4-0FCB-418E-9D58-033B2DB415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useBgFill="1">
        <p:nvSpPr>
          <p:cNvPr id="3176" name="Rectangle 3175">
            <a:extLst>
              <a:ext uri="{FF2B5EF4-FFF2-40B4-BE49-F238E27FC236}">
                <a16:creationId xmlns:a16="http://schemas.microsoft.com/office/drawing/2014/main" id="{BC3E363D-4793-4E9B-88F5-58007346C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78" name="Picture 2">
            <a:extLst>
              <a:ext uri="{FF2B5EF4-FFF2-40B4-BE49-F238E27FC236}">
                <a16:creationId xmlns:a16="http://schemas.microsoft.com/office/drawing/2014/main" id="{AA3F2319-3466-4D84-ABE4-77BC773F35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pic>
        <p:nvPicPr>
          <p:cNvPr id="3077" name="Picture 5" descr="ANIMALS With Amazing BALANCE">
            <a:extLst>
              <a:ext uri="{FF2B5EF4-FFF2-40B4-BE49-F238E27FC236}">
                <a16:creationId xmlns:a16="http://schemas.microsoft.com/office/drawing/2014/main" id="{99E49C00-F319-CBCF-9E4A-7599F8F7C27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15912" y="965201"/>
            <a:ext cx="8760176" cy="4927599"/>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54012E36-B675-8F38-CBA5-2FC0DE54213A}"/>
              </a:ext>
            </a:extLst>
          </p:cNvPr>
          <p:cNvSpPr>
            <a:spLocks noChangeArrowheads="1"/>
          </p:cNvSpPr>
          <p:nvPr/>
        </p:nvSpPr>
        <p:spPr bwMode="auto">
          <a:xfrm flipV="1">
            <a:off x="3325670" y="-477278"/>
            <a:ext cx="5056329"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da-DK" altLang="da-DK" b="0" i="0" u="none" strike="noStrike" cap="none" normalizeH="0" baseline="0">
                <a:ln>
                  <a:noFill/>
                </a:ln>
                <a:solidFill>
                  <a:schemeClr val="tx1"/>
                </a:solidFill>
                <a:effectLst/>
                <a:latin typeface="Arial" panose="020B0604020202020204" pitchFamily="34" charset="0"/>
              </a:rPr>
            </a:br>
            <a:endParaRPr kumimoji="0" lang="da-DK" altLang="da-DK"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da-DK" altLang="da-DK" b="0" i="0" u="none" strike="noStrike" cap="none" normalizeH="0" baseline="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3AE5246C-96A2-777E-99E3-F5A164DBD80F}"/>
              </a:ext>
            </a:extLst>
          </p:cNvPr>
          <p:cNvSpPr>
            <a:spLocks noChangeArrowheads="1"/>
          </p:cNvSpPr>
          <p:nvPr/>
        </p:nvSpPr>
        <p:spPr bwMode="auto">
          <a:xfrm flipV="1">
            <a:off x="18174792" y="187056"/>
            <a:ext cx="31104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da-DK" altLang="da-DK" b="0" i="0" u="none" strike="noStrike" cap="none" normalizeH="0" baseline="0">
                <a:ln>
                  <a:noFill/>
                </a:ln>
                <a:solidFill>
                  <a:schemeClr val="tx1"/>
                </a:solidFill>
                <a:effectLst/>
                <a:latin typeface="Arial" panose="020B0604020202020204" pitchFamily="34" charset="0"/>
              </a:rPr>
            </a:br>
            <a:endParaRPr kumimoji="0" lang="da-DK" altLang="da-DK"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627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1C225D-C5F7-4931-A838-A3E5157E19EE}"/>
              </a:ext>
            </a:extLst>
          </p:cNvPr>
          <p:cNvSpPr>
            <a:spLocks noGrp="1"/>
          </p:cNvSpPr>
          <p:nvPr>
            <p:ph type="title"/>
          </p:nvPr>
        </p:nvSpPr>
        <p:spPr>
          <a:xfrm>
            <a:off x="2286002" y="2689715"/>
            <a:ext cx="9905998" cy="1478570"/>
          </a:xfrm>
        </p:spPr>
        <p:txBody>
          <a:bodyPr/>
          <a:lstStyle/>
          <a:p>
            <a:r>
              <a:rPr lang="da-DK" dirty="0"/>
              <a:t>Men Hvad er balance egentlig?</a:t>
            </a:r>
          </a:p>
        </p:txBody>
      </p:sp>
    </p:spTree>
    <p:extLst>
      <p:ext uri="{BB962C8B-B14F-4D97-AF65-F5344CB8AC3E}">
        <p14:creationId xmlns:p14="http://schemas.microsoft.com/office/powerpoint/2010/main" val="2816859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A054A-95CE-CC5A-0192-507445D8D80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943CDD5-C080-4221-183D-541491A5569A}"/>
              </a:ext>
            </a:extLst>
          </p:cNvPr>
          <p:cNvSpPr>
            <a:spLocks noGrp="1"/>
          </p:cNvSpPr>
          <p:nvPr>
            <p:ph type="title"/>
          </p:nvPr>
        </p:nvSpPr>
        <p:spPr>
          <a:xfrm>
            <a:off x="1639391" y="2689715"/>
            <a:ext cx="9905998" cy="1478570"/>
          </a:xfrm>
        </p:spPr>
        <p:txBody>
          <a:bodyPr>
            <a:normAutofit fontScale="90000"/>
          </a:bodyPr>
          <a:lstStyle/>
          <a:p>
            <a:r>
              <a:rPr lang="da-DK" dirty="0"/>
              <a:t>”Balance er evnen til at opretholde kroppens stabilitet og kontrol i forhold til tyngdekraften, både i hvile og under bevægelse, ved hjælp af samspillet mellem det vestibulære, visuelle og </a:t>
            </a:r>
            <a:r>
              <a:rPr lang="da-DK" dirty="0" err="1"/>
              <a:t>proprioceptive</a:t>
            </a:r>
            <a:r>
              <a:rPr lang="da-DK" dirty="0"/>
              <a:t> system.”</a:t>
            </a:r>
          </a:p>
        </p:txBody>
      </p:sp>
    </p:spTree>
    <p:extLst>
      <p:ext uri="{BB962C8B-B14F-4D97-AF65-F5344CB8AC3E}">
        <p14:creationId xmlns:p14="http://schemas.microsoft.com/office/powerpoint/2010/main" val="27463347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redsløb">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Kredsløb</Template>
  <TotalTime>129</TotalTime>
  <Words>1153</Words>
  <Application>Microsoft Office PowerPoint</Application>
  <PresentationFormat>Widescreen</PresentationFormat>
  <Paragraphs>88</Paragraphs>
  <Slides>38</Slides>
  <Notes>3</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38</vt:i4>
      </vt:variant>
    </vt:vector>
  </HeadingPairs>
  <TitlesOfParts>
    <vt:vector size="45" baseType="lpstr">
      <vt:lpstr>Aptos</vt:lpstr>
      <vt:lpstr>Arial</vt:lpstr>
      <vt:lpstr>ProximaNovaA-Bold</vt:lpstr>
      <vt:lpstr>ProximaNovaA-Regular</vt:lpstr>
      <vt:lpstr>Tw Cen MT</vt:lpstr>
      <vt:lpstr>Wingdings</vt:lpstr>
      <vt:lpstr>Kredsløb</vt:lpstr>
      <vt:lpstr>Træning for Ældre</vt:lpstr>
      <vt:lpstr>Stil gerne spørgsmål undervejs</vt:lpstr>
      <vt:lpstr>Hvem er jeg?</vt:lpstr>
      <vt:lpstr>Fald hos ældre – Et stort problem</vt:lpstr>
      <vt:lpstr>Fald  Inaktivitet  Problem</vt:lpstr>
      <vt:lpstr>I 2014 var vi nogle studerende der fik en idé</vt:lpstr>
      <vt:lpstr>PowerPoint-præsentation</vt:lpstr>
      <vt:lpstr>Men Hvad er balance egentlig?</vt:lpstr>
      <vt:lpstr>”Balance er evnen til at opretholde kroppens stabilitet og kontrol i forhold til tyngdekraften, både i hvile og under bevægelse, ved hjælp af samspillet mellem det vestibulære, visuelle og proprioceptive system.”</vt:lpstr>
      <vt:lpstr>Og hvad betyder det så?</vt:lpstr>
      <vt:lpstr>De tre systemer</vt:lpstr>
      <vt:lpstr>Lad os teste… Hvor god er din balance?</vt:lpstr>
      <vt:lpstr>Tilbage til de studerende i 2014</vt:lpstr>
      <vt:lpstr>Kan vi gøre balancen bedre?</vt:lpstr>
      <vt:lpstr>Betydningen af fokus…</vt:lpstr>
      <vt:lpstr>Internt fokus: Hvordan sker inde i min krop?</vt:lpstr>
      <vt:lpstr>PowerPoint-præsentation</vt:lpstr>
      <vt:lpstr>PowerPoint-præsentation</vt:lpstr>
      <vt:lpstr>PowerPoint-præsentation</vt:lpstr>
      <vt:lpstr>Figure 1 Mean (±SEM, N = 18) center of pressure (CoP) area (A) and velocity in both medial-lateral (B) and ...</vt:lpstr>
      <vt:lpstr>PowerPoint-præsentation</vt:lpstr>
      <vt:lpstr>PowerPoint-præsentation</vt:lpstr>
      <vt:lpstr>PowerPoint-præsentation</vt:lpstr>
      <vt:lpstr>Figure 2 Mean (±SEM, N = 18) center of pressure (CoP) area and velocity and both medial-lateral and anterior-posterior ...</vt:lpstr>
      <vt:lpstr>Hvordan kan denne viden bruges i praksis?</vt:lpstr>
      <vt:lpstr>Lad os prøve igen</vt:lpstr>
      <vt:lpstr>Hvad med det der styrketræning?</vt:lpstr>
      <vt:lpstr>PowerPoint-præsentation</vt:lpstr>
      <vt:lpstr>Tilbage til balancen…</vt:lpstr>
      <vt:lpstr>Reaktion + Deceleration</vt:lpstr>
      <vt:lpstr>Det kan vi træne!</vt:lpstr>
      <vt:lpstr>Men hvordan?</vt:lpstr>
      <vt:lpstr>REAKTION: Hvad er det nu Simon siger?</vt:lpstr>
      <vt:lpstr>PowerPoint-præsentation</vt:lpstr>
      <vt:lpstr>Hvad kunne man ellers gøre?</vt:lpstr>
      <vt:lpstr>Deceleration… Det her bliver hårdt</vt:lpstr>
      <vt:lpstr>Hvad kunne man ellers gøre?</vt:lpstr>
      <vt:lpstr>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Nicklas Røssner</dc:creator>
  <cp:lastModifiedBy>Kim Jimmy Røssner Hansen</cp:lastModifiedBy>
  <cp:revision>4</cp:revision>
  <dcterms:created xsi:type="dcterms:W3CDTF">2024-11-04T09:20:09Z</dcterms:created>
  <dcterms:modified xsi:type="dcterms:W3CDTF">2024-11-19T09:00:05Z</dcterms:modified>
</cp:coreProperties>
</file>