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59" r:id="rId3"/>
    <p:sldId id="288" r:id="rId4"/>
    <p:sldId id="309" r:id="rId5"/>
    <p:sldId id="295" r:id="rId6"/>
    <p:sldId id="296" r:id="rId7"/>
    <p:sldId id="297" r:id="rId8"/>
    <p:sldId id="298" r:id="rId9"/>
    <p:sldId id="299" r:id="rId10"/>
    <p:sldId id="312" r:id="rId11"/>
    <p:sldId id="310" r:id="rId12"/>
    <p:sldId id="311" r:id="rId13"/>
    <p:sldId id="287" r:id="rId14"/>
    <p:sldId id="284" r:id="rId15"/>
    <p:sldId id="305" r:id="rId16"/>
    <p:sldId id="306" r:id="rId17"/>
    <p:sldId id="281" r:id="rId18"/>
    <p:sldId id="307" r:id="rId19"/>
    <p:sldId id="289" r:id="rId20"/>
    <p:sldId id="290" r:id="rId21"/>
    <p:sldId id="283" r:id="rId22"/>
    <p:sldId id="308" r:id="rId2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279" autoAdjust="0"/>
  </p:normalViewPr>
  <p:slideViewPr>
    <p:cSldViewPr snapToGrid="0">
      <p:cViewPr>
        <p:scale>
          <a:sx n="110" d="100"/>
          <a:sy n="110" d="100"/>
        </p:scale>
        <p:origin x="-34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62806-1435-451F-A1A0-33F32AB28C79}" type="datetimeFigureOut">
              <a:rPr lang="da-DK" smtClean="0"/>
              <a:t>05-10-2018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23C5F-1057-4D02-8278-9373A925256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046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0859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5808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/>
            <a:endParaRPr kumimoji="0" lang="da-DK" sz="11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DIN Offc Light" panose="020B0504020101010102" pitchFamily="34" charset="0"/>
              <a:ea typeface="Palatino"/>
              <a:cs typeface="Palatino"/>
              <a:sym typeface="Palatino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890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3378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0332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826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134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a-D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687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6872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6523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504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da-DK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176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3303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467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Åbningsdias - centrer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7"/>
          <p:cNvSpPr/>
          <p:nvPr userDrawn="1"/>
        </p:nvSpPr>
        <p:spPr>
          <a:xfrm>
            <a:off x="0" y="4410945"/>
            <a:ext cx="12192000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9" name="Shape 8"/>
          <p:cNvSpPr/>
          <p:nvPr userDrawn="1"/>
        </p:nvSpPr>
        <p:spPr>
          <a:xfrm flipV="1">
            <a:off x="-574" y="2396853"/>
            <a:ext cx="12192575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7" name="ÆS_logo_POS_CMYK.pdf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99" y="3005188"/>
            <a:ext cx="4991916" cy="85166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ktangel 2"/>
          <p:cNvSpPr/>
          <p:nvPr userDrawn="1"/>
        </p:nvSpPr>
        <p:spPr>
          <a:xfrm>
            <a:off x="0" y="0"/>
            <a:ext cx="12192000" cy="2442572"/>
          </a:xfrm>
          <a:prstGeom prst="rect">
            <a:avLst/>
          </a:prstGeom>
          <a:solidFill>
            <a:schemeClr val="bg2"/>
          </a:solidFill>
          <a:ln w="12700" cap="flat">
            <a:solidFill>
              <a:schemeClr val="accent1">
                <a:lumMod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0" y="4410945"/>
            <a:ext cx="12192000" cy="2442572"/>
          </a:xfrm>
          <a:prstGeom prst="rect">
            <a:avLst/>
          </a:prstGeom>
          <a:solidFill>
            <a:schemeClr val="bg2"/>
          </a:solidFill>
          <a:ln w="12700" cap="flat">
            <a:solidFill>
              <a:schemeClr val="accent1">
                <a:lumMod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780630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476249" y="1946672"/>
            <a:ext cx="532154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26" name="Shape 26"/>
          <p:cNvSpPr>
            <a:spLocks noGrp="1"/>
          </p:cNvSpPr>
          <p:nvPr>
            <p:ph type="body" idx="1" hasCustomPrompt="1"/>
          </p:nvPr>
        </p:nvSpPr>
        <p:spPr>
          <a:xfrm>
            <a:off x="476251" y="1988840"/>
            <a:ext cx="5322093" cy="42170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2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39827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2pPr>
            <a:lvl3pPr marL="480288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3pPr>
            <a:lvl4pPr marL="480920" indent="-241093" algn="l">
              <a:lnSpc>
                <a:spcPct val="120000"/>
              </a:lnSpc>
              <a:spcBef>
                <a:spcPts val="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5" hasCustomPrompt="1"/>
          </p:nvPr>
        </p:nvSpPr>
        <p:spPr>
          <a:xfrm>
            <a:off x="6040968" y="327026"/>
            <a:ext cx="5719233" cy="5910263"/>
          </a:xfrm>
        </p:spPr>
        <p:txBody>
          <a:bodyPr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2" y="329514"/>
            <a:ext cx="5442456" cy="1321486"/>
          </a:xfrm>
        </p:spPr>
        <p:txBody>
          <a:bodyPr/>
          <a:lstStyle>
            <a:lvl1pPr algn="l">
              <a:spcBef>
                <a:spcPts val="0"/>
              </a:spcBef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8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890335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09613" y="5784273"/>
            <a:ext cx="11223112" cy="407870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1"/>
          </p:nvPr>
        </p:nvSpPr>
        <p:spPr>
          <a:xfrm>
            <a:off x="503767" y="349251"/>
            <a:ext cx="11228917" cy="4211205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1" y="4647515"/>
            <a:ext cx="11215711" cy="972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6" name="Shape 2"/>
          <p:cNvSpPr/>
          <p:nvPr userDrawn="1"/>
        </p:nvSpPr>
        <p:spPr>
          <a:xfrm>
            <a:off x="476250" y="5692993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8" name="Shape 3"/>
          <p:cNvSpPr/>
          <p:nvPr userDrawn="1"/>
        </p:nvSpPr>
        <p:spPr>
          <a:xfrm>
            <a:off x="476250" y="4647135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pic>
        <p:nvPicPr>
          <p:cNvPr id="9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263097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0" y="219070"/>
            <a:ext cx="11229673" cy="97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490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198151281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371683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1492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&amp; undertitel i bånd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30586" y="2212910"/>
            <a:ext cx="11183692" cy="261610"/>
          </a:xfrm>
        </p:spPr>
        <p:txBody>
          <a:bodyPr vert="horz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9" name="Shape 9"/>
          <p:cNvSpPr/>
          <p:nvPr/>
        </p:nvSpPr>
        <p:spPr>
          <a:xfrm rot="16200000">
            <a:off x="6917128" y="3441526"/>
            <a:ext cx="115506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0" name="Shape 10"/>
          <p:cNvSpPr>
            <a:spLocks noGrp="1"/>
          </p:cNvSpPr>
          <p:nvPr>
            <p:ph type="title" hasCustomPrompt="1"/>
          </p:nvPr>
        </p:nvSpPr>
        <p:spPr>
          <a:xfrm>
            <a:off x="476250" y="2560596"/>
            <a:ext cx="6750844" cy="171122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4900" dirty="0">
                <a:solidFill>
                  <a:srgbClr val="B3242A"/>
                </a:solidFill>
              </a:rPr>
              <a:t>Klik for at tilføje tekst</a:t>
            </a:r>
            <a:endParaRPr sz="4900" dirty="0">
              <a:solidFill>
                <a:srgbClr val="B3242A"/>
              </a:solidFill>
            </a:endParaRPr>
          </a:p>
        </p:txBody>
      </p:sp>
      <p:sp>
        <p:nvSpPr>
          <p:cNvPr id="11" name="Shape 11"/>
          <p:cNvSpPr>
            <a:spLocks noGrp="1"/>
          </p:cNvSpPr>
          <p:nvPr>
            <p:ph type="body" idx="1" hasCustomPrompt="1"/>
          </p:nvPr>
        </p:nvSpPr>
        <p:spPr>
          <a:xfrm>
            <a:off x="7762875" y="2592549"/>
            <a:ext cx="3976688" cy="169664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39"/>
              </a:lnSpc>
              <a:spcBef>
                <a:spcPts val="0"/>
              </a:spcBef>
              <a:buSzTx/>
              <a:buNone/>
              <a:defRPr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160729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2pPr>
            <a:lvl3pPr marL="0" indent="321457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3pPr>
            <a:lvl4pPr marL="0" indent="482186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1700" dirty="0">
                <a:solidFill>
                  <a:srgbClr val="414141"/>
                </a:solidFill>
              </a:rPr>
              <a:t>Klik for at tilføje tekst</a:t>
            </a:r>
          </a:p>
        </p:txBody>
      </p:sp>
      <p:sp>
        <p:nvSpPr>
          <p:cNvPr id="12" name="Shape 7"/>
          <p:cNvSpPr/>
          <p:nvPr/>
        </p:nvSpPr>
        <p:spPr>
          <a:xfrm>
            <a:off x="476251" y="4315973"/>
            <a:ext cx="1124948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7" name="Shape 8"/>
          <p:cNvSpPr/>
          <p:nvPr/>
        </p:nvSpPr>
        <p:spPr>
          <a:xfrm>
            <a:off x="476252" y="2556825"/>
            <a:ext cx="1125001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pic>
        <p:nvPicPr>
          <p:cNvPr id="14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1723589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0" y="225933"/>
            <a:ext cx="11229673" cy="972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1016000" y="1516530"/>
            <a:ext cx="10707843" cy="4706471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da-DK" dirty="0"/>
              <a:t>Klik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96086700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4212" y="1418668"/>
            <a:ext cx="11223112" cy="233983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 hasCustomPrompt="1"/>
          </p:nvPr>
        </p:nvSpPr>
        <p:spPr>
          <a:xfrm>
            <a:off x="1016001" y="1875119"/>
            <a:ext cx="10708217" cy="4340411"/>
          </a:xfrm>
        </p:spPr>
        <p:txBody>
          <a:bodyPr vert="horz"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29745437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/>
          <p:cNvSpPr>
            <a:spLocks noGrp="1"/>
          </p:cNvSpPr>
          <p:nvPr>
            <p:ph sz="quarter" idx="13" hasCustomPrompt="1"/>
          </p:nvPr>
        </p:nvSpPr>
        <p:spPr>
          <a:xfrm>
            <a:off x="6106099" y="1919883"/>
            <a:ext cx="5609651" cy="4286250"/>
          </a:xfrm>
        </p:spPr>
        <p:txBody>
          <a:bodyPr vert="horz">
            <a:normAutofit/>
          </a:bodyPr>
          <a:lstStyle>
            <a:lvl1pPr marL="0" marR="0" indent="0" algn="l" defTabSz="41075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/>
              <a:buNone/>
              <a:tabLst/>
              <a:defRPr lang="da-DK" sz="1800" b="0" i="0">
                <a:solidFill>
                  <a:srgbClr val="000000"/>
                </a:solidFill>
                <a:latin typeface="+mn-lt"/>
                <a:ea typeface="Georgia"/>
                <a:cs typeface="Arial"/>
                <a:sym typeface="Georgia"/>
              </a:defRPr>
            </a:lvl1pPr>
            <a:lvl2pPr marL="482400" indent="-241200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2pPr>
            <a:lvl3pPr marL="321457" indent="-321457">
              <a:spcBef>
                <a:spcPts val="1266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3pPr>
            <a:lvl4pPr marL="723600" indent="-241200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>
              <a:defRPr sz="2100"/>
            </a:lvl5pPr>
          </a:lstStyle>
          <a:p>
            <a:pPr marL="241200" marR="0" lvl="0" indent="-241200" algn="l" defTabSz="41075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/>
              <a:buChar char="•"/>
              <a:tabLst/>
              <a:defRPr sz="1800">
                <a:solidFill>
                  <a:srgbClr val="000000"/>
                </a:solidFill>
              </a:defRPr>
            </a:pPr>
            <a:r>
              <a:rPr lang="da-DK" sz="2400" dirty="0"/>
              <a:t>Klik for at tilføje tekst</a:t>
            </a:r>
            <a:endParaRPr lang="da-DK" sz="2200" dirty="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9" name="Pladsholder til indhold 5"/>
          <p:cNvSpPr>
            <a:spLocks noGrp="1"/>
          </p:cNvSpPr>
          <p:nvPr>
            <p:ph sz="quarter" idx="14" hasCustomPrompt="1"/>
          </p:nvPr>
        </p:nvSpPr>
        <p:spPr>
          <a:xfrm>
            <a:off x="476251" y="1919883"/>
            <a:ext cx="5459763" cy="4286250"/>
          </a:xfrm>
        </p:spPr>
        <p:txBody>
          <a:bodyPr vert="horz">
            <a:normAutofit/>
          </a:bodyPr>
          <a:lstStyle>
            <a:lvl1pPr marL="241200" indent="-241200" algn="l" defTabSz="410751" eaLnBrk="1" hangingPunct="1">
              <a:lnSpc>
                <a:spcPct val="100000"/>
              </a:lnSpc>
              <a:spcBef>
                <a:spcPts val="1000"/>
              </a:spcBef>
              <a:buSzPct val="75000"/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2400" indent="-2412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41200" indent="-241200">
              <a:lnSpc>
                <a:spcPct val="100000"/>
              </a:lnSpc>
              <a:spcBef>
                <a:spcPts val="1000"/>
              </a:spcBef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3600" indent="-240460" algn="l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 indent="-240460"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0" y="234619"/>
            <a:ext cx="11229673" cy="972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6128493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2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/>
          <p:cNvSpPr>
            <a:spLocks noGrp="1"/>
          </p:cNvSpPr>
          <p:nvPr>
            <p:ph sz="quarter" idx="13" hasCustomPrompt="1"/>
          </p:nvPr>
        </p:nvSpPr>
        <p:spPr>
          <a:xfrm>
            <a:off x="6106099" y="1919883"/>
            <a:ext cx="5609651" cy="4286250"/>
          </a:xfrm>
        </p:spPr>
        <p:txBody>
          <a:bodyPr vert="horz">
            <a:normAutofit/>
          </a:bodyPr>
          <a:lstStyle>
            <a:lvl1pPr marL="241200" indent="-2412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lang="da-DK" sz="2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1pPr>
            <a:lvl2pPr marL="482400" indent="-241200">
              <a:lnSpc>
                <a:spcPct val="100000"/>
              </a:lnSpc>
              <a:spcBef>
                <a:spcPts val="1000"/>
              </a:spcBef>
              <a:defRPr lang="da-DK" sz="2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2pPr>
            <a:lvl3pPr marL="321457" indent="-321457">
              <a:lnSpc>
                <a:spcPct val="100000"/>
              </a:lnSpc>
              <a:spcBef>
                <a:spcPts val="1000"/>
              </a:spcBef>
              <a:defRPr lang="da-DK" sz="2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3pPr>
            <a:lvl4pPr marL="723600" indent="-241200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8" name="Pladsholder til indhold 5"/>
          <p:cNvSpPr>
            <a:spLocks noGrp="1"/>
          </p:cNvSpPr>
          <p:nvPr>
            <p:ph sz="quarter" idx="14" hasCustomPrompt="1"/>
          </p:nvPr>
        </p:nvSpPr>
        <p:spPr>
          <a:xfrm>
            <a:off x="476251" y="1919883"/>
            <a:ext cx="5459763" cy="4286250"/>
          </a:xfrm>
        </p:spPr>
        <p:txBody>
          <a:bodyPr vert="horz" anchor="ctr">
            <a:normAutofit/>
          </a:bodyPr>
          <a:lstStyle>
            <a:lvl1pPr marL="240460" indent="-241200" algn="l" defTabSz="410751" eaLnBrk="1" hangingPunct="1">
              <a:lnSpc>
                <a:spcPct val="100000"/>
              </a:lnSpc>
              <a:spcBef>
                <a:spcPts val="1000"/>
              </a:spcBef>
              <a:buSzPct val="75000"/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920" indent="-241200" algn="l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257" indent="0" algn="l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1381" indent="-241200" algn="l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 indent="-241200" algn="l">
              <a:spcBef>
                <a:spcPts val="1000"/>
              </a:spcBef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4212" y="1418668"/>
            <a:ext cx="11223112" cy="233983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Rediger typografien i masteren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673410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indholdselement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476251" y="3429000"/>
            <a:ext cx="53216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24" name="Shape 24"/>
          <p:cNvSpPr/>
          <p:nvPr/>
        </p:nvSpPr>
        <p:spPr>
          <a:xfrm>
            <a:off x="476249" y="1946672"/>
            <a:ext cx="532154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25" name="Shape 25"/>
          <p:cNvSpPr>
            <a:spLocks noGrp="1"/>
          </p:cNvSpPr>
          <p:nvPr>
            <p:ph type="title" hasCustomPrompt="1"/>
          </p:nvPr>
        </p:nvSpPr>
        <p:spPr>
          <a:xfrm>
            <a:off x="476251" y="1949623"/>
            <a:ext cx="5322093" cy="14278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4200"/>
            </a:lvl1pPr>
          </a:lstStyle>
          <a:p>
            <a:pPr lvl="0"/>
            <a:r>
              <a:rPr lang="da-DK" sz="4000" dirty="0"/>
              <a:t>Klik for at tilføje tekst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 hasCustomPrompt="1"/>
          </p:nvPr>
        </p:nvSpPr>
        <p:spPr>
          <a:xfrm>
            <a:off x="476251" y="3536156"/>
            <a:ext cx="5322093" cy="2669688"/>
          </a:xfrm>
          <a:prstGeom prst="rect">
            <a:avLst/>
          </a:prstGeom>
        </p:spPr>
        <p:txBody>
          <a:bodyPr anchor="t"/>
          <a:lstStyle>
            <a:lvl1pPr marL="241200" indent="-241200">
              <a:lnSpc>
                <a:spcPct val="100000"/>
              </a:lnSpc>
              <a:spcBef>
                <a:spcPts val="1000"/>
              </a:spcBef>
              <a:buSzTx/>
              <a:buFont typeface="Arial"/>
              <a:buChar char="•"/>
              <a:defRPr sz="1700">
                <a:solidFill>
                  <a:schemeClr val="tx1"/>
                </a:solidFill>
              </a:defRPr>
            </a:lvl1pPr>
            <a:lvl2pPr marL="480920" indent="-241093">
              <a:lnSpc>
                <a:spcPct val="100000"/>
              </a:lnSpc>
              <a:spcBef>
                <a:spcPts val="100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2pPr>
            <a:lvl3pPr marL="721381" indent="-241093">
              <a:lnSpc>
                <a:spcPct val="100000"/>
              </a:lnSpc>
              <a:spcBef>
                <a:spcPts val="100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3pPr>
            <a:lvl4pPr marL="480920" indent="-241093" algn="l">
              <a:lnSpc>
                <a:spcPct val="120000"/>
              </a:lnSpc>
              <a:spcBef>
                <a:spcPts val="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1700" dirty="0">
                <a:solidFill>
                  <a:srgbClr val="414141"/>
                </a:solidFill>
              </a:rPr>
              <a:t>Andet niveau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da-DK" sz="17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507861" y="1646702"/>
            <a:ext cx="5289936" cy="200055"/>
          </a:xfrm>
        </p:spPr>
        <p:txBody>
          <a:bodyPr vert="horz"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300" b="1" i="0" cap="all">
                <a:solidFill>
                  <a:srgbClr val="90897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6096001" y="333375"/>
            <a:ext cx="5617633" cy="588168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0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173056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-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1" y="226542"/>
            <a:ext cx="11239500" cy="972021"/>
          </a:xfrm>
        </p:spPr>
        <p:txBody>
          <a:bodyPr vert="horz">
            <a:normAutofit/>
          </a:bodyPr>
          <a:lstStyle>
            <a:lvl1pPr>
              <a:defRPr sz="49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476250" y="1919883"/>
            <a:ext cx="11247460" cy="4286250"/>
          </a:xfr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fem</a:t>
            </a:r>
          </a:p>
        </p:txBody>
      </p:sp>
    </p:spTree>
    <p:extLst>
      <p:ext uri="{BB962C8B-B14F-4D97-AF65-F5344CB8AC3E}">
        <p14:creationId xmlns:p14="http://schemas.microsoft.com/office/powerpoint/2010/main" val="6839339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indholdsobjekt -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1" y="226542"/>
            <a:ext cx="11239500" cy="972021"/>
          </a:xfrm>
        </p:spPr>
        <p:txBody>
          <a:bodyPr vert="horz">
            <a:normAutofit/>
          </a:bodyPr>
          <a:lstStyle>
            <a:lvl1pPr>
              <a:defRPr sz="49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476250" y="1919883"/>
            <a:ext cx="11247460" cy="4286250"/>
          </a:xfr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fem</a:t>
            </a:r>
          </a:p>
        </p:txBody>
      </p:sp>
      <p:sp>
        <p:nvSpPr>
          <p:cNvPr id="4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4212" y="1418668"/>
            <a:ext cx="11223112" cy="233983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Rediger 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827117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76250" y="1305719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3" name="Shape 3"/>
          <p:cNvSpPr/>
          <p:nvPr/>
        </p:nvSpPr>
        <p:spPr>
          <a:xfrm>
            <a:off x="476250" y="225226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84211" y="233406"/>
            <a:ext cx="11239500" cy="96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4900" dirty="0">
                <a:solidFill>
                  <a:srgbClr val="B3242A"/>
                </a:solidFill>
              </a:rPr>
              <a:t>Titeltekst</a:t>
            </a:r>
            <a:endParaRPr sz="4900" dirty="0">
              <a:solidFill>
                <a:srgbClr val="B3242A"/>
              </a:solidFill>
            </a:endParaRP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032573" y="1493490"/>
            <a:ext cx="10683177" cy="4712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fem</a:t>
            </a:r>
          </a:p>
        </p:txBody>
      </p:sp>
      <p:pic>
        <p:nvPicPr>
          <p:cNvPr id="7" name="ÆS_logo_POS_CMYK.pdf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948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hf hdr="0" dt="0"/>
  <p:txStyles>
    <p:titleStyle>
      <a:lvl1pPr algn="ctr" defTabSz="410751" eaLnBrk="1" hangingPunct="1">
        <a:lnSpc>
          <a:spcPct val="100000"/>
        </a:lnSpc>
        <a:spcBef>
          <a:spcPts val="1125"/>
        </a:spcBef>
        <a:defRPr sz="4000" baseline="0">
          <a:solidFill>
            <a:schemeClr val="tx2"/>
          </a:solidFill>
          <a:latin typeface="Arial"/>
          <a:ea typeface="Arial"/>
          <a:cs typeface="Arial"/>
          <a:sym typeface="Arial"/>
        </a:defRPr>
      </a:lvl1pPr>
      <a:lvl2pPr indent="160729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2pPr>
      <a:lvl3pPr indent="321457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3pPr>
      <a:lvl4pPr indent="482186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4pPr>
      <a:lvl5pPr indent="642915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5pPr>
      <a:lvl6pPr indent="803643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6pPr>
      <a:lvl7pPr indent="964372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7pPr>
      <a:lvl8pPr indent="1125101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8pPr>
      <a:lvl9pPr indent="1285829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9pPr>
    </p:titleStyle>
    <p:bodyStyle>
      <a:lvl1pPr marL="240460" indent="-240460" algn="l" defTabSz="410751" eaLnBrk="1" hangingPunct="1">
        <a:lnSpc>
          <a:spcPct val="100000"/>
        </a:lnSpc>
        <a:spcBef>
          <a:spcPts val="1000"/>
        </a:spcBef>
        <a:buSzPct val="75000"/>
        <a:buFont typeface="Arial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1pPr>
      <a:lvl2pPr marL="480920" indent="-240460" algn="l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2pPr>
      <a:lvl3pPr marL="721381" indent="-240460" algn="l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3pPr>
      <a:lvl4pPr marL="961841" indent="-240460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4pPr>
      <a:lvl5pPr marL="1202301" indent="-240460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5pPr>
      <a:lvl6pPr marL="1945610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6pPr>
      <a:lvl7pPr marL="2275997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7pPr>
      <a:lvl8pPr marL="2606383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8pPr>
      <a:lvl9pPr marL="2936770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9pPr>
    </p:bodyStyle>
    <p:otherStyle>
      <a:lvl1pPr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160729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321457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482186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642915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803643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964372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125101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285829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763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890">
          <p15:clr>
            <a:srgbClr val="F26B43"/>
          </p15:clr>
        </p15:guide>
        <p15:guide id="4" pos="480">
          <p15:clr>
            <a:srgbClr val="F26B43"/>
          </p15:clr>
        </p15:guide>
        <p15:guide id="5" pos="5534">
          <p15:clr>
            <a:srgbClr val="F26B43"/>
          </p15:clr>
        </p15:guide>
        <p15:guide id="6" orient="horz" pos="3915">
          <p15:clr>
            <a:srgbClr val="F26B43"/>
          </p15:clr>
        </p15:guide>
        <p15:guide id="7" orient="horz" pos="210">
          <p15:clr>
            <a:srgbClr val="F26B43"/>
          </p15:clr>
        </p15:guide>
        <p15:guide id="8" orient="horz" pos="1185">
          <p15:clr>
            <a:srgbClr val="F26B43"/>
          </p15:clr>
        </p15:guide>
        <p15:guide id="9" orient="horz" pos="1040">
          <p15:clr>
            <a:srgbClr val="F26B43"/>
          </p15:clr>
        </p15:guide>
        <p15:guide id="10" pos="226">
          <p15:clr>
            <a:srgbClr val="F26B43"/>
          </p15:clr>
        </p15:guide>
        <p15:guide id="11" orient="horz" pos="935">
          <p15:clr>
            <a:srgbClr val="F26B43"/>
          </p15:clr>
        </p15:guide>
        <p15:guide id="1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hyperlink" Target="https://www.aeldresagen.dk/lokalafdelinger/holsted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aeldresagen.dk/lokalafdelinger/holst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872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‘Mit digitale selvforsvar’</a:t>
            </a:r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7330"/>
            <a:ext cx="6981825" cy="4981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6413F885-A6B0-4E16-95E2-922D46EBC0AD" descr="6413F885-A6B0-4E16-95E2-922D46EBC0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787" y="1552775"/>
            <a:ext cx="2007583" cy="3570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673" y="1552775"/>
            <a:ext cx="2023614" cy="360155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3721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2-faktor validering lokale regnskaber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1221581" y="1633993"/>
            <a:ext cx="4181475" cy="341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55814"/>
              </p:ext>
            </p:extLst>
          </p:nvPr>
        </p:nvGraphicFramePr>
        <p:xfrm>
          <a:off x="190500" y="3287532"/>
          <a:ext cx="10763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akke-Shell-objekt" showAsIcon="1" r:id="rId5" imgW="1434960" imgH="686880" progId="Package">
                  <p:embed/>
                </p:oleObj>
              </mc:Choice>
              <mc:Fallback>
                <p:oleObj name="Pakke-Shell-objekt" showAsIcon="1" r:id="rId5" imgW="1434960" imgH="6868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3287532"/>
                        <a:ext cx="10763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lede 6"/>
          <p:cNvPicPr/>
          <p:nvPr/>
        </p:nvPicPr>
        <p:blipFill>
          <a:blip r:embed="rId7"/>
          <a:stretch>
            <a:fillRect/>
          </a:stretch>
        </p:blipFill>
        <p:spPr>
          <a:xfrm>
            <a:off x="7907655" y="2219780"/>
            <a:ext cx="4208145" cy="264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2EC53067-C6A4-403E-8544-5B83DAB2941D" descr="2EC53067-C6A4-403E-8544-5B83DAB2941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30" y="1799233"/>
            <a:ext cx="1736692" cy="3088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565682" y="5619750"/>
            <a:ext cx="2741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1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2916246" y="5657850"/>
            <a:ext cx="2741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ea typeface="Palatino"/>
                <a:cs typeface="Palatino"/>
                <a:sym typeface="Palatino"/>
              </a:rPr>
              <a:t>2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effectLst/>
              <a:uFillTx/>
              <a:ea typeface="Palatino"/>
              <a:cs typeface="Palatino"/>
              <a:sym typeface="Palatino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9800989" y="5657850"/>
            <a:ext cx="2741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ea typeface="Palatino"/>
                <a:cs typeface="Palatino"/>
                <a:sym typeface="Palatino"/>
              </a:rPr>
              <a:t>4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effectLst/>
              <a:uFillTx/>
              <a:ea typeface="Palatino"/>
              <a:cs typeface="Palatino"/>
              <a:sym typeface="Palatino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6616576" y="5657850"/>
            <a:ext cx="2741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ea typeface="Palatino"/>
                <a:cs typeface="Palatino"/>
                <a:sym typeface="Palatino"/>
              </a:rPr>
              <a:t>3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effectLst/>
              <a:uFillTx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200942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2. It-afdelingen i sekretariatet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Hvad laver vi it it-afdelingen?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>
                <a:solidFill>
                  <a:schemeClr val="tx1"/>
                </a:solidFill>
              </a:rPr>
              <a:t>Bruger og rettighedsstyring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>
                <a:solidFill>
                  <a:schemeClr val="tx1"/>
                </a:solidFill>
              </a:rPr>
              <a:t>Licensstyring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>
                <a:solidFill>
                  <a:schemeClr val="tx1"/>
                </a:solidFill>
              </a:rPr>
              <a:t>Sikkerhed/It arkitektur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>
                <a:solidFill>
                  <a:schemeClr val="tx1"/>
                </a:solidFill>
              </a:rPr>
              <a:t>Rådgivning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>
                <a:solidFill>
                  <a:schemeClr val="tx1"/>
                </a:solidFill>
              </a:rPr>
              <a:t>Drift af </a:t>
            </a:r>
            <a:r>
              <a:rPr lang="da-DK" dirty="0">
                <a:solidFill>
                  <a:schemeClr val="tx1"/>
                </a:solidFill>
              </a:rPr>
              <a:t>n</a:t>
            </a:r>
            <a:r>
              <a:rPr lang="da-DK" dirty="0" smtClean="0">
                <a:solidFill>
                  <a:schemeClr val="tx1"/>
                </a:solidFill>
              </a:rPr>
              <a:t>etværk, servere mv.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>
                <a:solidFill>
                  <a:schemeClr val="tx1"/>
                </a:solidFill>
              </a:rPr>
              <a:t>Backup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Webløsningerne styres af primært Kommunikations- og Frivilligafdelingen, </a:t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dirty="0" smtClean="0">
                <a:solidFill>
                  <a:schemeClr val="tx1"/>
                </a:solidFill>
              </a:rPr>
              <a:t>med support hos Frivilligservice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4" name="Picture 6" descr="Image result for moving the data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33" y="1352550"/>
            <a:ext cx="4325542" cy="2471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12363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/>
          <p:cNvSpPr>
            <a:spLocks noGrp="1"/>
          </p:cNvSpPr>
          <p:nvPr>
            <p:ph sz="quarter" idx="12"/>
          </p:nvPr>
        </p:nvSpPr>
        <p:spPr>
          <a:xfrm>
            <a:off x="308595" y="2741246"/>
            <a:ext cx="4741869" cy="198451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lphaLcParenR"/>
            </a:pPr>
            <a:r>
              <a:rPr lang="da-DK" sz="2400" b="1" dirty="0" smtClean="0">
                <a:solidFill>
                  <a:schemeClr val="tx1"/>
                </a:solidFill>
              </a:rPr>
              <a:t>Flytning</a:t>
            </a:r>
          </a:p>
          <a:p>
            <a:pPr marL="457200" indent="-457200">
              <a:buFont typeface="+mj-lt"/>
              <a:buAutoNum type="alphaLcParenR"/>
            </a:pPr>
            <a:r>
              <a:rPr lang="da-DK" sz="2400" b="1" dirty="0" smtClean="0">
                <a:solidFill>
                  <a:schemeClr val="tx1"/>
                </a:solidFill>
              </a:rPr>
              <a:t>Opdatering af </a:t>
            </a:r>
            <a:r>
              <a:rPr lang="da-DK" sz="2400" b="1" dirty="0" err="1" smtClean="0">
                <a:solidFill>
                  <a:schemeClr val="tx1"/>
                </a:solidFill>
              </a:rPr>
              <a:t>app</a:t>
            </a:r>
            <a:endParaRPr lang="da-DK" sz="24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da-DK" sz="2400" b="1" dirty="0" smtClean="0">
                <a:solidFill>
                  <a:schemeClr val="tx1"/>
                </a:solidFill>
              </a:rPr>
              <a:t>Nye </a:t>
            </a:r>
            <a:r>
              <a:rPr lang="da-DK" sz="2400" b="1" dirty="0">
                <a:solidFill>
                  <a:schemeClr val="tx1"/>
                </a:solidFill>
              </a:rPr>
              <a:t>lokale </a:t>
            </a:r>
            <a:r>
              <a:rPr lang="da-DK" sz="2400" b="1" dirty="0" smtClean="0">
                <a:solidFill>
                  <a:schemeClr val="tx1"/>
                </a:solidFill>
              </a:rPr>
              <a:t>hjemmesider </a:t>
            </a:r>
          </a:p>
          <a:p>
            <a:pPr marL="457200" indent="-457200">
              <a:buFont typeface="+mj-lt"/>
              <a:buAutoNum type="alphaLcParenR"/>
            </a:pPr>
            <a:r>
              <a:rPr lang="da-DK" sz="2400" b="1" dirty="0" smtClean="0">
                <a:solidFill>
                  <a:schemeClr val="tx1"/>
                </a:solidFill>
              </a:rPr>
              <a:t>Lokale nyhedsbreve</a:t>
            </a:r>
          </a:p>
          <a:p>
            <a:pPr marL="457200" indent="-457200">
              <a:buFont typeface="+mj-lt"/>
              <a:buAutoNum type="alphaLcParenR"/>
            </a:pPr>
            <a:r>
              <a:rPr lang="da-DK" sz="2400" b="1" dirty="0" smtClean="0">
                <a:solidFill>
                  <a:schemeClr val="tx1"/>
                </a:solidFill>
              </a:rPr>
              <a:t>Ældre Sagens dokumentboks</a:t>
            </a:r>
            <a:endParaRPr lang="da-DK" sz="2400" b="1" dirty="0">
              <a:solidFill>
                <a:schemeClr val="tx1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</a:t>
            </a:r>
            <a:r>
              <a:rPr lang="da-DK" dirty="0" smtClean="0"/>
              <a:t>. Aktiviteter i 2018</a:t>
            </a:r>
            <a:endParaRPr lang="da-DK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92" y="2210522"/>
            <a:ext cx="2961884" cy="296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01" y="4415722"/>
            <a:ext cx="1689114" cy="203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uppe 4"/>
          <p:cNvGrpSpPr/>
          <p:nvPr/>
        </p:nvGrpSpPr>
        <p:grpSpPr>
          <a:xfrm>
            <a:off x="5337861" y="1858844"/>
            <a:ext cx="2938125" cy="2436297"/>
            <a:chOff x="3455582" y="1979424"/>
            <a:chExt cx="4468714" cy="3705463"/>
          </a:xfrm>
        </p:grpSpPr>
        <p:pic>
          <p:nvPicPr>
            <p:cNvPr id="7" name="Picture 2" descr="Image result for mac">
              <a:extLst>
                <a:ext uri="{FF2B5EF4-FFF2-40B4-BE49-F238E27FC236}">
                  <a16:creationId xmlns="" xmlns:a16="http://schemas.microsoft.com/office/drawing/2014/main" id="{480C0896-94F6-3B44-B061-0D4798222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582" y="1979424"/>
              <a:ext cx="4468714" cy="3705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Smilende ansigt 2"/>
            <p:cNvSpPr/>
            <p:nvPr/>
          </p:nvSpPr>
          <p:spPr>
            <a:xfrm>
              <a:off x="5551716" y="4720857"/>
              <a:ext cx="276446" cy="276446"/>
            </a:xfrm>
            <a:prstGeom prst="smileyFace">
              <a:avLst/>
            </a:pr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a-DK" sz="2700" b="0" i="0" u="none" strike="noStrike" cap="none" spc="0" normalizeH="0" baseline="0" dirty="0" err="1" smtClean="0">
                <a:solidFill>
                  <a:srgbClr val="FFFFFF"/>
                </a:solidFill>
                <a:uFillTx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0" name="Billede 9">
              <a:hlinkClick r:id="rId5"/>
              <a:extLst>
                <a:ext uri="{FF2B5EF4-FFF2-40B4-BE49-F238E27FC236}">
                  <a16:creationId xmlns="" xmlns:a16="http://schemas.microsoft.com/office/drawing/2014/main" id="{29443D76-293E-1C4F-A597-D1FE052B6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6228" y="2146132"/>
              <a:ext cx="4137468" cy="2321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553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Projekt: Lokale hjemmesider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1016001" y="3605842"/>
            <a:ext cx="5033925" cy="2965079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Største </a:t>
            </a:r>
            <a:r>
              <a:rPr lang="da-DK" dirty="0">
                <a:solidFill>
                  <a:schemeClr val="tx1"/>
                </a:solidFill>
              </a:rPr>
              <a:t>projekt i 2018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Skifte platform - </a:t>
            </a:r>
            <a:r>
              <a:rPr lang="da-DK" dirty="0" err="1" smtClean="0">
                <a:solidFill>
                  <a:schemeClr val="tx1"/>
                </a:solidFill>
              </a:rPr>
              <a:t>responsivt</a:t>
            </a:r>
            <a:r>
              <a:rPr lang="da-DK" dirty="0" smtClean="0">
                <a:solidFill>
                  <a:schemeClr val="tx1"/>
                </a:solidFill>
              </a:rPr>
              <a:t> design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Mere fleksibilitet og selvbestemmelse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Skærpet sikkerhed ved to-faktor validering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6709144" y="1601061"/>
            <a:ext cx="5223646" cy="4331453"/>
            <a:chOff x="6709144" y="1601061"/>
            <a:chExt cx="5223646" cy="4331453"/>
          </a:xfrm>
        </p:grpSpPr>
        <p:pic>
          <p:nvPicPr>
            <p:cNvPr id="5" name="Picture 2" descr="Image result for mac">
              <a:extLst>
                <a:ext uri="{FF2B5EF4-FFF2-40B4-BE49-F238E27FC236}">
                  <a16:creationId xmlns="" xmlns:a16="http://schemas.microsoft.com/office/drawing/2014/main" id="{480C0896-94F6-3B44-B061-0D4798222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144" y="1601061"/>
              <a:ext cx="5223646" cy="4331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Smilende ansigt 6"/>
            <p:cNvSpPr/>
            <p:nvPr/>
          </p:nvSpPr>
          <p:spPr>
            <a:xfrm>
              <a:off x="9097685" y="4763387"/>
              <a:ext cx="361505" cy="361505"/>
            </a:xfrm>
            <a:prstGeom prst="smileyFace">
              <a:avLst/>
            </a:pr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a-DK" sz="2700" b="0" i="0" u="none" strike="noStrike" cap="none" spc="0" normalizeH="0" baseline="0" dirty="0" err="1" smtClean="0">
                <a:solidFill>
                  <a:srgbClr val="FFFFFF"/>
                </a:solidFill>
                <a:uFillTx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6" name="Billede 5">
              <a:hlinkClick r:id="rId4"/>
              <a:extLst>
                <a:ext uri="{FF2B5EF4-FFF2-40B4-BE49-F238E27FC236}">
                  <a16:creationId xmlns="" xmlns:a16="http://schemas.microsoft.com/office/drawing/2014/main" id="{29443D76-293E-1C4F-A597-D1FE052B6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1131" y="1819696"/>
              <a:ext cx="4829092" cy="2713480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52" y="1576788"/>
            <a:ext cx="5853831" cy="2189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96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/>
              <a:t>Lokale hjemmesider: </a:t>
            </a:r>
            <a:r>
              <a:rPr lang="da-DK" dirty="0" smtClean="0"/>
              <a:t>Proces</a:t>
            </a:r>
            <a:endParaRPr lang="da-DK" dirty="0"/>
          </a:p>
        </p:txBody>
      </p:sp>
      <p:sp>
        <p:nvSpPr>
          <p:cNvPr id="35" name="Tekstfelt 28"/>
          <p:cNvSpPr txBox="1">
            <a:spLocks noChangeArrowheads="1"/>
          </p:cNvSpPr>
          <p:nvPr/>
        </p:nvSpPr>
        <p:spPr bwMode="auto">
          <a:xfrm>
            <a:off x="4428533" y="3003548"/>
            <a:ext cx="1047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dirty="0" smtClean="0">
                <a:solidFill>
                  <a:schemeClr val="bg1"/>
                </a:solidFill>
                <a:latin typeface="Lucida Sans" charset="0"/>
                <a:cs typeface="Lucida Sans" charset="0"/>
              </a:rPr>
              <a:t>Levering af</a:t>
            </a:r>
            <a:br>
              <a:rPr lang="da-DK" sz="1200" dirty="0" smtClean="0">
                <a:solidFill>
                  <a:schemeClr val="bg1"/>
                </a:solidFill>
                <a:latin typeface="Lucida Sans" charset="0"/>
                <a:cs typeface="Lucida Sans" charset="0"/>
              </a:rPr>
            </a:br>
            <a:r>
              <a:rPr lang="da-DK" sz="1200" dirty="0" smtClean="0">
                <a:solidFill>
                  <a:schemeClr val="bg1"/>
                </a:solidFill>
                <a:latin typeface="Lucida Sans" charset="0"/>
                <a:cs typeface="Lucida Sans" charset="0"/>
              </a:rPr>
              <a:t> webservice</a:t>
            </a:r>
            <a:endParaRPr lang="da-DK" sz="1200" dirty="0">
              <a:solidFill>
                <a:schemeClr val="bg1"/>
              </a:solidFill>
              <a:latin typeface="Lucida Sans" charset="0"/>
              <a:cs typeface="Lucida Sans" charset="0"/>
            </a:endParaRPr>
          </a:p>
        </p:txBody>
      </p:sp>
      <p:grpSp>
        <p:nvGrpSpPr>
          <p:cNvPr id="6" name="Gruppe 5"/>
          <p:cNvGrpSpPr/>
          <p:nvPr/>
        </p:nvGrpSpPr>
        <p:grpSpPr>
          <a:xfrm>
            <a:off x="283529" y="1946403"/>
            <a:ext cx="3322932" cy="1628578"/>
            <a:chOff x="124034" y="1946403"/>
            <a:chExt cx="3322932" cy="1628578"/>
          </a:xfrm>
        </p:grpSpPr>
        <p:sp>
          <p:nvSpPr>
            <p:cNvPr id="8" name="Pentagon 7"/>
            <p:cNvSpPr/>
            <p:nvPr/>
          </p:nvSpPr>
          <p:spPr bwMode="auto">
            <a:xfrm>
              <a:off x="124034" y="2568856"/>
              <a:ext cx="3322932" cy="381000"/>
            </a:xfrm>
            <a:prstGeom prst="homePlate">
              <a:avLst/>
            </a:prstGeom>
            <a:solidFill>
              <a:srgbClr val="A91D1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da-DK" sz="1200" b="1" dirty="0" smtClean="0">
                  <a:solidFill>
                    <a:schemeClr val="bg1"/>
                  </a:solidFill>
                  <a:latin typeface="Lucida Sans"/>
                  <a:cs typeface="Lucida Sans"/>
                </a:rPr>
                <a:t>Fase 1: Test og udrulning i følgegrupperne</a:t>
              </a:r>
              <a:endParaRPr lang="da-DK" sz="1200" b="1" dirty="0">
                <a:solidFill>
                  <a:schemeClr val="bg1"/>
                </a:solidFill>
                <a:latin typeface="Lucida Sans"/>
                <a:cs typeface="Lucida Sans"/>
              </a:endParaRPr>
            </a:p>
          </p:txBody>
        </p:sp>
        <p:sp>
          <p:nvSpPr>
            <p:cNvPr id="4" name="Opadbuet pil 3"/>
            <p:cNvSpPr/>
            <p:nvPr/>
          </p:nvSpPr>
          <p:spPr>
            <a:xfrm>
              <a:off x="1105137" y="2979946"/>
              <a:ext cx="1689980" cy="595035"/>
            </a:xfrm>
            <a:prstGeom prst="curvedUpArrow">
              <a:avLst/>
            </a:prstGeom>
            <a:solidFill>
              <a:schemeClr val="tx2"/>
            </a:solidFill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584200" latinLnBrk="1" hangingPunct="0"/>
              <a:endParaRPr lang="da-DK" sz="3200" dirty="0" smtClean="0">
                <a:solidFill>
                  <a:schemeClr val="tx1"/>
                </a:solidFill>
                <a:ea typeface="Palatino"/>
                <a:cs typeface="Palatino"/>
                <a:sym typeface="Palatino"/>
              </a:endParaRPr>
            </a:p>
          </p:txBody>
        </p:sp>
        <p:sp>
          <p:nvSpPr>
            <p:cNvPr id="18" name="Opadbuet pil 17"/>
            <p:cNvSpPr/>
            <p:nvPr/>
          </p:nvSpPr>
          <p:spPr>
            <a:xfrm rot="10800000">
              <a:off x="1091065" y="1946403"/>
              <a:ext cx="1689980" cy="595035"/>
            </a:xfrm>
            <a:prstGeom prst="curvedUpArrow">
              <a:avLst/>
            </a:prstGeom>
            <a:solidFill>
              <a:schemeClr val="tx2"/>
            </a:solidFill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584200" latinLnBrk="1" hangingPunct="0"/>
              <a:endParaRPr lang="da-DK" sz="3200" dirty="0" smtClean="0">
                <a:solidFill>
                  <a:schemeClr val="tx1"/>
                </a:solidFill>
                <a:ea typeface="Palatino"/>
                <a:cs typeface="Palatino"/>
                <a:sym typeface="Palatino"/>
              </a:endParaRPr>
            </a:p>
          </p:txBody>
        </p:sp>
      </p:grpSp>
      <p:grpSp>
        <p:nvGrpSpPr>
          <p:cNvPr id="9" name="Gruppe 8"/>
          <p:cNvGrpSpPr/>
          <p:nvPr/>
        </p:nvGrpSpPr>
        <p:grpSpPr>
          <a:xfrm>
            <a:off x="2994852" y="2741566"/>
            <a:ext cx="3071625" cy="1628578"/>
            <a:chOff x="2994852" y="2741566"/>
            <a:chExt cx="3071625" cy="1628578"/>
          </a:xfrm>
        </p:grpSpPr>
        <p:sp>
          <p:nvSpPr>
            <p:cNvPr id="19" name="Pentagon 18"/>
            <p:cNvSpPr/>
            <p:nvPr/>
          </p:nvSpPr>
          <p:spPr bwMode="auto">
            <a:xfrm>
              <a:off x="2994852" y="3364019"/>
              <a:ext cx="3071625" cy="381000"/>
            </a:xfrm>
            <a:prstGeom prst="homePlate">
              <a:avLst/>
            </a:prstGeom>
            <a:solidFill>
              <a:srgbClr val="A91D1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da-DK" sz="1200" b="1" dirty="0" smtClean="0">
                  <a:solidFill>
                    <a:schemeClr val="bg1"/>
                  </a:solidFill>
                  <a:latin typeface="Lucida Sans"/>
                  <a:cs typeface="Lucida Sans"/>
                </a:rPr>
                <a:t>Fase 2: Test og udrulning i 6-10 nye test afdelinger</a:t>
              </a:r>
              <a:endParaRPr lang="da-DK" sz="1200" b="1" dirty="0">
                <a:solidFill>
                  <a:schemeClr val="bg1"/>
                </a:solidFill>
                <a:latin typeface="Lucida Sans"/>
                <a:cs typeface="Lucida Sans"/>
              </a:endParaRPr>
            </a:p>
          </p:txBody>
        </p:sp>
        <p:sp>
          <p:nvSpPr>
            <p:cNvPr id="20" name="Opadbuet pil 19"/>
            <p:cNvSpPr/>
            <p:nvPr/>
          </p:nvSpPr>
          <p:spPr>
            <a:xfrm>
              <a:off x="3613834" y="3775109"/>
              <a:ext cx="1689980" cy="595035"/>
            </a:xfrm>
            <a:prstGeom prst="curvedUpArrow">
              <a:avLst/>
            </a:prstGeom>
            <a:solidFill>
              <a:schemeClr val="tx2"/>
            </a:solidFill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584200" latinLnBrk="1" hangingPunct="0"/>
              <a:endParaRPr lang="da-DK" sz="3200" dirty="0" smtClean="0">
                <a:solidFill>
                  <a:schemeClr val="tx1"/>
                </a:solidFill>
                <a:ea typeface="Palatino"/>
                <a:cs typeface="Palatino"/>
                <a:sym typeface="Palatino"/>
              </a:endParaRPr>
            </a:p>
          </p:txBody>
        </p:sp>
        <p:sp>
          <p:nvSpPr>
            <p:cNvPr id="21" name="Opadbuet pil 20"/>
            <p:cNvSpPr/>
            <p:nvPr/>
          </p:nvSpPr>
          <p:spPr>
            <a:xfrm rot="10800000">
              <a:off x="3587692" y="2741566"/>
              <a:ext cx="1689980" cy="595035"/>
            </a:xfrm>
            <a:prstGeom prst="curvedUpArrow">
              <a:avLst/>
            </a:prstGeom>
            <a:solidFill>
              <a:schemeClr val="tx2"/>
            </a:solidFill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584200" latinLnBrk="1" hangingPunct="0"/>
              <a:endParaRPr lang="da-DK" sz="3200" dirty="0" smtClean="0">
                <a:solidFill>
                  <a:schemeClr val="tx1"/>
                </a:solidFill>
                <a:ea typeface="Palatino"/>
                <a:cs typeface="Palatino"/>
                <a:sym typeface="Palatino"/>
              </a:endParaRPr>
            </a:p>
          </p:txBody>
        </p:sp>
      </p:grpSp>
      <p:sp>
        <p:nvSpPr>
          <p:cNvPr id="23" name="Pentagon 22"/>
          <p:cNvSpPr/>
          <p:nvPr/>
        </p:nvSpPr>
        <p:spPr bwMode="auto">
          <a:xfrm>
            <a:off x="6851047" y="4901528"/>
            <a:ext cx="4047326" cy="381000"/>
          </a:xfrm>
          <a:prstGeom prst="homePlate">
            <a:avLst/>
          </a:prstGeom>
          <a:solidFill>
            <a:srgbClr val="A91D1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a-DK" sz="1200" b="1" dirty="0" smtClean="0">
                <a:solidFill>
                  <a:schemeClr val="bg1"/>
                </a:solidFill>
                <a:latin typeface="Lucida Sans"/>
                <a:cs typeface="Lucida Sans"/>
              </a:rPr>
              <a:t>Fase 4: Løbende udrulninger af resterende lokalafdelinger</a:t>
            </a:r>
            <a:endParaRPr lang="da-DK" sz="1200" b="1" dirty="0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8384875" y="5643862"/>
            <a:ext cx="2847438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200" dirty="0" smtClean="0">
                <a:ea typeface="Palatino"/>
                <a:cs typeface="Palatino"/>
                <a:sym typeface="Palatino"/>
              </a:rPr>
              <a:t>Endelig udrulning NU!</a:t>
            </a:r>
            <a:endParaRPr kumimoji="0" lang="da-DK" sz="2200" i="0" u="none" strike="noStrike" cap="none" spc="0" normalizeH="0" baseline="0" dirty="0" smtClean="0">
              <a:ln>
                <a:noFill/>
              </a:ln>
              <a:effectLst/>
              <a:uFillTx/>
              <a:ea typeface="Palatino"/>
              <a:cs typeface="Palatino"/>
              <a:sym typeface="Palatino"/>
            </a:endParaRPr>
          </a:p>
        </p:txBody>
      </p:sp>
      <p:sp>
        <p:nvSpPr>
          <p:cNvPr id="31" name="Pentagon 30"/>
          <p:cNvSpPr/>
          <p:nvPr/>
        </p:nvSpPr>
        <p:spPr bwMode="auto">
          <a:xfrm>
            <a:off x="5277673" y="4160792"/>
            <a:ext cx="2770772" cy="381000"/>
          </a:xfrm>
          <a:prstGeom prst="homePlate">
            <a:avLst/>
          </a:prstGeom>
          <a:solidFill>
            <a:srgbClr val="A91D1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a-DK" sz="1200" b="1" dirty="0" smtClean="0">
                <a:solidFill>
                  <a:schemeClr val="bg1"/>
                </a:solidFill>
                <a:latin typeface="Lucida Sans"/>
                <a:cs typeface="Lucida Sans"/>
              </a:rPr>
              <a:t>Fase 3: Undervisning af resterende lokalafdelinger</a:t>
            </a:r>
            <a:endParaRPr lang="da-DK" sz="1200" b="1" dirty="0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cxnSp>
        <p:nvCxnSpPr>
          <p:cNvPr id="3" name="Lige forbindelse 2"/>
          <p:cNvCxnSpPr/>
          <p:nvPr/>
        </p:nvCxnSpPr>
        <p:spPr>
          <a:xfrm>
            <a:off x="11611193" y="2328985"/>
            <a:ext cx="0" cy="4327557"/>
          </a:xfrm>
          <a:prstGeom prst="line">
            <a:avLst/>
          </a:prstGeom>
          <a:noFill/>
          <a:ln w="25400" cap="flat">
            <a:solidFill>
              <a:srgbClr val="414141"/>
            </a:solidFill>
            <a:prstDash val="sys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Pladsholder til indhold 2"/>
          <p:cNvSpPr>
            <a:spLocks noGrp="1"/>
          </p:cNvSpPr>
          <p:nvPr>
            <p:ph sz="quarter" idx="10"/>
          </p:nvPr>
        </p:nvSpPr>
        <p:spPr>
          <a:xfrm>
            <a:off x="6238547" y="3516893"/>
            <a:ext cx="1667931" cy="556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Forår 2018</a:t>
            </a:r>
          </a:p>
        </p:txBody>
      </p:sp>
      <p:sp>
        <p:nvSpPr>
          <p:cNvPr id="2" name="7-takket stjerne 1"/>
          <p:cNvSpPr/>
          <p:nvPr/>
        </p:nvSpPr>
        <p:spPr>
          <a:xfrm>
            <a:off x="11232312" y="5384406"/>
            <a:ext cx="779027" cy="743433"/>
          </a:xfrm>
          <a:prstGeom prst="star7">
            <a:avLst/>
          </a:prstGeom>
          <a:solidFill>
            <a:schemeClr val="tx2">
              <a:lumMod val="75000"/>
            </a:schemeClr>
          </a:solidFill>
          <a:ln w="12700" cap="flat">
            <a:solidFill>
              <a:schemeClr val="accent1">
                <a:lumMod val="50000"/>
              </a:schemeClr>
            </a:solidFill>
            <a:miter lim="400000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2700" b="0" i="0" u="none" strike="noStrike" cap="none" spc="0" normalizeH="0" baseline="0" dirty="0" err="1" smtClean="0">
              <a:solidFill>
                <a:srgbClr val="FFFFFF"/>
              </a:solidFill>
              <a:uFillTx/>
              <a:ea typeface="Palatino"/>
              <a:cs typeface="Palatino"/>
              <a:sym typeface="Palatino"/>
            </a:endParaRPr>
          </a:p>
        </p:txBody>
      </p:sp>
      <p:sp>
        <p:nvSpPr>
          <p:cNvPr id="24" name="7-takket stjerne 23"/>
          <p:cNvSpPr/>
          <p:nvPr/>
        </p:nvSpPr>
        <p:spPr>
          <a:xfrm>
            <a:off x="11369601" y="5533099"/>
            <a:ext cx="504448" cy="481400"/>
          </a:xfrm>
          <a:prstGeom prst="star7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2700" b="0" i="0" u="none" strike="noStrike" cap="none" spc="0" normalizeH="0" baseline="0" dirty="0" err="1" smtClean="0">
              <a:solidFill>
                <a:srgbClr val="FFFFFF"/>
              </a:solidFill>
              <a:uFillTx/>
              <a:ea typeface="Palatino"/>
              <a:cs typeface="Palatino"/>
              <a:sym typeface="Palatino"/>
            </a:endParaRPr>
          </a:p>
        </p:txBody>
      </p:sp>
      <p:sp>
        <p:nvSpPr>
          <p:cNvPr id="25" name="Pladsholder til indhold 2"/>
          <p:cNvSpPr txBox="1">
            <a:spLocks/>
          </p:cNvSpPr>
          <p:nvPr/>
        </p:nvSpPr>
        <p:spPr>
          <a:xfrm>
            <a:off x="594091" y="1520724"/>
            <a:ext cx="1667931" cy="556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anchor="ctr">
            <a:normAutofit/>
          </a:bodyPr>
          <a:lstStyle>
            <a:lvl1pPr marL="240460" indent="-240460" algn="l" defTabSz="410751" eaLnBrk="1" hangingPunct="1">
              <a:lnSpc>
                <a:spcPct val="100000"/>
              </a:lnSpc>
              <a:spcBef>
                <a:spcPts val="1000"/>
              </a:spcBef>
              <a:buSzPct val="75000"/>
              <a:buFont typeface="Arial"/>
              <a:buChar char="•"/>
              <a:defRPr sz="2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1pPr>
            <a:lvl2pPr marL="480920" indent="-240460" algn="l" defTabSz="410751" eaLnBrk="1" hangingPunct="1">
              <a:lnSpc>
                <a:spcPct val="100000"/>
              </a:lnSpc>
              <a:spcBef>
                <a:spcPts val="1000"/>
              </a:spcBef>
              <a:buSzPct val="75000"/>
              <a:buChar char="•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2pPr>
            <a:lvl3pPr marL="721381" indent="-240460" algn="l" defTabSz="410751" eaLnBrk="1" hangingPunct="1">
              <a:lnSpc>
                <a:spcPct val="100000"/>
              </a:lnSpc>
              <a:spcBef>
                <a:spcPts val="1000"/>
              </a:spcBef>
              <a:buSzPct val="75000"/>
              <a:buChar char="•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3pPr>
            <a:lvl4pPr marL="961841" indent="-240460" defTabSz="410751" eaLnBrk="1" hangingPunct="1">
              <a:lnSpc>
                <a:spcPct val="100000"/>
              </a:lnSpc>
              <a:spcBef>
                <a:spcPts val="1000"/>
              </a:spcBef>
              <a:buSzPct val="75000"/>
              <a:buChar char="•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 marL="1202301" indent="-240460" defTabSz="410751" eaLnBrk="1" hangingPunct="1">
              <a:lnSpc>
                <a:spcPct val="100000"/>
              </a:lnSpc>
              <a:spcBef>
                <a:spcPts val="1000"/>
              </a:spcBef>
              <a:buSzPct val="75000"/>
              <a:buChar char="•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5pPr>
            <a:lvl6pPr marL="1945610" indent="-293676" defTabSz="410751" eaLnBrk="1" hangingPunct="1">
              <a:spcBef>
                <a:spcPts val="1687"/>
              </a:spcBef>
              <a:buSzPct val="75000"/>
              <a:buChar char="•"/>
              <a:defRPr sz="2200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275997" indent="-293676" defTabSz="410751" eaLnBrk="1" hangingPunct="1">
              <a:spcBef>
                <a:spcPts val="1687"/>
              </a:spcBef>
              <a:buSzPct val="75000"/>
              <a:buChar char="•"/>
              <a:defRPr sz="2200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606383" indent="-293676" defTabSz="410751" eaLnBrk="1" hangingPunct="1">
              <a:spcBef>
                <a:spcPts val="1687"/>
              </a:spcBef>
              <a:buSzPct val="75000"/>
              <a:buChar char="•"/>
              <a:defRPr sz="2200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936770" indent="-293676" defTabSz="410751" eaLnBrk="1" hangingPunct="1">
              <a:spcBef>
                <a:spcPts val="1687"/>
              </a:spcBef>
              <a:buSzPct val="75000"/>
              <a:buChar char="•"/>
              <a:defRPr sz="2200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indent="0">
              <a:buFont typeface="Arial"/>
              <a:buNone/>
            </a:pPr>
            <a:r>
              <a:rPr lang="da-DK" kern="0" smtClean="0">
                <a:solidFill>
                  <a:schemeClr val="tx1"/>
                </a:solidFill>
              </a:rPr>
              <a:t>Primo 2018</a:t>
            </a:r>
            <a:endParaRPr lang="da-DK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81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Lokale hjemmesider: </a:t>
            </a:r>
            <a:r>
              <a:rPr lang="da-DK" dirty="0" smtClean="0"/>
              <a:t>Opfølgning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1016001" y="1516530"/>
            <a:ext cx="3641060" cy="4706471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Kurser for webmastere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Seminarer </a:t>
            </a:r>
            <a:r>
              <a:rPr lang="da-DK" dirty="0">
                <a:solidFill>
                  <a:schemeClr val="tx1"/>
                </a:solidFill>
              </a:rPr>
              <a:t>rundt i landet</a:t>
            </a:r>
          </a:p>
          <a:p>
            <a:r>
              <a:rPr lang="da-DK" dirty="0">
                <a:solidFill>
                  <a:schemeClr val="tx1"/>
                </a:solidFill>
              </a:rPr>
              <a:t>Forum på Frivilligportalen</a:t>
            </a:r>
          </a:p>
          <a:p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61" y="1940943"/>
            <a:ext cx="5312973" cy="34832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527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Lokale nyhedsbreve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510363" y="1516531"/>
            <a:ext cx="5252484" cy="737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>
                <a:solidFill>
                  <a:schemeClr val="tx1"/>
                </a:solidFill>
              </a:rPr>
              <a:t>Status medio september 2018</a:t>
            </a:r>
            <a:r>
              <a:rPr lang="da-DK" sz="2400" b="1" dirty="0" smtClean="0">
                <a:solidFill>
                  <a:schemeClr val="tx1"/>
                </a:solidFill>
              </a:rPr>
              <a:t>:</a:t>
            </a:r>
            <a:endParaRPr lang="da-DK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58" y="1528793"/>
            <a:ext cx="3868811" cy="465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5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368905"/>
              </p:ext>
            </p:extLst>
          </p:nvPr>
        </p:nvGraphicFramePr>
        <p:xfrm>
          <a:off x="539882" y="2460270"/>
          <a:ext cx="6594572" cy="17553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861311"/>
                <a:gridCol w="1573618"/>
                <a:gridCol w="1573619"/>
                <a:gridCol w="1586024"/>
              </a:tblGrid>
              <a:tr h="545016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121920" marR="12192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Januar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August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September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solidFill>
                      <a:schemeClr val="tx2"/>
                    </a:solidFill>
                  </a:tcPr>
                </a:tc>
              </a:tr>
              <a:tr h="665349">
                <a:tc>
                  <a:txBody>
                    <a:bodyPr/>
                    <a:lstStyle/>
                    <a:p>
                      <a:pPr algn="l"/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Lokalafdelinger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56</a:t>
                      </a:r>
                      <a:endParaRPr lang="da-DK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88</a:t>
                      </a:r>
                      <a:endParaRPr lang="da-DK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95</a:t>
                      </a:r>
                      <a:endParaRPr lang="da-DK" dirty="0"/>
                    </a:p>
                  </a:txBody>
                  <a:tcPr marL="121920" marR="121920"/>
                </a:tc>
              </a:tr>
              <a:tr h="545016">
                <a:tc>
                  <a:txBody>
                    <a:bodyPr/>
                    <a:lstStyle/>
                    <a:p>
                      <a:pPr algn="l"/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Åbningsrate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60%</a:t>
                      </a:r>
                      <a:endParaRPr lang="da-DK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63%</a:t>
                      </a:r>
                      <a:endParaRPr lang="da-DK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64%</a:t>
                      </a:r>
                      <a:endParaRPr lang="da-DK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6" name="Rektangel 5"/>
          <p:cNvSpPr/>
          <p:nvPr/>
        </p:nvSpPr>
        <p:spPr>
          <a:xfrm>
            <a:off x="454781" y="4604780"/>
            <a:ext cx="6020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Tilmeldte medlemskaber: 64.000 (~44% af inviterede</a:t>
            </a:r>
            <a:r>
              <a:rPr lang="da-DK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Nyhedsbreve </a:t>
            </a:r>
            <a:r>
              <a:rPr lang="da-DK" dirty="0"/>
              <a:t>sendt: 800 (~600.000 mails i alt)</a:t>
            </a:r>
          </a:p>
        </p:txBody>
      </p:sp>
    </p:spTree>
    <p:extLst>
      <p:ext uri="{BB962C8B-B14F-4D97-AF65-F5344CB8AC3E}">
        <p14:creationId xmlns:p14="http://schemas.microsoft.com/office/powerpoint/2010/main" val="168929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Tilmelding til lokale nyhedsbreve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29" y="2467691"/>
            <a:ext cx="2694600" cy="309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4689766" y="1546204"/>
            <a:ext cx="353172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b="1" i="0" u="none" strike="noStrike" cap="none" spc="0" normalizeH="0" baseline="0" dirty="0" smtClean="0">
                <a:ln>
                  <a:noFill/>
                </a:ln>
                <a:effectLst/>
                <a:uFillTx/>
                <a:ea typeface="Palatino"/>
                <a:cs typeface="Palatino"/>
                <a:sym typeface="Palatino"/>
              </a:rPr>
              <a:t>Invitation direkte</a:t>
            </a:r>
            <a:r>
              <a:rPr kumimoji="0" lang="da-DK" sz="2000" b="1" i="0" u="none" strike="noStrike" cap="none" spc="0" normalizeH="0" dirty="0" smtClean="0">
                <a:ln>
                  <a:noFill/>
                </a:ln>
                <a:effectLst/>
                <a:uFillTx/>
                <a:ea typeface="Palatino"/>
                <a:cs typeface="Palatino"/>
                <a:sym typeface="Palatino"/>
              </a:rPr>
              <a:t> </a:t>
            </a:r>
            <a:r>
              <a:rPr kumimoji="0" lang="da-DK" sz="2000" b="1" i="0" u="none" strike="noStrike" cap="none" spc="0" normalizeH="0" baseline="0" dirty="0" smtClean="0">
                <a:ln>
                  <a:noFill/>
                </a:ln>
                <a:effectLst/>
                <a:uFillTx/>
                <a:ea typeface="Palatino"/>
                <a:cs typeface="Palatino"/>
                <a:sym typeface="Palatino"/>
              </a:rPr>
              <a:t>til medlem</a:t>
            </a:r>
            <a:endParaRPr kumimoji="0" lang="da-DK" sz="2000" b="1" i="0" u="none" strike="noStrike" cap="none" spc="0" normalizeH="0" dirty="0" smtClean="0">
              <a:ln>
                <a:noFill/>
              </a:ln>
              <a:effectLst/>
              <a:uFillTx/>
              <a:ea typeface="Palatino"/>
              <a:cs typeface="Palatino"/>
              <a:sym typeface="Palatino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8977237" y="1493413"/>
            <a:ext cx="281987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b="1" i="0" u="none" strike="noStrike" cap="none" spc="0" normalizeH="0" baseline="0" dirty="0" smtClean="0">
                <a:ln>
                  <a:noFill/>
                </a:ln>
                <a:effectLst/>
                <a:uFillTx/>
                <a:ea typeface="Palatino"/>
                <a:cs typeface="Palatino"/>
                <a:sym typeface="Palatino"/>
              </a:rPr>
              <a:t>Tilmeldingslink i ‘NYT’</a:t>
            </a:r>
            <a:endParaRPr kumimoji="0" lang="da-DK" sz="2000" b="0" i="0" u="none" strike="noStrike" cap="none" spc="0" normalizeH="0" baseline="0" dirty="0" smtClean="0">
              <a:ln>
                <a:noFill/>
              </a:ln>
              <a:effectLst/>
              <a:uFillTx/>
              <a:ea typeface="Palatino"/>
              <a:cs typeface="Palatino"/>
              <a:sym typeface="Palatino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2"/>
          <a:stretch/>
        </p:blipFill>
        <p:spPr bwMode="auto">
          <a:xfrm>
            <a:off x="9476766" y="1970324"/>
            <a:ext cx="1748237" cy="4321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Lige pilforbindelse 6"/>
          <p:cNvCxnSpPr/>
          <p:nvPr/>
        </p:nvCxnSpPr>
        <p:spPr>
          <a:xfrm flipH="1">
            <a:off x="11028420" y="3849670"/>
            <a:ext cx="797964" cy="1261896"/>
          </a:xfrm>
          <a:prstGeom prst="straightConnector1">
            <a:avLst/>
          </a:prstGeom>
          <a:noFill/>
          <a:ln w="76200" cap="flat">
            <a:solidFill>
              <a:srgbClr val="C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45" y="2467691"/>
            <a:ext cx="2702615" cy="33262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boks 13"/>
          <p:cNvSpPr txBox="1"/>
          <p:nvPr/>
        </p:nvSpPr>
        <p:spPr>
          <a:xfrm>
            <a:off x="611692" y="1546204"/>
            <a:ext cx="353172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b="1" i="0" u="none" strike="noStrike" cap="none" spc="0" normalizeH="0" baseline="0" dirty="0" smtClean="0">
                <a:ln>
                  <a:noFill/>
                </a:ln>
                <a:effectLst/>
                <a:uFillTx/>
                <a:ea typeface="Palatino"/>
                <a:cs typeface="Palatino"/>
                <a:sym typeface="Palatino"/>
              </a:rPr>
              <a:t>Folder til lokalafdelingen</a:t>
            </a:r>
            <a:endParaRPr kumimoji="0" lang="da-DK" sz="2000" b="1" i="0" u="none" strike="noStrike" cap="none" spc="0" normalizeH="0" dirty="0" smtClean="0">
              <a:ln>
                <a:noFill/>
              </a:ln>
              <a:effectLst/>
              <a:uFillTx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205450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04132" y="1382226"/>
            <a:ext cx="5285093" cy="308068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Ældre Sagens Dokumentboks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473740" y="1403497"/>
            <a:ext cx="5204047" cy="43934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dirty="0" smtClean="0">
                <a:solidFill>
                  <a:schemeClr val="tx1"/>
                </a:solidFill>
              </a:rPr>
              <a:t>Hvorfor ÆS Dokument boks?</a:t>
            </a:r>
          </a:p>
          <a:p>
            <a:pPr>
              <a:spcAft>
                <a:spcPts val="600"/>
              </a:spcAft>
            </a:pPr>
            <a:r>
              <a:rPr lang="da-DK" dirty="0" smtClean="0">
                <a:solidFill>
                  <a:schemeClr val="tx1"/>
                </a:solidFill>
              </a:rPr>
              <a:t>Dokumentboks </a:t>
            </a:r>
            <a:r>
              <a:rPr lang="da-DK" dirty="0">
                <a:solidFill>
                  <a:schemeClr val="tx1"/>
                </a:solidFill>
              </a:rPr>
              <a:t>lanceres </a:t>
            </a:r>
            <a:r>
              <a:rPr lang="da-DK" dirty="0" smtClean="0">
                <a:solidFill>
                  <a:schemeClr val="tx1"/>
                </a:solidFill>
              </a:rPr>
              <a:t>ultimo </a:t>
            </a:r>
            <a:r>
              <a:rPr lang="da-DK" dirty="0">
                <a:solidFill>
                  <a:schemeClr val="tx1"/>
                </a:solidFill>
              </a:rPr>
              <a:t>2018, </a:t>
            </a:r>
            <a:r>
              <a:rPr lang="da-DK" dirty="0" smtClean="0">
                <a:solidFill>
                  <a:schemeClr val="tx1"/>
                </a:solidFill>
              </a:rPr>
              <a:t>orientering </a:t>
            </a:r>
            <a:r>
              <a:rPr lang="da-DK" dirty="0">
                <a:solidFill>
                  <a:schemeClr val="tx1"/>
                </a:solidFill>
              </a:rPr>
              <a:t>via </a:t>
            </a:r>
            <a:r>
              <a:rPr lang="da-DK" dirty="0" smtClean="0">
                <a:solidFill>
                  <a:schemeClr val="tx1"/>
                </a:solidFill>
              </a:rPr>
              <a:t>Frivilligportalens Nyhedsbrev</a:t>
            </a:r>
          </a:p>
          <a:p>
            <a:pPr>
              <a:spcAft>
                <a:spcPts val="600"/>
              </a:spcAft>
            </a:pPr>
            <a:r>
              <a:rPr lang="da-DK" dirty="0" smtClean="0">
                <a:solidFill>
                  <a:schemeClr val="tx1"/>
                </a:solidFill>
              </a:rPr>
              <a:t>Alle kan ved login få adgang til lokalafdelingens dokumentboks</a:t>
            </a:r>
          </a:p>
          <a:p>
            <a:pPr>
              <a:spcAft>
                <a:spcPts val="600"/>
              </a:spcAft>
            </a:pPr>
            <a:r>
              <a:rPr lang="da-DK" dirty="0" smtClean="0">
                <a:solidFill>
                  <a:schemeClr val="tx1"/>
                </a:solidFill>
              </a:rPr>
              <a:t>Alle kan oprette mapper og uploade dokumenter</a:t>
            </a:r>
          </a:p>
          <a:p>
            <a:pPr>
              <a:spcAft>
                <a:spcPts val="600"/>
              </a:spcAft>
            </a:pPr>
            <a:r>
              <a:rPr lang="da-DK" dirty="0" smtClean="0">
                <a:solidFill>
                  <a:schemeClr val="tx1"/>
                </a:solidFill>
              </a:rPr>
              <a:t>Senere vil der kunne sættes </a:t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dirty="0" smtClean="0">
                <a:solidFill>
                  <a:schemeClr val="tx1"/>
                </a:solidFill>
              </a:rPr>
              <a:t>specielle rettigheder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73" y="3527252"/>
            <a:ext cx="3026835" cy="3031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4480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b="1" dirty="0" smtClean="0"/>
              <a:t> </a:t>
            </a:r>
            <a:endParaRPr lang="da-DK" sz="2400" b="1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530586" y="2043633"/>
            <a:ext cx="11183692" cy="430887"/>
          </a:xfrm>
        </p:spPr>
        <p:txBody>
          <a:bodyPr/>
          <a:lstStyle/>
          <a:p>
            <a:r>
              <a:rPr lang="da-DK" sz="2800" dirty="0" smtClean="0"/>
              <a:t>Inspirationsdag 2018 </a:t>
            </a:r>
            <a:endParaRPr lang="da-DK" sz="2800" dirty="0"/>
          </a:p>
        </p:txBody>
      </p:sp>
      <p:sp>
        <p:nvSpPr>
          <p:cNvPr id="6" name="Rektangel 5"/>
          <p:cNvSpPr/>
          <p:nvPr/>
        </p:nvSpPr>
        <p:spPr>
          <a:xfrm>
            <a:off x="528083" y="265899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400" b="1" dirty="0" smtClean="0"/>
              <a:t>It-sikkerhed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b="1" dirty="0" smtClean="0"/>
              <a:t>It-afdelingen i Sekretariatet</a:t>
            </a:r>
            <a:r>
              <a:rPr lang="da-DK" sz="2400" dirty="0"/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b="1" dirty="0"/>
              <a:t>Aktiviteter i </a:t>
            </a:r>
            <a:r>
              <a:rPr lang="da-DK" sz="2400" b="1" dirty="0" smtClean="0"/>
              <a:t>2018</a:t>
            </a:r>
            <a:endParaRPr lang="da-DK" sz="2400" b="1" dirty="0"/>
          </a:p>
          <a:p>
            <a:pPr marL="457200" indent="-457200">
              <a:buFont typeface="+mj-lt"/>
              <a:buAutoNum type="arabicPeriod"/>
            </a:pPr>
            <a:r>
              <a:rPr lang="da-DK" sz="2400" b="1" dirty="0" smtClean="0"/>
              <a:t>Aktiviteter i 2019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98" y="1826196"/>
            <a:ext cx="4852876" cy="3235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5199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</a:t>
            </a:r>
            <a:r>
              <a:rPr lang="da-DK" dirty="0" smtClean="0"/>
              <a:t>. Aktiviteter i 2019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da-DK" sz="2400" dirty="0" smtClean="0">
                <a:solidFill>
                  <a:schemeClr val="tx1"/>
                </a:solidFill>
              </a:rPr>
              <a:t>Digitalisering af Årsmødeopgaver</a:t>
            </a:r>
          </a:p>
          <a:p>
            <a:pPr marL="457200" indent="-457200">
              <a:buFont typeface="+mj-lt"/>
              <a:buAutoNum type="alphaLcParenR"/>
            </a:pPr>
            <a:r>
              <a:rPr lang="da-DK" sz="2400" dirty="0" smtClean="0">
                <a:solidFill>
                  <a:schemeClr val="tx1"/>
                </a:solidFill>
              </a:rPr>
              <a:t>Opgradering </a:t>
            </a:r>
            <a:r>
              <a:rPr lang="da-DK" sz="2400" dirty="0">
                <a:solidFill>
                  <a:schemeClr val="tx1"/>
                </a:solidFill>
              </a:rPr>
              <a:t>af </a:t>
            </a:r>
            <a:r>
              <a:rPr lang="da-DK" sz="2400" dirty="0" err="1" smtClean="0">
                <a:solidFill>
                  <a:schemeClr val="tx1"/>
                </a:solidFill>
              </a:rPr>
              <a:t>Sitecore</a:t>
            </a:r>
            <a:endParaRPr lang="da-DK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93" y="3935044"/>
            <a:ext cx="2348465" cy="227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78" y="1822671"/>
            <a:ext cx="2753272" cy="234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868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Digitalisering af Årsmødeopgaver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218558" y="1569699"/>
            <a:ext cx="5778205" cy="3289393"/>
          </a:xfrm>
        </p:spPr>
        <p:txBody>
          <a:bodyPr>
            <a:normAutofit lnSpcReduction="10000"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Værktøj på Frivilligportalen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Bestyrelser i Lokalafdelinger og Distrikter</a:t>
            </a:r>
          </a:p>
          <a:p>
            <a:r>
              <a:rPr lang="da-DK" dirty="0">
                <a:solidFill>
                  <a:schemeClr val="tx1"/>
                </a:solidFill>
              </a:rPr>
              <a:t>Lettere indberetning</a:t>
            </a:r>
          </a:p>
          <a:p>
            <a:r>
              <a:rPr lang="da-DK" dirty="0">
                <a:solidFill>
                  <a:schemeClr val="tx1"/>
                </a:solidFill>
              </a:rPr>
              <a:t>Mindre korrespondance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>til Sekretariatet</a:t>
            </a:r>
          </a:p>
          <a:p>
            <a:pPr lvl="1"/>
            <a:r>
              <a:rPr lang="da-DK" dirty="0" smtClean="0">
                <a:solidFill>
                  <a:schemeClr val="tx1"/>
                </a:solidFill>
              </a:rPr>
              <a:t>Tid og sted</a:t>
            </a:r>
          </a:p>
          <a:p>
            <a:pPr lvl="1"/>
            <a:r>
              <a:rPr lang="da-DK" dirty="0" smtClean="0">
                <a:solidFill>
                  <a:schemeClr val="tx1"/>
                </a:solidFill>
              </a:rPr>
              <a:t>Hvem er på valg</a:t>
            </a:r>
          </a:p>
          <a:p>
            <a:pPr lvl="1"/>
            <a:r>
              <a:rPr lang="da-DK" dirty="0" smtClean="0">
                <a:solidFill>
                  <a:schemeClr val="tx1"/>
                </a:solidFill>
              </a:rPr>
              <a:t>Digital underskrift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23" y="3167425"/>
            <a:ext cx="3296855" cy="314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997" y="1651466"/>
            <a:ext cx="3624422" cy="309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645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Opgradering af alle hjemmesider</a:t>
            </a:r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396" y="1516063"/>
            <a:ext cx="6554895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105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1. It-sikkerhed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da-DK" sz="2400" b="1" dirty="0" smtClean="0">
                <a:solidFill>
                  <a:schemeClr val="tx1"/>
                </a:solidFill>
              </a:rPr>
              <a:t>Hvorfor sikker mail?</a:t>
            </a:r>
          </a:p>
          <a:p>
            <a:pPr marL="457200" indent="-457200">
              <a:buFont typeface="+mj-lt"/>
              <a:buAutoNum type="alphaLcParenR"/>
            </a:pPr>
            <a:r>
              <a:rPr lang="da-DK" sz="2400" b="1" dirty="0" smtClean="0">
                <a:solidFill>
                  <a:schemeClr val="tx1"/>
                </a:solidFill>
              </a:rPr>
              <a:t>Ældre Sagens webmail</a:t>
            </a:r>
            <a:endParaRPr lang="da-DK" sz="24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da-DK" sz="2400" b="1" dirty="0">
                <a:solidFill>
                  <a:schemeClr val="tx1"/>
                </a:solidFill>
              </a:rPr>
              <a:t>It-trusler og svindelmails</a:t>
            </a:r>
          </a:p>
          <a:p>
            <a:pPr marL="457200" indent="-457200">
              <a:buFont typeface="+mj-lt"/>
              <a:buAutoNum type="alphaLcParenR"/>
            </a:pPr>
            <a:r>
              <a:rPr lang="da-DK" sz="2400" b="1" dirty="0" smtClean="0">
                <a:solidFill>
                  <a:schemeClr val="tx1"/>
                </a:solidFill>
              </a:rPr>
              <a:t>To-faktor validering - lokalregnskaber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06210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sikker mail?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967564" y="1499200"/>
            <a:ext cx="10756280" cy="5167422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da-DK" sz="2400" dirty="0" smtClean="0">
                <a:solidFill>
                  <a:schemeClr val="tx1"/>
                </a:solidFill>
              </a:rPr>
              <a:t>Nu </a:t>
            </a:r>
            <a:r>
              <a:rPr lang="da-DK" sz="2400" dirty="0">
                <a:solidFill>
                  <a:schemeClr val="tx1"/>
                </a:solidFill>
              </a:rPr>
              <a:t>også private </a:t>
            </a:r>
            <a:r>
              <a:rPr lang="da-DK" sz="2400" dirty="0" smtClean="0">
                <a:solidFill>
                  <a:schemeClr val="tx1"/>
                </a:solidFill>
              </a:rPr>
              <a:t>virksomheder</a:t>
            </a:r>
          </a:p>
          <a:p>
            <a:pPr lvl="0">
              <a:spcAft>
                <a:spcPts val="600"/>
              </a:spcAft>
            </a:pPr>
            <a:r>
              <a:rPr lang="da-DK" sz="2400" dirty="0" smtClean="0">
                <a:solidFill>
                  <a:schemeClr val="tx1"/>
                </a:solidFill>
              </a:rPr>
              <a:t>Fortrolige </a:t>
            </a:r>
            <a:r>
              <a:rPr lang="da-DK" sz="2400" dirty="0">
                <a:solidFill>
                  <a:schemeClr val="tx1"/>
                </a:solidFill>
              </a:rPr>
              <a:t>og følsomme personoplysninger i e-mails</a:t>
            </a:r>
          </a:p>
          <a:p>
            <a:pPr lvl="0">
              <a:spcAft>
                <a:spcPts val="600"/>
              </a:spcAft>
            </a:pPr>
            <a:r>
              <a:rPr lang="da-DK" sz="2400" dirty="0">
                <a:solidFill>
                  <a:schemeClr val="tx1"/>
                </a:solidFill>
              </a:rPr>
              <a:t>Træder i kraft 1. januar </a:t>
            </a:r>
            <a:r>
              <a:rPr lang="da-DK" sz="2400" dirty="0" smtClean="0">
                <a:solidFill>
                  <a:schemeClr val="tx1"/>
                </a:solidFill>
              </a:rPr>
              <a:t>2019 </a:t>
            </a:r>
            <a:r>
              <a:rPr lang="da-DK" sz="2400" b="1" dirty="0" smtClean="0">
                <a:solidFill>
                  <a:schemeClr val="tx1"/>
                </a:solidFill>
              </a:rPr>
              <a:t>(lovkrav) </a:t>
            </a:r>
          </a:p>
          <a:p>
            <a:pPr lvl="0"/>
            <a:r>
              <a:rPr lang="da-DK" sz="2400" dirty="0" smtClean="0">
                <a:solidFill>
                  <a:schemeClr val="tx1"/>
                </a:solidFill>
              </a:rPr>
              <a:t>Fortrolige </a:t>
            </a:r>
            <a:r>
              <a:rPr lang="da-DK" sz="2400" dirty="0">
                <a:solidFill>
                  <a:schemeClr val="tx1"/>
                </a:solidFill>
              </a:rPr>
              <a:t>og følsomme personoplysninger, bl.a.: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a-DK" sz="2400" dirty="0" smtClean="0">
                <a:solidFill>
                  <a:schemeClr val="tx1"/>
                </a:solidFill>
              </a:rPr>
              <a:t>Helbredsoplysninger, strafbare forhold, cpr-numre</a:t>
            </a:r>
            <a:endParaRPr lang="da-DK" sz="2400" dirty="0">
              <a:solidFill>
                <a:schemeClr val="tx1"/>
              </a:solidFill>
            </a:endParaRPr>
          </a:p>
          <a:p>
            <a:pPr lvl="0"/>
            <a:r>
              <a:rPr lang="da-DK" sz="2400" dirty="0">
                <a:solidFill>
                  <a:schemeClr val="tx1"/>
                </a:solidFill>
              </a:rPr>
              <a:t>De mest private af de såkaldt ’almindelige oplysninger’, bl.a.: 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a-DK" sz="2400" dirty="0" smtClean="0">
                <a:solidFill>
                  <a:schemeClr val="tx1"/>
                </a:solidFill>
              </a:rPr>
              <a:t>Privatøkonomi, skatteforhold mv.</a:t>
            </a:r>
          </a:p>
        </p:txBody>
      </p:sp>
    </p:spTree>
    <p:extLst>
      <p:ext uri="{BB962C8B-B14F-4D97-AF65-F5344CB8AC3E}">
        <p14:creationId xmlns:p14="http://schemas.microsoft.com/office/powerpoint/2010/main" val="3852947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57" y="2398944"/>
            <a:ext cx="62865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Adgang til ÆS-mail via internettet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3921526" y="2796361"/>
            <a:ext cx="434894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ea typeface="Palatino"/>
                <a:cs typeface="Palatino"/>
                <a:sym typeface="Palatino"/>
              </a:rPr>
              <a:t>https://w</a:t>
            </a:r>
            <a:r>
              <a:rPr kumimoji="0" lang="da-DK" sz="24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ebmail.aeldresagen.dk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quarter" idx="10"/>
          </p:nvPr>
        </p:nvSpPr>
        <p:spPr>
          <a:xfrm>
            <a:off x="1016000" y="1371514"/>
            <a:ext cx="10707843" cy="988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>
                <a:solidFill>
                  <a:schemeClr val="tx1"/>
                </a:solidFill>
              </a:rPr>
              <a:t>Benyt </a:t>
            </a:r>
            <a:r>
              <a:rPr lang="da-DK" sz="2400" dirty="0" smtClean="0">
                <a:solidFill>
                  <a:schemeClr val="tx1"/>
                </a:solidFill>
              </a:rPr>
              <a:t>ÆS-løsning, så der er styr på sikkerheden</a:t>
            </a:r>
          </a:p>
        </p:txBody>
      </p:sp>
    </p:spTree>
    <p:extLst>
      <p:ext uri="{BB962C8B-B14F-4D97-AF65-F5344CB8AC3E}">
        <p14:creationId xmlns:p14="http://schemas.microsoft.com/office/powerpoint/2010/main" val="1784611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Trusselsbillede 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2" name="Picture 4" descr="C:\Users\me\Pictures\Saved Pictures\CS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3" y="1956391"/>
            <a:ext cx="11627507" cy="41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ana Decrypt0r screensh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00" y="2096920"/>
            <a:ext cx="2595233" cy="195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2442954" y="1484467"/>
            <a:ext cx="231775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WannaCry</a:t>
            </a:r>
            <a:r>
              <a:rPr kumimoji="0" lang="da-DK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7526293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It-trusler mod Ældre Sagen</a:t>
            </a:r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74" y="1516063"/>
            <a:ext cx="6041740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981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Svindel e-mails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45" y="170120"/>
            <a:ext cx="5672473" cy="621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370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Gode råd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1016000" y="1516530"/>
            <a:ext cx="10707843" cy="510755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600" b="1" dirty="0" smtClean="0">
                <a:solidFill>
                  <a:schemeClr val="tx1"/>
                </a:solidFill>
              </a:rPr>
              <a:t>Forhold </a:t>
            </a:r>
            <a:r>
              <a:rPr lang="da-DK" sz="2600" b="1" dirty="0">
                <a:solidFill>
                  <a:schemeClr val="tx1"/>
                </a:solidFill>
              </a:rPr>
              <a:t>dig altid skeptisk til alle former for uopfordret kontakt</a:t>
            </a:r>
            <a:r>
              <a:rPr lang="da-DK" dirty="0">
                <a:solidFill>
                  <a:schemeClr val="tx1"/>
                </a:solidFill>
              </a:rPr>
              <a:t>, </a:t>
            </a:r>
            <a:r>
              <a:rPr lang="da-DK" sz="1900" dirty="0">
                <a:solidFill>
                  <a:schemeClr val="tx1"/>
                </a:solidFill>
              </a:rPr>
              <a:t>hvor du bliver bedt om at indtaste koder eller personfølsomme oplysninger. </a:t>
            </a:r>
            <a:endParaRPr lang="da-DK" sz="19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1900" dirty="0" smtClean="0">
                <a:solidFill>
                  <a:schemeClr val="tx1"/>
                </a:solidFill>
              </a:rPr>
              <a:t>Nets</a:t>
            </a:r>
            <a:r>
              <a:rPr lang="da-DK" sz="1900" dirty="0">
                <a:solidFill>
                  <a:schemeClr val="tx1"/>
                </a:solidFill>
              </a:rPr>
              <a:t>, din bank eller offentlige myndigheder ville </a:t>
            </a:r>
            <a:r>
              <a:rPr lang="da-DK" sz="2600" b="1" dirty="0">
                <a:solidFill>
                  <a:schemeClr val="tx1"/>
                </a:solidFill>
              </a:rPr>
              <a:t>aldrig bede dig oplyse kortoplysninger, personlige koder eller </a:t>
            </a:r>
            <a:r>
              <a:rPr lang="da-DK" sz="2600" b="1" dirty="0" err="1">
                <a:solidFill>
                  <a:schemeClr val="tx1"/>
                </a:solidFill>
              </a:rPr>
              <a:t>NemID</a:t>
            </a:r>
            <a:r>
              <a:rPr lang="da-DK" sz="2600" b="1" dirty="0">
                <a:solidFill>
                  <a:schemeClr val="tx1"/>
                </a:solidFill>
              </a:rPr>
              <a:t>-talkoder – hverken over telefonen, per e-mail eller </a:t>
            </a:r>
            <a:r>
              <a:rPr lang="da-DK" sz="2600" b="1" dirty="0" smtClean="0">
                <a:solidFill>
                  <a:schemeClr val="tx1"/>
                </a:solidFill>
              </a:rPr>
              <a:t>SMS</a:t>
            </a:r>
            <a:r>
              <a:rPr lang="da-DK" sz="2600" dirty="0" smtClean="0">
                <a:solidFill>
                  <a:schemeClr val="tx1"/>
                </a:solidFill>
              </a:rPr>
              <a:t>.</a:t>
            </a:r>
            <a:endParaRPr lang="da-DK" sz="26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600" b="1" dirty="0" smtClean="0">
                <a:solidFill>
                  <a:schemeClr val="tx1"/>
                </a:solidFill>
              </a:rPr>
              <a:t>Stol </a:t>
            </a:r>
            <a:r>
              <a:rPr lang="da-DK" sz="2600" b="1" dirty="0">
                <a:solidFill>
                  <a:schemeClr val="tx1"/>
                </a:solidFill>
              </a:rPr>
              <a:t>ikke blindt på afsenderadressen eller logo i en e-mail</a:t>
            </a:r>
            <a:r>
              <a:rPr lang="da-DK" sz="1900" dirty="0">
                <a:solidFill>
                  <a:schemeClr val="tx1"/>
                </a:solidFill>
              </a:rPr>
              <a:t>, da den let kan forfalskes, så den ligner en rigtig mail fra din bank, en offentlig myndighed eller </a:t>
            </a:r>
            <a:r>
              <a:rPr lang="da-DK" sz="1900" dirty="0" smtClean="0">
                <a:solidFill>
                  <a:schemeClr val="tx1"/>
                </a:solidFill>
              </a:rPr>
              <a:t>Nets.</a:t>
            </a:r>
            <a:endParaRPr lang="da-DK" sz="19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600" b="1" dirty="0" smtClean="0">
                <a:solidFill>
                  <a:schemeClr val="tx1"/>
                </a:solidFill>
              </a:rPr>
              <a:t>Klik </a:t>
            </a:r>
            <a:r>
              <a:rPr lang="da-DK" sz="2600" b="1" dirty="0">
                <a:solidFill>
                  <a:schemeClr val="tx1"/>
                </a:solidFill>
              </a:rPr>
              <a:t>aldrig på links i mistænkelige e-mails eller </a:t>
            </a:r>
            <a:r>
              <a:rPr lang="da-DK" sz="2600" b="1" dirty="0" err="1">
                <a:solidFill>
                  <a:schemeClr val="tx1"/>
                </a:solidFill>
              </a:rPr>
              <a:t>SMS'er</a:t>
            </a:r>
            <a:r>
              <a:rPr lang="da-DK" dirty="0">
                <a:solidFill>
                  <a:schemeClr val="tx1"/>
                </a:solidFill>
              </a:rPr>
              <a:t>. </a:t>
            </a:r>
            <a:r>
              <a:rPr lang="da-DK" sz="1900" dirty="0">
                <a:solidFill>
                  <a:schemeClr val="tx1"/>
                </a:solidFill>
              </a:rPr>
              <a:t>De kan føre til svindlerens hjemmeside, som kan være en tro kopi af den officielle hjemmeside. Hvis du er i tvivl, kan du besøge den officielle hjemmeside og logge ind via den (altså uden at bruge linket i mailen</a:t>
            </a:r>
            <a:r>
              <a:rPr lang="da-DK" sz="1900" dirty="0" smtClean="0">
                <a:solidFill>
                  <a:schemeClr val="tx1"/>
                </a:solidFill>
              </a:rPr>
              <a:t>).</a:t>
            </a:r>
            <a:endParaRPr lang="da-DK" sz="19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600" b="1" dirty="0" smtClean="0">
                <a:solidFill>
                  <a:schemeClr val="tx1"/>
                </a:solidFill>
              </a:rPr>
              <a:t>Tag </a:t>
            </a:r>
            <a:r>
              <a:rPr lang="da-DK" sz="2600" b="1" dirty="0">
                <a:solidFill>
                  <a:schemeClr val="tx1"/>
                </a:solidFill>
              </a:rPr>
              <a:t>aldrig billeder af dit </a:t>
            </a:r>
            <a:r>
              <a:rPr lang="da-DK" sz="2600" b="1" dirty="0" err="1">
                <a:solidFill>
                  <a:schemeClr val="tx1"/>
                </a:solidFill>
              </a:rPr>
              <a:t>NemID</a:t>
            </a:r>
            <a:r>
              <a:rPr lang="da-DK" sz="2600" b="1" dirty="0">
                <a:solidFill>
                  <a:schemeClr val="tx1"/>
                </a:solidFill>
              </a:rPr>
              <a:t>-nøglekort</a:t>
            </a:r>
            <a:r>
              <a:rPr lang="da-DK" sz="2600" dirty="0">
                <a:solidFill>
                  <a:schemeClr val="tx1"/>
                </a:solidFill>
              </a:rPr>
              <a:t>.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sz="1900" dirty="0">
                <a:solidFill>
                  <a:schemeClr val="tx1"/>
                </a:solidFill>
              </a:rPr>
              <a:t>Heller ikke selvom du bliver bedt om at sende det i en mail eller uploade via en hjemmeside. Svindleren har brug for koderne på nøglekortet for at kunne gennemføre sin kriminelle </a:t>
            </a:r>
            <a:r>
              <a:rPr lang="da-DK" sz="1900" dirty="0" smtClean="0">
                <a:solidFill>
                  <a:schemeClr val="tx1"/>
                </a:solidFill>
              </a:rPr>
              <a:t>handling.</a:t>
            </a:r>
            <a:endParaRPr lang="da-DK" sz="19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600" b="1" dirty="0" smtClean="0">
                <a:solidFill>
                  <a:schemeClr val="tx1"/>
                </a:solidFill>
              </a:rPr>
              <a:t>Brug </a:t>
            </a:r>
            <a:r>
              <a:rPr lang="da-DK" sz="2600" b="1" dirty="0">
                <a:solidFill>
                  <a:schemeClr val="tx1"/>
                </a:solidFill>
              </a:rPr>
              <a:t>altid din sunde fornuft</a:t>
            </a:r>
            <a:r>
              <a:rPr lang="da-DK" dirty="0">
                <a:solidFill>
                  <a:schemeClr val="tx1"/>
                </a:solidFill>
              </a:rPr>
              <a:t>, </a:t>
            </a:r>
            <a:r>
              <a:rPr lang="da-DK" sz="1900" dirty="0">
                <a:solidFill>
                  <a:schemeClr val="tx1"/>
                </a:solidFill>
              </a:rPr>
              <a:t>og tænk, før du klikker</a:t>
            </a:r>
            <a:r>
              <a:rPr lang="da-DK" sz="1900" dirty="0" smtClean="0">
                <a:solidFill>
                  <a:schemeClr val="tx1"/>
                </a:solidFill>
              </a:rPr>
              <a:t>!</a:t>
            </a:r>
            <a:endParaRPr lang="da-DK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663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_Ældre Sagen Powerpoint 11-01_2018">
  <a:themeElements>
    <a:clrScheme name="Ældresagen2016">
      <a:dk1>
        <a:srgbClr val="000000"/>
      </a:dk1>
      <a:lt1>
        <a:srgbClr val="FFFFFF"/>
      </a:lt1>
      <a:dk2>
        <a:srgbClr val="A91D1E"/>
      </a:dk2>
      <a:lt2>
        <a:srgbClr val="908979"/>
      </a:lt2>
      <a:accent1>
        <a:srgbClr val="C15F9C"/>
      </a:accent1>
      <a:accent2>
        <a:srgbClr val="9D1E65"/>
      </a:accent2>
      <a:accent3>
        <a:srgbClr val="6EA7AF"/>
      </a:accent3>
      <a:accent4>
        <a:srgbClr val="15494F"/>
      </a:accent4>
      <a:accent5>
        <a:srgbClr val="7281A4"/>
      </a:accent5>
      <a:accent6>
        <a:srgbClr val="111535"/>
      </a:accent6>
      <a:hlink>
        <a:srgbClr val="314C83"/>
      </a:hlink>
      <a:folHlink>
        <a:srgbClr val="5E22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solidFill>
            <a:schemeClr val="accent1">
              <a:lumMod val="50000"/>
            </a:schemeClr>
          </a:solidFill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<a:prstTxWarp prst="textNoShape">
          <a:avLst/>
        </a:prstTxWarp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 dirty="0" err="1" smtClean="0">
            <a:solidFill>
              <a:srgbClr val="FFFFFF"/>
            </a:solidFill>
            <a:uFillTx/>
            <a:ea typeface="Palatino"/>
            <a:cs typeface="Palatino"/>
            <a:sym typeface="Palatino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 dirty="0" err="1" smtClean="0">
            <a:ln>
              <a:noFill/>
            </a:ln>
            <a:solidFill>
              <a:srgbClr val="414141"/>
            </a:solidFill>
            <a:effectLst/>
            <a:uFillTx/>
            <a:latin typeface="+mn-lt"/>
            <a:ea typeface="Palatino"/>
            <a:cs typeface="Palatino"/>
            <a:sym typeface="Palatino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Ældre Sagen 2016-16_9.potx" id="{FA62C7F8-41E3-4CF3-B1AF-0560228E0AF8}" vid="{84D6CD33-1C15-46A3-8315-F2B29DD7BD60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a_Ældre Sagen Powerpoint 11-01_2018</Template>
  <TotalTime>9704</TotalTime>
  <Words>579</Words>
  <Application>Microsoft Office PowerPoint</Application>
  <PresentationFormat>Brugerdefineret</PresentationFormat>
  <Paragraphs>123</Paragraphs>
  <Slides>22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22</vt:i4>
      </vt:variant>
    </vt:vector>
  </HeadingPairs>
  <TitlesOfParts>
    <vt:vector size="24" baseType="lpstr">
      <vt:lpstr>a_Ældre Sagen Powerpoint 11-01_2018</vt:lpstr>
      <vt:lpstr>Pakke-Shell-objekt</vt:lpstr>
      <vt:lpstr>PowerPoint-præsentation</vt:lpstr>
      <vt:lpstr> </vt:lpstr>
      <vt:lpstr>1. It-sikkerhed</vt:lpstr>
      <vt:lpstr>Hvorfor sikker mail?</vt:lpstr>
      <vt:lpstr>Adgang til ÆS-mail via internettet</vt:lpstr>
      <vt:lpstr>Trusselsbillede </vt:lpstr>
      <vt:lpstr>It-trusler mod Ældre Sagen</vt:lpstr>
      <vt:lpstr>Svindel e-mails</vt:lpstr>
      <vt:lpstr>Gode råd</vt:lpstr>
      <vt:lpstr>‘Mit digitale selvforsvar’</vt:lpstr>
      <vt:lpstr>2-faktor validering lokale regnskaber</vt:lpstr>
      <vt:lpstr>2. It-afdelingen i sekretariatet</vt:lpstr>
      <vt:lpstr>3. Aktiviteter i 2018</vt:lpstr>
      <vt:lpstr>Projekt: Lokale hjemmesider</vt:lpstr>
      <vt:lpstr>Lokale hjemmesider: Proces</vt:lpstr>
      <vt:lpstr>Lokale hjemmesider: Opfølgning</vt:lpstr>
      <vt:lpstr>Lokale nyhedsbreve</vt:lpstr>
      <vt:lpstr>Tilmelding til lokale nyhedsbreve</vt:lpstr>
      <vt:lpstr>Ældre Sagens Dokumentboks</vt:lpstr>
      <vt:lpstr>4. Aktiviteter i 2019</vt:lpstr>
      <vt:lpstr>Digitalisering af Årsmødeopgaver</vt:lpstr>
      <vt:lpstr>Opgradering af alle hjemmesider</vt:lpstr>
    </vt:vector>
  </TitlesOfParts>
  <Company>Ældre Sagen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Linda Ankerstjerne</dc:creator>
  <cp:lastModifiedBy>Anne Mette Petersen</cp:lastModifiedBy>
  <cp:revision>162</cp:revision>
  <dcterms:created xsi:type="dcterms:W3CDTF">2018-05-15T09:47:14Z</dcterms:created>
  <dcterms:modified xsi:type="dcterms:W3CDTF">2018-10-05T07:12:02Z</dcterms:modified>
</cp:coreProperties>
</file>