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0" r:id="rId2"/>
    <p:sldId id="264" r:id="rId3"/>
    <p:sldId id="265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80" autoAdjust="0"/>
    <p:restoredTop sz="92900" autoAdjust="0"/>
  </p:normalViewPr>
  <p:slideViewPr>
    <p:cSldViewPr snapToGrid="0">
      <p:cViewPr varScale="1">
        <p:scale>
          <a:sx n="82" d="100"/>
          <a:sy n="82" d="100"/>
        </p:scale>
        <p:origin x="-341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t>18-01-2019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0" y="4410945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dsholder til tekst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Tegn kurven for dit trivselsbarometer for din frivillige indsats.</a:t>
            </a:r>
          </a:p>
          <a:p>
            <a:r>
              <a:rPr lang="da-DK" dirty="0" smtClean="0"/>
              <a:t> Hvad fremmer og hvad hæmmer din glæde og trivsel?</a:t>
            </a:r>
          </a:p>
          <a:p>
            <a:r>
              <a:rPr lang="da-DK" dirty="0" smtClean="0"/>
              <a:t>Tænk på en afgrænset periode!</a:t>
            </a:r>
            <a:endParaRPr lang="da-DK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Trivselsbarometer</a:t>
            </a:r>
            <a:endParaRPr lang="da-DK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5" t="28729" r="7879" b="27763"/>
          <a:stretch/>
        </p:blipFill>
        <p:spPr bwMode="auto">
          <a:xfrm>
            <a:off x="1129004" y="2430041"/>
            <a:ext cx="8967306" cy="3392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116423" y="5782415"/>
            <a:ext cx="6606073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 smtClean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Tid ud af denne akse</a:t>
            </a:r>
            <a:r>
              <a:rPr kumimoji="0" lang="da-DK" sz="2400" b="0" i="0" u="none" strike="noStrike" cap="none" spc="0" normalizeH="0" dirty="0" smtClean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 </a:t>
            </a:r>
            <a:br>
              <a:rPr kumimoji="0" lang="da-DK" sz="2400" b="0" i="0" u="none" strike="noStrike" cap="none" spc="0" normalizeH="0" dirty="0" smtClean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</a:br>
            <a:r>
              <a:rPr kumimoji="0" lang="da-DK" sz="1600" b="0" i="0" u="none" strike="noStrike" cap="none" spc="0" normalizeH="0" baseline="0" dirty="0" smtClean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– beslut selv tidsperioden. Er det måneder – eller uger? </a:t>
            </a:r>
          </a:p>
        </p:txBody>
      </p:sp>
    </p:spTree>
    <p:extLst>
      <p:ext uri="{BB962C8B-B14F-4D97-AF65-F5344CB8AC3E}">
        <p14:creationId xmlns:p14="http://schemas.microsoft.com/office/powerpoint/2010/main" val="194967412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Instruks - individuel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2"/>
          </p:nvPr>
        </p:nvSpPr>
        <p:spPr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2000" dirty="0" smtClean="0">
                <a:latin typeface="Verdana" pitchFamily="34" charset="0"/>
              </a:rPr>
              <a:t>Tegn periodens trivselsbarometer som en graf med ”toppe og bunde” (over og under </a:t>
            </a:r>
            <a:r>
              <a:rPr lang="da-DK" sz="2000" dirty="0" smtClean="0">
                <a:latin typeface="Verdana" pitchFamily="34" charset="0"/>
              </a:rPr>
              <a:t>den stiplede/neutrale linje). </a:t>
            </a:r>
            <a:endParaRPr lang="da-DK" sz="2000" dirty="0" smtClean="0">
              <a:latin typeface="Verdana" pitchFamily="34" charset="0"/>
            </a:endParaRPr>
          </a:p>
          <a:p>
            <a:endParaRPr lang="da-DK" sz="1200" dirty="0" smtClean="0">
              <a:latin typeface="Verdana" pitchFamily="34" charset="0"/>
            </a:endParaRPr>
          </a:p>
          <a:p>
            <a:r>
              <a:rPr lang="da-DK" sz="2000" b="1" dirty="0" smtClean="0">
                <a:latin typeface="Verdana" pitchFamily="34" charset="0"/>
              </a:rPr>
              <a:t>Top</a:t>
            </a:r>
            <a:r>
              <a:rPr lang="da-DK" sz="2000" dirty="0" smtClean="0">
                <a:latin typeface="Verdana" pitchFamily="34" charset="0"/>
              </a:rPr>
              <a:t> er lig med en oplevelse af din frivillige indsats/opgave</a:t>
            </a:r>
            <a:r>
              <a:rPr lang="da-DK" sz="2000" dirty="0" smtClean="0">
                <a:latin typeface="Verdana" pitchFamily="34" charset="0"/>
              </a:rPr>
              <a:t>, hvor </a:t>
            </a:r>
            <a:r>
              <a:rPr lang="da-DK" sz="2000" dirty="0" smtClean="0">
                <a:latin typeface="Verdana" pitchFamily="34" charset="0"/>
              </a:rPr>
              <a:t>det virkelig gik godt og du var glad og fik energi af din frivillige indsats/opgave. </a:t>
            </a:r>
          </a:p>
          <a:p>
            <a:endParaRPr lang="da-DK" sz="1200" dirty="0" smtClean="0">
              <a:latin typeface="Verdana" pitchFamily="34" charset="0"/>
            </a:endParaRPr>
          </a:p>
          <a:p>
            <a:r>
              <a:rPr lang="da-DK" sz="2000" b="1" dirty="0" smtClean="0">
                <a:latin typeface="Verdana" pitchFamily="34" charset="0"/>
              </a:rPr>
              <a:t>Bund</a:t>
            </a:r>
            <a:r>
              <a:rPr lang="da-DK" sz="2000" dirty="0" smtClean="0">
                <a:latin typeface="Verdana" pitchFamily="34" charset="0"/>
              </a:rPr>
              <a:t> betyder en situation/tidspunkt, hvor dit humør og trivsel dykkede, du oplevede det ”besværligt” og du mistede modet for en stund.</a:t>
            </a:r>
          </a:p>
          <a:p>
            <a:endParaRPr lang="da-DK" sz="1200" dirty="0" smtClean="0">
              <a:latin typeface="Verdana" pitchFamily="34" charset="0"/>
            </a:endParaRPr>
          </a:p>
          <a:p>
            <a:r>
              <a:rPr lang="da-DK" sz="2000" dirty="0" smtClean="0">
                <a:latin typeface="Verdana" pitchFamily="34" charset="0"/>
              </a:rPr>
              <a:t>Når du har tegnet din kurve mødes du med en anden. </a:t>
            </a:r>
          </a:p>
          <a:p>
            <a:endParaRPr lang="da-DK" sz="1200" dirty="0" smtClean="0">
              <a:latin typeface="Verdana" pitchFamily="34" charset="0"/>
            </a:endParaRPr>
          </a:p>
          <a:p>
            <a:r>
              <a:rPr lang="da-DK" sz="2000" dirty="0" smtClean="0">
                <a:latin typeface="Verdana" pitchFamily="34" charset="0"/>
              </a:rPr>
              <a:t>Sammen kigger I på kurven og fortæller på skift.</a:t>
            </a:r>
          </a:p>
        </p:txBody>
      </p:sp>
    </p:spTree>
    <p:extLst>
      <p:ext uri="{BB962C8B-B14F-4D97-AF65-F5344CB8AC3E}">
        <p14:creationId xmlns:p14="http://schemas.microsoft.com/office/powerpoint/2010/main" val="386382245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Instruks – dialog proces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2"/>
          </p:nvPr>
        </p:nvSpPr>
        <p:spPr>
          <a:xfrm>
            <a:off x="802433" y="1806285"/>
            <a:ext cx="5029199" cy="4349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a-DK" sz="1400" b="1" dirty="0" smtClean="0">
                <a:latin typeface="Verdana" pitchFamily="34" charset="0"/>
              </a:rPr>
              <a:t>4 spørgsmål  som afsæt for at fortælle – og tale om  ”trivselsbarometeret”</a:t>
            </a:r>
          </a:p>
          <a:p>
            <a:endParaRPr lang="da-DK" sz="1400" dirty="0" smtClean="0">
              <a:latin typeface="Verdana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400" dirty="0" smtClean="0">
                <a:latin typeface="Verdana" pitchFamily="34" charset="0"/>
              </a:rPr>
              <a:t>hvilken ”top” gav mest energi – hvad var det for en konkret hændelse som bevirkede det?</a:t>
            </a:r>
          </a:p>
          <a:p>
            <a:pPr marL="342900" lvl="0" indent="-342900">
              <a:buFont typeface="+mj-lt"/>
              <a:buAutoNum type="arabicPeriod"/>
            </a:pPr>
            <a:r>
              <a:rPr lang="da-DK" sz="1400" dirty="0" smtClean="0">
                <a:latin typeface="Verdana" pitchFamily="34" charset="0"/>
              </a:rPr>
              <a:t>hvilken ”bund” var mest energidræbende – hvad var det for en konkret hændelse som bevirkede det?</a:t>
            </a:r>
          </a:p>
          <a:p>
            <a:pPr marL="342900" lvl="0" indent="-342900">
              <a:buFont typeface="+mj-lt"/>
              <a:buAutoNum type="arabicPeriod"/>
            </a:pPr>
            <a:r>
              <a:rPr lang="da-DK" sz="1400" dirty="0" smtClean="0">
                <a:latin typeface="Verdana" pitchFamily="34" charset="0"/>
              </a:rPr>
              <a:t>hvad har du lært af ”nedturene” og især, hvad har givet dig energi igen?</a:t>
            </a:r>
          </a:p>
          <a:p>
            <a:pPr marL="342900" lvl="0" indent="-342900">
              <a:buFont typeface="+mj-lt"/>
              <a:buAutoNum type="arabicPeriod"/>
            </a:pPr>
            <a:r>
              <a:rPr lang="da-DK" sz="1400" dirty="0" smtClean="0">
                <a:latin typeface="Verdana" pitchFamily="34" charset="0"/>
              </a:rPr>
              <a:t>hvilke kompetencer har du benyttet mest/haft brug for at træne i forbindelse med dine ”op og nedture”</a:t>
            </a:r>
          </a:p>
          <a:p>
            <a:pPr marL="0" indent="0">
              <a:buNone/>
            </a:pPr>
            <a:endParaRPr lang="da-DK" sz="1200" dirty="0" smtClean="0">
              <a:latin typeface="Verdana" pitchFamily="34" charset="0"/>
            </a:endParaRPr>
          </a:p>
          <a:p>
            <a:pPr marL="0" indent="0">
              <a:buNone/>
            </a:pPr>
            <a:r>
              <a:rPr lang="da-DK" sz="1200" dirty="0" smtClean="0">
                <a:latin typeface="Verdana" pitchFamily="34" charset="0"/>
              </a:rPr>
              <a:t>Hvis tid så overvej: hvilke udfordringer står du overfor nu i forhold til din frivillige indsats/opgave?  </a:t>
            </a:r>
          </a:p>
          <a:p>
            <a:pPr marL="0" indent="0">
              <a:buNone/>
            </a:pPr>
            <a:endParaRPr lang="da-DK" sz="1200" dirty="0" smtClean="0">
              <a:latin typeface="Verdana" pitchFamily="34" charset="0"/>
            </a:endParaRPr>
          </a:p>
        </p:txBody>
      </p:sp>
      <p:sp>
        <p:nvSpPr>
          <p:cNvPr id="6" name="Rektangel 5"/>
          <p:cNvSpPr/>
          <p:nvPr/>
        </p:nvSpPr>
        <p:spPr>
          <a:xfrm>
            <a:off x="5974702" y="1779533"/>
            <a:ext cx="5664629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dirty="0" smtClean="0">
                <a:latin typeface="Verdana" pitchFamily="34" charset="0"/>
              </a:rPr>
              <a:t> </a:t>
            </a:r>
            <a:r>
              <a:rPr lang="da-DK" sz="1400" b="1" dirty="0" smtClean="0">
                <a:latin typeface="Verdana" pitchFamily="34" charset="0"/>
              </a:rPr>
              <a:t>Tid 2 og 2 (eller 3 og 3) :  </a:t>
            </a:r>
          </a:p>
          <a:p>
            <a:endParaRPr lang="da-DK" sz="1200" dirty="0" smtClean="0">
              <a:latin typeface="Verdana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200" dirty="0" smtClean="0">
                <a:latin typeface="Verdana" pitchFamily="34" charset="0"/>
              </a:rPr>
              <a:t>5-7 minutter</a:t>
            </a:r>
            <a:r>
              <a:rPr lang="da-DK" sz="1200" b="1" dirty="0" smtClean="0">
                <a:latin typeface="Verdana" pitchFamily="34" charset="0"/>
              </a:rPr>
              <a:t> </a:t>
            </a:r>
            <a:r>
              <a:rPr lang="da-DK" sz="1200" dirty="0" smtClean="0">
                <a:latin typeface="Verdana" pitchFamily="34" charset="0"/>
              </a:rPr>
              <a:t>per person til at </a:t>
            </a:r>
            <a:r>
              <a:rPr lang="da-DK" sz="1200" dirty="0" smtClean="0">
                <a:latin typeface="Verdana" pitchFamily="34" charset="0"/>
              </a:rPr>
              <a:t>fortælle om sit </a:t>
            </a:r>
            <a:r>
              <a:rPr lang="da-DK" sz="1200" dirty="0" smtClean="0">
                <a:latin typeface="Verdana" pitchFamily="34" charset="0"/>
              </a:rPr>
              <a:t>barometer med afsæt i   </a:t>
            </a:r>
            <a:br>
              <a:rPr lang="da-DK" sz="1200" dirty="0" smtClean="0">
                <a:latin typeface="Verdana" pitchFamily="34" charset="0"/>
              </a:rPr>
            </a:br>
            <a:r>
              <a:rPr lang="da-DK" sz="1200" dirty="0" smtClean="0">
                <a:latin typeface="Verdana" pitchFamily="34" charset="0"/>
              </a:rPr>
              <a:t>de 4 spørgsmål.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200" dirty="0" smtClean="0">
                <a:latin typeface="Verdana" pitchFamily="34" charset="0"/>
              </a:rPr>
              <a:t>personen som fortæller taler uden af blive afbrudt – dog må dialogmakker(e) gerne være hjælpsomme undervejs og stille yderligere spørgsmål, der ”åbner” (og evt. forståelsesspørgsmål). Undlad at kommentere, vurdere og </a:t>
            </a:r>
            <a:r>
              <a:rPr lang="da-DK" sz="1200" dirty="0" smtClean="0">
                <a:latin typeface="Verdana" pitchFamily="34" charset="0"/>
              </a:rPr>
              <a:t>bedømme. </a:t>
            </a:r>
            <a:r>
              <a:rPr lang="da-DK" sz="1200" dirty="0" smtClean="0">
                <a:latin typeface="Verdana" pitchFamily="34" charset="0"/>
              </a:rPr>
              <a:t>Lyt aktivt – lyt med begge </a:t>
            </a:r>
            <a:r>
              <a:rPr lang="da-DK" sz="1200" dirty="0" smtClean="0">
                <a:latin typeface="Verdana" pitchFamily="34" charset="0"/>
              </a:rPr>
              <a:t>ører</a:t>
            </a:r>
            <a:r>
              <a:rPr lang="da-DK" sz="1200" dirty="0" smtClean="0">
                <a:latin typeface="Verdana" pitchFamily="34" charset="0"/>
              </a:rPr>
              <a:t>...</a:t>
            </a:r>
          </a:p>
        </p:txBody>
      </p:sp>
      <p:sp>
        <p:nvSpPr>
          <p:cNvPr id="7" name="Rektangel 6"/>
          <p:cNvSpPr/>
          <p:nvPr/>
        </p:nvSpPr>
        <p:spPr>
          <a:xfrm>
            <a:off x="6117770" y="3931755"/>
            <a:ext cx="5664629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400" b="1" dirty="0" smtClean="0">
                <a:latin typeface="Verdana" pitchFamily="34" charset="0"/>
              </a:rPr>
              <a:t>Øvelsesvejledning </a:t>
            </a:r>
            <a:r>
              <a:rPr lang="da-DK" sz="1400" b="1" smtClean="0">
                <a:latin typeface="Verdana" pitchFamily="34" charset="0"/>
              </a:rPr>
              <a:t>– </a:t>
            </a:r>
            <a:r>
              <a:rPr lang="da-DK" sz="1400" b="1" smtClean="0">
                <a:latin typeface="Verdana" pitchFamily="34" charset="0"/>
              </a:rPr>
              <a:t>ved evt</a:t>
            </a:r>
            <a:r>
              <a:rPr lang="da-DK" sz="1400" b="1" dirty="0" smtClean="0">
                <a:latin typeface="Verdana" pitchFamily="34" charset="0"/>
              </a:rPr>
              <a:t>. fælles opsamling:  </a:t>
            </a:r>
          </a:p>
          <a:p>
            <a:endParaRPr lang="da-DK" sz="1200" b="1" dirty="0" smtClean="0">
              <a:latin typeface="Verdana" pitchFamily="34" charset="0"/>
            </a:endParaRPr>
          </a:p>
          <a:p>
            <a:pPr lvl="0"/>
            <a:r>
              <a:rPr lang="da-DK" sz="1200" b="1" dirty="0" smtClean="0">
                <a:latin typeface="Verdana" pitchFamily="34" charset="0"/>
              </a:rPr>
              <a:t>Kig efter fællestræk.</a:t>
            </a:r>
          </a:p>
          <a:p>
            <a:pPr lvl="0"/>
            <a:r>
              <a:rPr lang="da-DK" sz="1200" dirty="0" smtClean="0">
                <a:latin typeface="Verdana" pitchFamily="34" charset="0"/>
              </a:rPr>
              <a:t>Drøft i fællesskab om der er nogle fællestræk, nogle mønstre &amp; nogle kendetegn for jeres frivillige indsats/opgaver som er i spil i forhold til at hvad der fremmer/hæmmer – og giver eller hiver energi (altså hvad udløser oplevelsen af hh top/bund)? </a:t>
            </a:r>
          </a:p>
          <a:p>
            <a:pPr lvl="0"/>
            <a:endParaRPr lang="da-DK" sz="1200" dirty="0" smtClean="0">
              <a:latin typeface="Verdana" pitchFamily="34" charset="0"/>
            </a:endParaRPr>
          </a:p>
          <a:p>
            <a:pPr lvl="0"/>
            <a:r>
              <a:rPr lang="da-DK" sz="1200" dirty="0" smtClean="0">
                <a:latin typeface="Verdana" pitchFamily="34" charset="0"/>
              </a:rPr>
              <a:t>Får I øje på nogle oplagte muligheder – nogle tiltag for at fremme trivslen ?</a:t>
            </a:r>
          </a:p>
        </p:txBody>
      </p:sp>
    </p:spTree>
    <p:extLst>
      <p:ext uri="{BB962C8B-B14F-4D97-AF65-F5344CB8AC3E}">
        <p14:creationId xmlns:p14="http://schemas.microsoft.com/office/powerpoint/2010/main" val="261924854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a_Ældre Sagen Powerpoint 11-01_2018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="" xmlns:thm15="http://schemas.microsoft.com/office/thememl/2012/main" name="Ældre Sagen 2016-16_9.potx" id="{FA62C7F8-41E3-4CF3-B1AF-0560228E0AF8}" vid="{84D6CD33-1C15-46A3-8315-F2B29DD7BD60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a_Ældre Sagen Powerpoint 11-01_2018</Template>
  <TotalTime>84</TotalTime>
  <Words>314</Words>
  <Application>Microsoft Office PowerPoint</Application>
  <PresentationFormat>Brugerdefineret</PresentationFormat>
  <Paragraphs>36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</vt:i4>
      </vt:variant>
    </vt:vector>
  </HeadingPairs>
  <TitlesOfParts>
    <vt:vector size="4" baseType="lpstr">
      <vt:lpstr>a_Ældre Sagen Powerpoint 11-01_2018</vt:lpstr>
      <vt:lpstr>Trivselsbarometer</vt:lpstr>
      <vt:lpstr>Instruks - individuel</vt:lpstr>
      <vt:lpstr>Instruks – dialog proces</vt:lpstr>
    </vt:vector>
  </TitlesOfParts>
  <Company>Ældre Sagen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Bente Petersen</dc:creator>
  <cp:lastModifiedBy>Bente Petersen</cp:lastModifiedBy>
  <cp:revision>8</cp:revision>
  <dcterms:created xsi:type="dcterms:W3CDTF">2019-01-17T10:32:07Z</dcterms:created>
  <dcterms:modified xsi:type="dcterms:W3CDTF">2019-01-18T09:19:57Z</dcterms:modified>
</cp:coreProperties>
</file>