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61" r:id="rId2"/>
    <p:sldId id="262" r:id="rId3"/>
    <p:sldId id="263" r:id="rId4"/>
    <p:sldId id="264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6" r:id="rId13"/>
    <p:sldId id="275" r:id="rId14"/>
    <p:sldId id="278" r:id="rId1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880" autoAdjust="0"/>
    <p:restoredTop sz="92900" autoAdjust="0"/>
  </p:normalViewPr>
  <p:slideViewPr>
    <p:cSldViewPr snapToGrid="0">
      <p:cViewPr varScale="1">
        <p:scale>
          <a:sx n="82" d="100"/>
          <a:sy n="82" d="100"/>
        </p:scale>
        <p:origin x="-298" y="-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062806-1435-451F-A1A0-33F32AB28C79}" type="datetimeFigureOut">
              <a:rPr lang="da-DK" smtClean="0"/>
              <a:t>26-03-2019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B23C5F-1057-4D02-8278-9373A92525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0468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1" name="Pladsholder til no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da-DK" altLang="da-DK" smtClean="0"/>
          </a:p>
        </p:txBody>
      </p:sp>
      <p:sp>
        <p:nvSpPr>
          <p:cNvPr id="119812" name="Pladsholder til dato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AC7980A-5A2D-45D5-85BD-D3EEF1BCB268}" type="datetime1">
              <a:rPr lang="da-DK" altLang="da-DK" smtClean="0">
                <a:latin typeface="Arial" charset="0"/>
                <a:cs typeface="Arial" charset="0"/>
              </a:rPr>
              <a:pPr eaLnBrk="1" hangingPunct="1">
                <a:spcBef>
                  <a:spcPct val="0"/>
                </a:spcBef>
              </a:pPr>
              <a:t>26-03-2019</a:t>
            </a:fld>
            <a:endParaRPr lang="da-DK" altLang="da-DK" smtClean="0">
              <a:latin typeface="Arial" charset="0"/>
              <a:cs typeface="Arial" charset="0"/>
            </a:endParaRPr>
          </a:p>
        </p:txBody>
      </p:sp>
      <p:sp>
        <p:nvSpPr>
          <p:cNvPr id="119813" name="Pladsholder til diasnumm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D57664-3FB8-46AC-935B-5A2F1F1B3D56}" type="slidenum">
              <a:rPr lang="da-DK" altLang="da-DK" smtClean="0">
                <a:latin typeface="Arial" charset="0"/>
                <a:cs typeface="Arial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da-DK" altLang="da-DK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1" name="Pladsholder til no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da-DK" altLang="da-DK" smtClean="0"/>
          </a:p>
        </p:txBody>
      </p:sp>
      <p:sp>
        <p:nvSpPr>
          <p:cNvPr id="119812" name="Pladsholder til dato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AC7980A-5A2D-45D5-85BD-D3EEF1BCB268}" type="datetime1">
              <a:rPr lang="da-DK" altLang="da-DK" smtClean="0">
                <a:latin typeface="Arial" charset="0"/>
                <a:cs typeface="Arial" charset="0"/>
              </a:rPr>
              <a:pPr eaLnBrk="1" hangingPunct="1">
                <a:spcBef>
                  <a:spcPct val="0"/>
                </a:spcBef>
              </a:pPr>
              <a:t>26-03-2019</a:t>
            </a:fld>
            <a:endParaRPr lang="da-DK" altLang="da-DK" smtClean="0">
              <a:latin typeface="Arial" charset="0"/>
              <a:cs typeface="Arial" charset="0"/>
            </a:endParaRPr>
          </a:p>
        </p:txBody>
      </p:sp>
      <p:sp>
        <p:nvSpPr>
          <p:cNvPr id="119813" name="Pladsholder til diasnumm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D57664-3FB8-46AC-935B-5A2F1F1B3D56}" type="slidenum">
              <a:rPr lang="da-DK" altLang="da-DK" smtClean="0">
                <a:latin typeface="Arial" charset="0"/>
                <a:cs typeface="Arial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da-DK" altLang="da-DK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1" name="Pladsholder til no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da-DK" altLang="da-DK" smtClean="0"/>
          </a:p>
        </p:txBody>
      </p:sp>
      <p:sp>
        <p:nvSpPr>
          <p:cNvPr id="119812" name="Pladsholder til dato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AC7980A-5A2D-45D5-85BD-D3EEF1BCB268}" type="datetime1">
              <a:rPr lang="da-DK" altLang="da-DK" smtClean="0">
                <a:latin typeface="Arial" charset="0"/>
                <a:cs typeface="Arial" charset="0"/>
              </a:rPr>
              <a:pPr eaLnBrk="1" hangingPunct="1">
                <a:spcBef>
                  <a:spcPct val="0"/>
                </a:spcBef>
              </a:pPr>
              <a:t>26-03-2019</a:t>
            </a:fld>
            <a:endParaRPr lang="da-DK" altLang="da-DK" smtClean="0">
              <a:latin typeface="Arial" charset="0"/>
              <a:cs typeface="Arial" charset="0"/>
            </a:endParaRPr>
          </a:p>
        </p:txBody>
      </p:sp>
      <p:sp>
        <p:nvSpPr>
          <p:cNvPr id="119813" name="Pladsholder til diasnumm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D57664-3FB8-46AC-935B-5A2F1F1B3D56}" type="slidenum">
              <a:rPr lang="da-DK" altLang="da-DK" smtClean="0">
                <a:latin typeface="Arial" charset="0"/>
                <a:cs typeface="Arial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da-DK" altLang="da-DK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0835" name="Pladsholder til no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da-DK" altLang="da-DK" smtClean="0"/>
          </a:p>
        </p:txBody>
      </p:sp>
      <p:sp>
        <p:nvSpPr>
          <p:cNvPr id="120836" name="Pladsholder til dato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362CA40-350A-403B-90E4-66830BAD872B}" type="datetime1">
              <a:rPr lang="da-DK" altLang="da-DK" smtClean="0">
                <a:latin typeface="Arial" charset="0"/>
                <a:cs typeface="Arial" charset="0"/>
              </a:rPr>
              <a:pPr eaLnBrk="1" hangingPunct="1">
                <a:spcBef>
                  <a:spcPct val="0"/>
                </a:spcBef>
              </a:pPr>
              <a:t>26-03-2019</a:t>
            </a:fld>
            <a:endParaRPr lang="da-DK" altLang="da-DK" smtClean="0">
              <a:latin typeface="Arial" charset="0"/>
              <a:cs typeface="Arial" charset="0"/>
            </a:endParaRPr>
          </a:p>
        </p:txBody>
      </p:sp>
      <p:sp>
        <p:nvSpPr>
          <p:cNvPr id="120837" name="Pladsholder til diasnumm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1909E8A-7BCD-42DC-8137-CABB05F981DD}" type="slidenum">
              <a:rPr lang="da-DK" altLang="da-DK" smtClean="0">
                <a:latin typeface="Arial" charset="0"/>
                <a:cs typeface="Arial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da-DK" altLang="da-DK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Pladsholder til no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a-DK" altLang="da-DK" smtClean="0"/>
          </a:p>
        </p:txBody>
      </p:sp>
      <p:sp>
        <p:nvSpPr>
          <p:cNvPr id="47108" name="Pladsholder til dato 3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EA8651C-420C-4BEE-AEFB-634BE5917EC3}" type="datetime1">
              <a:rPr lang="da-DK" altLang="da-DK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26-03-2019</a:t>
            </a:fld>
            <a:endParaRPr lang="da-DK" altLang="da-DK" smtClean="0">
              <a:latin typeface="Arial" pitchFamily="34" charset="0"/>
            </a:endParaRPr>
          </a:p>
        </p:txBody>
      </p:sp>
      <p:sp>
        <p:nvSpPr>
          <p:cNvPr id="47109" name="Pladsholder til diasnumm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9E80382-E0AE-4061-A3BD-34676769C645}" type="slidenum">
              <a:rPr lang="da-DK" altLang="da-DK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da-DK" altLang="da-DK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Pladsholder til no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a-DK" altLang="da-DK" smtClean="0"/>
              <a:t>Find eksempler</a:t>
            </a:r>
          </a:p>
        </p:txBody>
      </p:sp>
      <p:sp>
        <p:nvSpPr>
          <p:cNvPr id="48132" name="Pladsholder til dias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6B56782-DB02-4ACE-8926-0E6101D8DEB7}" type="slidenum">
              <a:rPr lang="da-DK" altLang="da-DK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13</a:t>
            </a:fld>
            <a:endParaRPr lang="da-DK" altLang="da-DK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Åbningsdias - centrere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7"/>
          <p:cNvSpPr/>
          <p:nvPr userDrawn="1"/>
        </p:nvSpPr>
        <p:spPr>
          <a:xfrm>
            <a:off x="0" y="4410945"/>
            <a:ext cx="12192000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29" name="Shape 8"/>
          <p:cNvSpPr/>
          <p:nvPr userDrawn="1"/>
        </p:nvSpPr>
        <p:spPr>
          <a:xfrm flipV="1">
            <a:off x="-574" y="2396853"/>
            <a:ext cx="12192575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pic>
        <p:nvPicPr>
          <p:cNvPr id="7" name="ÆS_logo_POS_CMYK.pdf"/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499" y="3005188"/>
            <a:ext cx="4991916" cy="851668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Rektangel 2"/>
          <p:cNvSpPr/>
          <p:nvPr userDrawn="1"/>
        </p:nvSpPr>
        <p:spPr>
          <a:xfrm>
            <a:off x="0" y="0"/>
            <a:ext cx="12192000" cy="2442572"/>
          </a:xfrm>
          <a:prstGeom prst="rect">
            <a:avLst/>
          </a:prstGeom>
          <a:solidFill>
            <a:schemeClr val="bg2"/>
          </a:solidFill>
          <a:ln w="12700" cap="flat">
            <a:solidFill>
              <a:schemeClr val="accent1">
                <a:lumMod val="50000"/>
              </a:schemeClr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  <p:sp>
        <p:nvSpPr>
          <p:cNvPr id="10" name="Rektangel 9"/>
          <p:cNvSpPr/>
          <p:nvPr userDrawn="1"/>
        </p:nvSpPr>
        <p:spPr>
          <a:xfrm>
            <a:off x="0" y="4410945"/>
            <a:ext cx="12192000" cy="2442572"/>
          </a:xfrm>
          <a:prstGeom prst="rect">
            <a:avLst/>
          </a:prstGeom>
          <a:solidFill>
            <a:schemeClr val="bg2"/>
          </a:solidFill>
          <a:ln w="12700" cap="flat">
            <a:solidFill>
              <a:schemeClr val="accent1">
                <a:lumMod val="50000"/>
              </a:schemeClr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7806304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1988840"/>
            <a:ext cx="5322093" cy="42170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SzTx/>
              <a:buNone/>
              <a:defRPr sz="22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39827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480288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indhold 6"/>
          <p:cNvSpPr>
            <a:spLocks noGrp="1"/>
          </p:cNvSpPr>
          <p:nvPr>
            <p:ph sz="quarter" idx="15" hasCustomPrompt="1"/>
          </p:nvPr>
        </p:nvSpPr>
        <p:spPr>
          <a:xfrm>
            <a:off x="6040968" y="327026"/>
            <a:ext cx="5719233" cy="5910263"/>
          </a:xfrm>
        </p:spPr>
        <p:txBody>
          <a:bodyPr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2" y="329514"/>
            <a:ext cx="5442456" cy="1321486"/>
          </a:xfrm>
        </p:spPr>
        <p:txBody>
          <a:bodyPr/>
          <a:lstStyle>
            <a:lvl1pPr algn="l">
              <a:spcBef>
                <a:spcPts val="0"/>
              </a:spcBef>
              <a:defRPr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pic>
        <p:nvPicPr>
          <p:cNvPr id="8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998903355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09613" y="5784273"/>
            <a:ext cx="11223112" cy="407870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sz="quarter" idx="11"/>
          </p:nvPr>
        </p:nvSpPr>
        <p:spPr>
          <a:xfrm>
            <a:off x="503767" y="349251"/>
            <a:ext cx="11228917" cy="4211205"/>
          </a:xfrm>
        </p:spPr>
        <p:txBody>
          <a:bodyPr/>
          <a:lstStyle/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8001" y="4647515"/>
            <a:ext cx="11215711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6" name="Shape 2"/>
          <p:cNvSpPr/>
          <p:nvPr userDrawn="1"/>
        </p:nvSpPr>
        <p:spPr>
          <a:xfrm>
            <a:off x="476250" y="5692993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8" name="Shape 3"/>
          <p:cNvSpPr/>
          <p:nvPr userDrawn="1"/>
        </p:nvSpPr>
        <p:spPr>
          <a:xfrm>
            <a:off x="476250" y="4647135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pic>
        <p:nvPicPr>
          <p:cNvPr id="9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702630973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19070"/>
            <a:ext cx="11229673" cy="9720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1981512815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53716831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514921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&amp; undertitel i bånd centre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30586" y="2212910"/>
            <a:ext cx="11183692" cy="261610"/>
          </a:xfrm>
        </p:spPr>
        <p:txBody>
          <a:bodyPr vert="horz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 baseline="0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9" name="Shape 9"/>
          <p:cNvSpPr/>
          <p:nvPr/>
        </p:nvSpPr>
        <p:spPr>
          <a:xfrm rot="16200000">
            <a:off x="6917128" y="3441526"/>
            <a:ext cx="1155065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0" name="Shape 10"/>
          <p:cNvSpPr>
            <a:spLocks noGrp="1"/>
          </p:cNvSpPr>
          <p:nvPr>
            <p:ph type="title" hasCustomPrompt="1"/>
          </p:nvPr>
        </p:nvSpPr>
        <p:spPr>
          <a:xfrm>
            <a:off x="476250" y="2560596"/>
            <a:ext cx="6750844" cy="171122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5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Klik for at tilføje 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11" name="Shape 11"/>
          <p:cNvSpPr>
            <a:spLocks noGrp="1"/>
          </p:cNvSpPr>
          <p:nvPr>
            <p:ph type="body" idx="1" hasCustomPrompt="1"/>
          </p:nvPr>
        </p:nvSpPr>
        <p:spPr>
          <a:xfrm>
            <a:off x="7762875" y="2592549"/>
            <a:ext cx="3976688" cy="169664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39"/>
              </a:lnSpc>
              <a:spcBef>
                <a:spcPts val="0"/>
              </a:spcBef>
              <a:buSzTx/>
              <a:buNone/>
              <a:defRPr sz="17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160729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0" indent="321457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0" indent="482186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Klik for at tilføje tekst</a:t>
            </a:r>
          </a:p>
        </p:txBody>
      </p:sp>
      <p:sp>
        <p:nvSpPr>
          <p:cNvPr id="12" name="Shape 7"/>
          <p:cNvSpPr/>
          <p:nvPr/>
        </p:nvSpPr>
        <p:spPr>
          <a:xfrm>
            <a:off x="476251" y="4315973"/>
            <a:ext cx="1124948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7" name="Shape 8"/>
          <p:cNvSpPr/>
          <p:nvPr/>
        </p:nvSpPr>
        <p:spPr>
          <a:xfrm>
            <a:off x="476252" y="2556825"/>
            <a:ext cx="1125001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pic>
        <p:nvPicPr>
          <p:cNvPr id="14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91723589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25933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quarter" idx="10" hasCustomPrompt="1"/>
          </p:nvPr>
        </p:nvSpPr>
        <p:spPr>
          <a:xfrm>
            <a:off x="1016000" y="1516530"/>
            <a:ext cx="10707843" cy="4706471"/>
          </a:xfrm>
        </p:spPr>
        <p:txBody>
          <a:bodyPr vert="horz"/>
          <a:lstStyle>
            <a:lvl1pPr>
              <a:defRPr baseline="0"/>
            </a:lvl1pPr>
          </a:lstStyle>
          <a:p>
            <a:pPr lvl="0"/>
            <a:r>
              <a:rPr lang="da-DK" dirty="0"/>
              <a:t>Klik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96086700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1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329745437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099" y="1919883"/>
            <a:ext cx="5609651" cy="4286250"/>
          </a:xfrm>
        </p:spPr>
        <p:txBody>
          <a:bodyPr vert="horz">
            <a:normAutofit/>
          </a:bodyPr>
          <a:lstStyle>
            <a:lvl1pPr marL="0" marR="0" indent="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None/>
              <a:tabLst/>
              <a:defRPr lang="da-DK" sz="1800" b="0" i="0">
                <a:solidFill>
                  <a:srgbClr val="000000"/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spcBef>
                <a:spcPts val="1266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marL="241200" marR="0" lvl="0" indent="-24120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Char char="•"/>
              <a:tabLst/>
              <a:defRPr sz="1800">
                <a:solidFill>
                  <a:srgbClr val="000000"/>
                </a:solidFill>
              </a:defRPr>
            </a:pPr>
            <a:r>
              <a:rPr lang="da-DK" sz="2400" dirty="0"/>
              <a:t>Klik for at tilføje tekst</a:t>
            </a:r>
            <a:endParaRPr lang="da-DK" sz="2200" dirty="0">
              <a:solidFill>
                <a:srgbClr val="414141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9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5459763" cy="4286250"/>
          </a:xfrm>
        </p:spPr>
        <p:txBody>
          <a:bodyPr vert="horz">
            <a:normAutofit/>
          </a:bodyPr>
          <a:lstStyle>
            <a:lvl1pPr marL="24120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241200" indent="-241200">
              <a:lnSpc>
                <a:spcPct val="100000"/>
              </a:lnSpc>
              <a:spcBef>
                <a:spcPts val="1000"/>
              </a:spcBef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3600" indent="-24046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0460"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34619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61284934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2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099" y="1919883"/>
            <a:ext cx="5609651" cy="4286250"/>
          </a:xfrm>
        </p:spPr>
        <p:txBody>
          <a:bodyPr vert="horz">
            <a:normAutofit/>
          </a:bodyPr>
          <a:lstStyle>
            <a:lvl1pPr marL="2412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8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5459763" cy="4286250"/>
          </a:xfrm>
        </p:spPr>
        <p:txBody>
          <a:bodyPr vert="horz" anchor="ctr">
            <a:normAutofit/>
          </a:bodyPr>
          <a:lstStyle>
            <a:lvl1pPr marL="24046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0920" indent="-241200" algn="l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0257" indent="0" algn="l">
              <a:lnSpc>
                <a:spcPct val="100000"/>
              </a:lnSpc>
              <a:spcBef>
                <a:spcPts val="1000"/>
              </a:spcBef>
              <a:buNone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1381" indent="-24120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1200" algn="l">
              <a:spcBef>
                <a:spcPts val="1000"/>
              </a:spcBef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8673410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og indholdselement - lod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/>
        </p:nvSpPr>
        <p:spPr>
          <a:xfrm>
            <a:off x="476251" y="3429000"/>
            <a:ext cx="5321600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5" name="Shape 25"/>
          <p:cNvSpPr>
            <a:spLocks noGrp="1"/>
          </p:cNvSpPr>
          <p:nvPr>
            <p:ph type="title" hasCustomPrompt="1"/>
          </p:nvPr>
        </p:nvSpPr>
        <p:spPr>
          <a:xfrm>
            <a:off x="476251" y="1949623"/>
            <a:ext cx="5322093" cy="1427892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4200"/>
            </a:lvl1pPr>
          </a:lstStyle>
          <a:p>
            <a:pPr lvl="0"/>
            <a:r>
              <a:rPr lang="da-DK" sz="4000" dirty="0"/>
              <a:t>Klik for at tilføje tekst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3536156"/>
            <a:ext cx="5322093" cy="2669688"/>
          </a:xfrm>
          <a:prstGeom prst="rect">
            <a:avLst/>
          </a:prstGeom>
        </p:spPr>
        <p:txBody>
          <a:bodyPr anchor="t"/>
          <a:lstStyle>
            <a:lvl1pPr marL="241200" indent="-241200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1"/>
                </a:solidFill>
              </a:defRPr>
            </a:lvl1pPr>
            <a:lvl2pPr marL="480920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721381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Andet niveau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507861" y="1646702"/>
            <a:ext cx="5289936" cy="200055"/>
          </a:xfrm>
        </p:spPr>
        <p:txBody>
          <a:bodyPr vert="horz" wrap="square" anchor="b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300" b="1" i="0" cap="all">
                <a:solidFill>
                  <a:srgbClr val="90897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3" hasCustomPrompt="1"/>
          </p:nvPr>
        </p:nvSpPr>
        <p:spPr>
          <a:xfrm>
            <a:off x="6096001" y="333375"/>
            <a:ext cx="5617633" cy="5881688"/>
          </a:xfrm>
        </p:spPr>
        <p:txBody>
          <a:bodyPr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10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36173056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42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0" y="1919883"/>
            <a:ext cx="11247460" cy="4286250"/>
          </a:xfr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</p:spTree>
    <p:extLst>
      <p:ext uri="{BB962C8B-B14F-4D97-AF65-F5344CB8AC3E}">
        <p14:creationId xmlns:p14="http://schemas.microsoft.com/office/powerpoint/2010/main" val="68393391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42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0" y="1919883"/>
            <a:ext cx="11247460" cy="4286250"/>
          </a:xfr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  <p:sp>
        <p:nvSpPr>
          <p:cNvPr id="4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38271176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476250" y="1305719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3" name="Shape 3"/>
          <p:cNvSpPr/>
          <p:nvPr/>
        </p:nvSpPr>
        <p:spPr>
          <a:xfrm>
            <a:off x="476250" y="225226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84211" y="233406"/>
            <a:ext cx="11239500" cy="9651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Titeltekst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1032573" y="1493490"/>
            <a:ext cx="10683177" cy="47123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fem</a:t>
            </a:r>
          </a:p>
        </p:txBody>
      </p:sp>
      <p:pic>
        <p:nvPicPr>
          <p:cNvPr id="7" name="ÆS_logo_POS_CMYK.pdf"/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09486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 spd="med"/>
  <p:txStyles>
    <p:titleStyle>
      <a:lvl1pPr algn="ctr" defTabSz="410751" eaLnBrk="1" hangingPunct="1">
        <a:lnSpc>
          <a:spcPct val="100000"/>
        </a:lnSpc>
        <a:spcBef>
          <a:spcPts val="1125"/>
        </a:spcBef>
        <a:defRPr sz="4000" baseline="0">
          <a:solidFill>
            <a:schemeClr val="tx2"/>
          </a:solidFill>
          <a:latin typeface="Arial"/>
          <a:ea typeface="Arial"/>
          <a:cs typeface="Arial"/>
          <a:sym typeface="Arial"/>
        </a:defRPr>
      </a:lvl1pPr>
      <a:lvl2pPr indent="1607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2pPr>
      <a:lvl3pPr indent="321457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3pPr>
      <a:lvl4pPr indent="482186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4pPr>
      <a:lvl5pPr indent="642915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5pPr>
      <a:lvl6pPr indent="803643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6pPr>
      <a:lvl7pPr indent="964372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7pPr>
      <a:lvl8pPr indent="1125101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8pPr>
      <a:lvl9pPr indent="12858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9pPr>
    </p:titleStyle>
    <p:bodyStyle>
      <a:lvl1pPr marL="240460" indent="-240460" algn="l" defTabSz="410751" eaLnBrk="1" hangingPunct="1">
        <a:lnSpc>
          <a:spcPct val="100000"/>
        </a:lnSpc>
        <a:spcBef>
          <a:spcPts val="1000"/>
        </a:spcBef>
        <a:buSzPct val="75000"/>
        <a:buFont typeface="Arial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1pPr>
      <a:lvl2pPr marL="480920" indent="-240460" algn="l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2pPr>
      <a:lvl3pPr marL="721381" indent="-240460" algn="l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3pPr>
      <a:lvl4pPr marL="961841" indent="-240460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4pPr>
      <a:lvl5pPr marL="1202301" indent="-240460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5pPr>
      <a:lvl6pPr marL="194561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6pPr>
      <a:lvl7pPr marL="2275997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7pPr>
      <a:lvl8pPr marL="2606383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8pPr>
      <a:lvl9pPr marL="293677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9pPr>
    </p:bodyStyle>
    <p:otherStyle>
      <a:lvl1pPr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1pPr>
      <a:lvl2pPr indent="1607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2pPr>
      <a:lvl3pPr indent="321457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3pPr>
      <a:lvl4pPr indent="482186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4pPr>
      <a:lvl5pPr indent="642915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5pPr>
      <a:lvl6pPr indent="803643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6pPr>
      <a:lvl7pPr indent="964372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7pPr>
      <a:lvl8pPr indent="1125101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8pPr>
      <a:lvl9pPr indent="12858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763">
          <p15:clr>
            <a:srgbClr val="F26B43"/>
          </p15:clr>
        </p15:guide>
        <p15:guide id="2" pos="2880">
          <p15:clr>
            <a:srgbClr val="F26B43"/>
          </p15:clr>
        </p15:guide>
        <p15:guide id="3" orient="horz" pos="890">
          <p15:clr>
            <a:srgbClr val="F26B43"/>
          </p15:clr>
        </p15:guide>
        <p15:guide id="4" pos="480">
          <p15:clr>
            <a:srgbClr val="F26B43"/>
          </p15:clr>
        </p15:guide>
        <p15:guide id="5" pos="5534">
          <p15:clr>
            <a:srgbClr val="F26B43"/>
          </p15:clr>
        </p15:guide>
        <p15:guide id="6" orient="horz" pos="3915">
          <p15:clr>
            <a:srgbClr val="F26B43"/>
          </p15:clr>
        </p15:guide>
        <p15:guide id="7" orient="horz" pos="210">
          <p15:clr>
            <a:srgbClr val="F26B43"/>
          </p15:clr>
        </p15:guide>
        <p15:guide id="8" orient="horz" pos="1185">
          <p15:clr>
            <a:srgbClr val="F26B43"/>
          </p15:clr>
        </p15:guide>
        <p15:guide id="9" orient="horz" pos="1040">
          <p15:clr>
            <a:srgbClr val="F26B43"/>
          </p15:clr>
        </p15:guide>
        <p15:guide id="10" pos="226">
          <p15:clr>
            <a:srgbClr val="F26B43"/>
          </p15:clr>
        </p15:guide>
        <p15:guide id="11" orient="horz" pos="935">
          <p15:clr>
            <a:srgbClr val="F26B43"/>
          </p15:clr>
        </p15:guide>
        <p15:guide id="1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 txBox="1">
            <a:spLocks/>
          </p:cNvSpPr>
          <p:nvPr/>
        </p:nvSpPr>
        <p:spPr>
          <a:xfrm>
            <a:off x="935569" y="476672"/>
            <a:ext cx="11256433" cy="792088"/>
          </a:xfrm>
          <a:prstGeom prst="rect">
            <a:avLst/>
          </a:prstGeom>
        </p:spPr>
        <p:txBody>
          <a:bodyPr anchor="ctr"/>
          <a:lstStyle/>
          <a:p>
            <a:pPr>
              <a:spcBef>
                <a:spcPct val="0"/>
              </a:spcBef>
              <a:defRPr/>
            </a:pPr>
            <a:r>
              <a:rPr lang="da-DK" sz="4000" b="1" dirty="0">
                <a:solidFill>
                  <a:srgbClr val="C00000"/>
                </a:solidFill>
              </a:rPr>
              <a:t>Anerkendende </a:t>
            </a:r>
            <a:r>
              <a:rPr lang="da-DK" sz="4000" b="1" dirty="0" smtClean="0">
                <a:solidFill>
                  <a:srgbClr val="C00000"/>
                </a:solidFill>
              </a:rPr>
              <a:t>tilgang</a:t>
            </a:r>
            <a:r>
              <a:rPr lang="da-DK" sz="3600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6" name="Pladsholder til indhold 2"/>
          <p:cNvSpPr txBox="1">
            <a:spLocks/>
          </p:cNvSpPr>
          <p:nvPr/>
        </p:nvSpPr>
        <p:spPr>
          <a:xfrm>
            <a:off x="911425" y="1268760"/>
            <a:ext cx="11280576" cy="4896544"/>
          </a:xfrm>
          <a:prstGeom prst="rect">
            <a:avLst/>
          </a:prstGeo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da-DK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 smtClean="0"/>
              <a:t>Organisationer </a:t>
            </a:r>
            <a:r>
              <a:rPr lang="da-DK" sz="2000" dirty="0"/>
              <a:t>er levende systemer, og ledelse er en relation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 smtClean="0"/>
              <a:t>Ledelse </a:t>
            </a:r>
            <a:r>
              <a:rPr lang="da-DK" sz="2000" dirty="0"/>
              <a:t>handler om relationer og sociale </a:t>
            </a:r>
            <a:r>
              <a:rPr lang="da-DK" sz="2000" dirty="0" smtClean="0"/>
              <a:t>systemer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 smtClean="0"/>
              <a:t>Vi </a:t>
            </a:r>
            <a:r>
              <a:rPr lang="da-DK" sz="2000" dirty="0"/>
              <a:t>kan ikke ændre på hinanden men kun på vores </a:t>
            </a:r>
            <a:r>
              <a:rPr lang="da-DK" sz="2000" dirty="0" smtClean="0"/>
              <a:t>relationer</a:t>
            </a:r>
            <a:br>
              <a:rPr lang="da-DK" sz="2000" dirty="0" smtClean="0"/>
            </a:br>
            <a:endParaRPr lang="da-DK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 smtClean="0"/>
              <a:t>Vi </a:t>
            </a:r>
            <a:r>
              <a:rPr lang="da-DK" sz="2000" dirty="0"/>
              <a:t>ser verden forskelligt – vi skaber mening – vi </a:t>
            </a:r>
            <a:r>
              <a:rPr lang="da-DK" sz="2000" dirty="0" smtClean="0"/>
              <a:t>fortolker</a:t>
            </a:r>
            <a:br>
              <a:rPr lang="da-DK" sz="2000" dirty="0" smtClean="0"/>
            </a:br>
            <a:r>
              <a:rPr lang="da-DK" sz="2000" dirty="0" smtClean="0"/>
              <a:t>(</a:t>
            </a:r>
            <a:r>
              <a:rPr lang="da-DK" sz="2000" dirty="0"/>
              <a:t>enhver handling har som udgangspunkt et positiv sigte</a:t>
            </a:r>
            <a:r>
              <a:rPr lang="da-DK" sz="2000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 smtClean="0"/>
              <a:t>Bag </a:t>
            </a:r>
            <a:r>
              <a:rPr lang="da-DK" sz="2000" dirty="0"/>
              <a:t>enhver frustration ligger der en uopfyldt drøm (eller ønske) – derfor anerkend frustration</a:t>
            </a:r>
          </a:p>
          <a:p>
            <a:endParaRPr lang="da-DK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000" dirty="0" smtClean="0"/>
          </a:p>
        </p:txBody>
      </p:sp>
      <p:sp>
        <p:nvSpPr>
          <p:cNvPr id="7" name="Rektangel 6"/>
          <p:cNvSpPr/>
          <p:nvPr/>
        </p:nvSpPr>
        <p:spPr>
          <a:xfrm>
            <a:off x="6192012" y="5589240"/>
            <a:ext cx="527985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eaLnBrk="0" hangingPunct="0">
              <a:defRPr/>
            </a:pPr>
            <a:r>
              <a:rPr lang="da-DK" sz="800" kern="0" dirty="0" smtClean="0">
                <a:cs typeface="Arial" pitchFamily="34" charset="0"/>
              </a:rPr>
              <a:t>Frit efter </a:t>
            </a:r>
            <a:r>
              <a:rPr lang="nb-NO" sz="800" dirty="0" smtClean="0"/>
              <a:t>Gitte Haslebo og Kit Sanne Nielsen og </a:t>
            </a:r>
          </a:p>
          <a:p>
            <a:pPr algn="r" eaLnBrk="0" hangingPunct="0">
              <a:defRPr/>
            </a:pPr>
            <a:r>
              <a:rPr lang="da-DK" sz="800" i="1" dirty="0"/>
              <a:t>Maja </a:t>
            </a:r>
            <a:r>
              <a:rPr lang="da-DK" sz="800" i="1" dirty="0" err="1"/>
              <a:t>Loua</a:t>
            </a:r>
            <a:r>
              <a:rPr lang="da-DK" sz="800" i="1" dirty="0"/>
              <a:t> Haslebo og Danielle Bjerre Lyndgaard.</a:t>
            </a:r>
            <a:r>
              <a:rPr lang="da-DK" sz="800" dirty="0"/>
              <a:t> </a:t>
            </a:r>
            <a:endParaRPr lang="da-DK" sz="800" kern="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270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815413" y="1618394"/>
            <a:ext cx="10464000" cy="2554545"/>
          </a:xfrm>
          <a:prstGeom prst="rect">
            <a:avLst/>
          </a:prstGeom>
          <a:solidFill>
            <a:schemeClr val="tx1"/>
          </a:solidFill>
          <a:ln w="101600" cap="rnd">
            <a:solidFill>
              <a:srgbClr val="CC99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>
            <a:spAutoFit/>
          </a:bodyPr>
          <a:lstStyle/>
          <a:p>
            <a:pPr>
              <a:defRPr/>
            </a:pPr>
            <a:endParaRPr lang="da-DK" sz="4000" b="1" dirty="0">
              <a:solidFill>
                <a:schemeClr val="accent3"/>
              </a:solidFill>
              <a:latin typeface="Bradley Hand ITC" pitchFamily="66" charset="0"/>
            </a:endParaRPr>
          </a:p>
          <a:p>
            <a:pPr marL="180975">
              <a:defRPr/>
            </a:pPr>
            <a:r>
              <a:rPr lang="da-DK" sz="4000" b="1" dirty="0">
                <a:solidFill>
                  <a:schemeClr val="bg1"/>
                </a:solidFill>
                <a:latin typeface="Bradley Hand ITC" pitchFamily="66" charset="0"/>
              </a:rPr>
              <a:t>Det er ikke problemet, der er problemet, men måden vi tænker og taler om problemet på.</a:t>
            </a:r>
          </a:p>
          <a:p>
            <a:pPr algn="r">
              <a:defRPr/>
            </a:pPr>
            <a:endParaRPr lang="da-DK" sz="4000" b="1" i="1" dirty="0">
              <a:solidFill>
                <a:schemeClr val="accent3"/>
              </a:solidFill>
              <a:latin typeface="Bradley Hand ITC" pitchFamily="66" charset="0"/>
            </a:endParaRP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10416118" y="6553200"/>
            <a:ext cx="15621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88" tIns="47894" rIns="95788" bIns="47894" anchor="t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5566F966-C36B-4CEB-A76B-FB5DC6B6AFCF}" type="slidenum">
              <a:rPr lang="da-DK" altLang="da-DK" sz="900" smtClean="0">
                <a:solidFill>
                  <a:srgbClr val="898989"/>
                </a:solidFill>
                <a:latin typeface="Verdana (Tekst)"/>
                <a:cs typeface="Arial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10</a:t>
            </a:fld>
            <a:endParaRPr lang="da-DK" altLang="da-DK" sz="900" smtClean="0">
              <a:solidFill>
                <a:srgbClr val="898989"/>
              </a:solidFill>
              <a:latin typeface="Verdana (Tekst)"/>
              <a:cs typeface="Arial" pitchFamily="34" charset="0"/>
            </a:endParaRPr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601134" y="269875"/>
            <a:ext cx="11256433" cy="1143000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da-DK" sz="2800" b="1" dirty="0">
                <a:latin typeface="+mj-lt"/>
                <a:ea typeface="+mj-ea"/>
                <a:cs typeface="+mj-cs"/>
              </a:rPr>
              <a:t>Anerkendende tænkning - grundtese</a:t>
            </a:r>
          </a:p>
        </p:txBody>
      </p:sp>
    </p:spTree>
    <p:extLst>
      <p:ext uri="{BB962C8B-B14F-4D97-AF65-F5344CB8AC3E}">
        <p14:creationId xmlns:p14="http://schemas.microsoft.com/office/powerpoint/2010/main" val="42638628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el 1"/>
          <p:cNvSpPr>
            <a:spLocks noGrp="1"/>
          </p:cNvSpPr>
          <p:nvPr>
            <p:ph type="title"/>
          </p:nvPr>
        </p:nvSpPr>
        <p:spPr>
          <a:xfrm>
            <a:off x="912285" y="188913"/>
            <a:ext cx="10460567" cy="1439862"/>
          </a:xfrm>
        </p:spPr>
        <p:txBody>
          <a:bodyPr/>
          <a:lstStyle/>
          <a:p>
            <a:pPr eaLnBrk="1" hangingPunct="1">
              <a:defRPr/>
            </a:pPr>
            <a:r>
              <a:rPr lang="da-DK" altLang="da-DK" b="1" dirty="0" smtClean="0">
                <a:latin typeface="+mn-lt"/>
              </a:rPr>
              <a:t>Anerkendelse …?</a:t>
            </a:r>
          </a:p>
        </p:txBody>
      </p:sp>
      <p:sp>
        <p:nvSpPr>
          <p:cNvPr id="28675" name="Pladsholder til indhold 2"/>
          <p:cNvSpPr>
            <a:spLocks noGrp="1"/>
          </p:cNvSpPr>
          <p:nvPr>
            <p:ph idx="4294967295"/>
          </p:nvPr>
        </p:nvSpPr>
        <p:spPr>
          <a:xfrm>
            <a:off x="1344085" y="1628775"/>
            <a:ext cx="10460567" cy="4176713"/>
          </a:xfrm>
          <a:prstGeom prst="rect">
            <a:avLst/>
          </a:prstGeom>
        </p:spPr>
        <p:txBody>
          <a:bodyPr/>
          <a:lstStyle/>
          <a:p>
            <a:pPr eaLnBrk="1" hangingPunct="1">
              <a:buFontTx/>
              <a:buNone/>
            </a:pPr>
            <a:r>
              <a:rPr lang="da-DK" altLang="da-DK" dirty="0" smtClean="0"/>
              <a:t>… et ord med mange betydninger …</a:t>
            </a:r>
          </a:p>
          <a:p>
            <a:pPr eaLnBrk="1" hangingPunct="1">
              <a:buFontTx/>
              <a:buNone/>
            </a:pPr>
            <a:endParaRPr lang="da-DK" altLang="da-DK" dirty="0" smtClean="0"/>
          </a:p>
          <a:p>
            <a:pPr eaLnBrk="1" hangingPunct="1">
              <a:buFont typeface="Wingdings" pitchFamily="2" charset="2"/>
              <a:buChar char="§"/>
            </a:pPr>
            <a:r>
              <a:rPr lang="da-DK" altLang="da-DK" sz="3200" dirty="0" smtClean="0"/>
              <a:t>værdsættelse af andre personers individualitet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da-DK" altLang="da-DK" sz="3200" dirty="0" smtClean="0"/>
              <a:t>blive set og hørt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da-DK" altLang="da-DK" sz="3200" dirty="0" smtClean="0"/>
              <a:t>mærke vigtigheden af, at jeg er her</a:t>
            </a:r>
          </a:p>
          <a:p>
            <a:pPr marL="0" indent="0" eaLnBrk="1" hangingPunct="1">
              <a:buNone/>
            </a:pPr>
            <a:endParaRPr lang="da-DK" altLang="da-DK" sz="3200" dirty="0" smtClean="0"/>
          </a:p>
          <a:p>
            <a:pPr eaLnBrk="1" hangingPunct="1">
              <a:buFontTx/>
              <a:buNone/>
            </a:pPr>
            <a:r>
              <a:rPr lang="da-DK" altLang="da-DK" sz="2000" dirty="0" smtClean="0"/>
              <a:t> </a:t>
            </a:r>
          </a:p>
          <a:p>
            <a:pPr eaLnBrk="1" hangingPunct="1">
              <a:buFontTx/>
              <a:buNone/>
            </a:pPr>
            <a:endParaRPr lang="da-DK" altLang="da-DK" dirty="0" smtClean="0"/>
          </a:p>
        </p:txBody>
      </p:sp>
    </p:spTree>
    <p:extLst>
      <p:ext uri="{BB962C8B-B14F-4D97-AF65-F5344CB8AC3E}">
        <p14:creationId xmlns:p14="http://schemas.microsoft.com/office/powerpoint/2010/main" val="180222235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1424" y="188640"/>
            <a:ext cx="10460867" cy="1440000"/>
          </a:xfrm>
        </p:spPr>
        <p:txBody>
          <a:bodyPr/>
          <a:lstStyle/>
          <a:p>
            <a:r>
              <a:rPr lang="da-DK" dirty="0" smtClean="0"/>
              <a:t>Forskel på anerkendelse og ros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4294967295"/>
          </p:nvPr>
        </p:nvSpPr>
        <p:spPr>
          <a:xfrm>
            <a:off x="1295467" y="1664804"/>
            <a:ext cx="10460864" cy="417646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u="sng" dirty="0" smtClean="0"/>
              <a:t>Anerkendelse:</a:t>
            </a:r>
            <a:r>
              <a:rPr lang="da-DK" dirty="0" smtClean="0"/>
              <a:t>				</a:t>
            </a:r>
            <a:r>
              <a:rPr lang="da-DK" u="sng" dirty="0" smtClean="0"/>
              <a:t>Ros:</a:t>
            </a:r>
          </a:p>
          <a:p>
            <a:pPr marL="0" indent="0">
              <a:buNone/>
            </a:pPr>
            <a:r>
              <a:rPr lang="da-DK" dirty="0" smtClean="0"/>
              <a:t>Følelser						Handling</a:t>
            </a:r>
          </a:p>
          <a:p>
            <a:pPr marL="0" indent="0">
              <a:buNone/>
            </a:pPr>
            <a:r>
              <a:rPr lang="da-DK" dirty="0" smtClean="0"/>
              <a:t>Hvem vi er					Hvad vi gør</a:t>
            </a:r>
          </a:p>
          <a:p>
            <a:pPr marL="0" indent="0">
              <a:buNone/>
            </a:pPr>
            <a:r>
              <a:rPr lang="da-DK" dirty="0" smtClean="0"/>
              <a:t>Relation						Resultat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r>
              <a:rPr lang="da-DK" dirty="0" smtClean="0"/>
              <a:t>Skaber selvværd:			Skaber selvtillid:</a:t>
            </a:r>
          </a:p>
          <a:p>
            <a:pPr marL="0" indent="0">
              <a:buNone/>
            </a:pPr>
            <a:r>
              <a:rPr lang="da-DK" dirty="0" smtClean="0"/>
              <a:t>Jeg er OK					Jeg er god til det, jeg gør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8210790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el 1"/>
          <p:cNvSpPr>
            <a:spLocks noGrp="1"/>
          </p:cNvSpPr>
          <p:nvPr>
            <p:ph type="title"/>
          </p:nvPr>
        </p:nvSpPr>
        <p:spPr>
          <a:xfrm>
            <a:off x="868323" y="0"/>
            <a:ext cx="10460567" cy="1439862"/>
          </a:xfrm>
        </p:spPr>
        <p:txBody>
          <a:bodyPr>
            <a:normAutofit/>
          </a:bodyPr>
          <a:lstStyle/>
          <a:p>
            <a:r>
              <a:rPr lang="da-DK" sz="4000" dirty="0"/>
              <a:t>Forskel på anerkendelse og ros</a:t>
            </a:r>
            <a:endParaRPr lang="da-DK" altLang="da-DK" sz="4000" b="1" dirty="0" smtClean="0"/>
          </a:p>
        </p:txBody>
      </p:sp>
      <p:sp>
        <p:nvSpPr>
          <p:cNvPr id="29699" name="Pladsholder til indhold 2"/>
          <p:cNvSpPr>
            <a:spLocks noGrp="1"/>
          </p:cNvSpPr>
          <p:nvPr>
            <p:ph idx="4294967295"/>
          </p:nvPr>
        </p:nvSpPr>
        <p:spPr>
          <a:xfrm>
            <a:off x="1295401" y="1484314"/>
            <a:ext cx="10460567" cy="4357687"/>
          </a:xfrm>
          <a:prstGeom prst="rect">
            <a:avLst/>
          </a:prstGeo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da-DK" sz="1600" b="1" dirty="0"/>
              <a:t>Ros er </a:t>
            </a:r>
            <a:r>
              <a:rPr lang="da-DK" sz="1600" b="1" dirty="0" smtClean="0"/>
              <a:t>champagne i hverdagen </a:t>
            </a:r>
          </a:p>
          <a:p>
            <a:pPr marL="0" indent="0">
              <a:buFontTx/>
              <a:buNone/>
              <a:defRPr/>
            </a:pPr>
            <a:endParaRPr lang="da-DK" sz="1600" b="1" dirty="0" smtClean="0"/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da-DK" sz="1600" b="1" dirty="0" smtClean="0"/>
              <a:t>Ros</a:t>
            </a:r>
            <a:r>
              <a:rPr lang="da-DK" sz="1600" dirty="0" smtClean="0"/>
              <a:t> </a:t>
            </a:r>
            <a:r>
              <a:rPr lang="da-DK" sz="1600" dirty="0"/>
              <a:t>er at fortælle nogen, at noget gik godt</a:t>
            </a:r>
            <a:r>
              <a:rPr lang="da-DK" sz="1600" dirty="0" smtClean="0"/>
              <a:t>!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da-DK" sz="1600" dirty="0" smtClean="0"/>
              <a:t>Det </a:t>
            </a:r>
            <a:r>
              <a:rPr lang="da-DK" sz="1600" dirty="0"/>
              <a:t>udtrykker en positiv vurdering og kan </a:t>
            </a:r>
            <a:r>
              <a:rPr lang="da-DK" sz="1600" dirty="0" smtClean="0"/>
              <a:t>styrke vores </a:t>
            </a:r>
            <a:r>
              <a:rPr lang="da-DK" sz="1600" dirty="0"/>
              <a:t>selvtillid, men er sjældent tilstrækkeligt til</a:t>
            </a:r>
            <a:r>
              <a:rPr lang="da-DK" sz="1600" dirty="0" smtClean="0"/>
              <a:t>, at </a:t>
            </a:r>
            <a:r>
              <a:rPr lang="da-DK" sz="1600" dirty="0"/>
              <a:t>vi kan udvikle </a:t>
            </a:r>
            <a:r>
              <a:rPr lang="da-DK" sz="1600" dirty="0" smtClean="0"/>
              <a:t>os.</a:t>
            </a:r>
          </a:p>
          <a:p>
            <a:pPr>
              <a:defRPr/>
            </a:pPr>
            <a:endParaRPr lang="da-DK" sz="1100" dirty="0"/>
          </a:p>
          <a:p>
            <a:pPr>
              <a:defRPr/>
            </a:pPr>
            <a:endParaRPr lang="da-DK" sz="1100" dirty="0" smtClean="0"/>
          </a:p>
          <a:p>
            <a:pPr marL="0" indent="0">
              <a:buFontTx/>
              <a:buNone/>
              <a:defRPr/>
            </a:pPr>
            <a:r>
              <a:rPr lang="da-DK" sz="1600" b="1" dirty="0" smtClean="0"/>
              <a:t>Anerkendelse er et nødvendigt kosttilskud </a:t>
            </a:r>
          </a:p>
          <a:p>
            <a:pPr marL="0" indent="0">
              <a:buFontTx/>
              <a:buNone/>
              <a:defRPr/>
            </a:pPr>
            <a:endParaRPr lang="da-DK" sz="1100" dirty="0" smtClean="0"/>
          </a:p>
          <a:p>
            <a:pPr>
              <a:defRPr/>
            </a:pPr>
            <a:r>
              <a:rPr lang="da-DK" sz="1600" b="1" dirty="0" smtClean="0"/>
              <a:t>Anerkendelse</a:t>
            </a:r>
            <a:r>
              <a:rPr lang="da-DK" sz="1600" dirty="0" smtClean="0"/>
              <a:t> </a:t>
            </a:r>
            <a:r>
              <a:rPr lang="da-DK" sz="1600" dirty="0"/>
              <a:t>er at fortælle nogen, at man har set </a:t>
            </a:r>
            <a:r>
              <a:rPr lang="da-DK" sz="1600" dirty="0" smtClean="0"/>
              <a:t>og hørt </a:t>
            </a:r>
            <a:r>
              <a:rPr lang="da-DK" sz="1600" dirty="0"/>
              <a:t>dem! </a:t>
            </a:r>
            <a:r>
              <a:rPr lang="da-DK" sz="1600" dirty="0" smtClean="0"/>
              <a:t/>
            </a:r>
            <a:br>
              <a:rPr lang="da-DK" sz="1600" dirty="0" smtClean="0"/>
            </a:br>
            <a:r>
              <a:rPr lang="da-DK" sz="1600" dirty="0" smtClean="0"/>
              <a:t>Anerkendelse </a:t>
            </a:r>
            <a:r>
              <a:rPr lang="da-DK" sz="1600" dirty="0"/>
              <a:t>er en forudsætning </a:t>
            </a:r>
            <a:r>
              <a:rPr lang="da-DK" sz="1600" dirty="0" smtClean="0"/>
              <a:t>for, at vi udvikler </a:t>
            </a:r>
            <a:r>
              <a:rPr lang="da-DK" sz="1600" dirty="0"/>
              <a:t>os </a:t>
            </a:r>
            <a:r>
              <a:rPr lang="da-DK" sz="1600" dirty="0" smtClean="0"/>
              <a:t>som hele </a:t>
            </a:r>
            <a:r>
              <a:rPr lang="da-DK" sz="1600" dirty="0"/>
              <a:t>personer. </a:t>
            </a:r>
            <a:endParaRPr lang="da-DK" sz="1600" dirty="0" smtClean="0"/>
          </a:p>
          <a:p>
            <a:pPr marL="0" indent="0">
              <a:buFontTx/>
              <a:buNone/>
              <a:defRPr/>
            </a:pPr>
            <a:endParaRPr lang="da-DK" sz="1600" dirty="0"/>
          </a:p>
          <a:p>
            <a:pPr marL="0" indent="0">
              <a:buFontTx/>
              <a:buNone/>
              <a:defRPr/>
            </a:pPr>
            <a:r>
              <a:rPr lang="da-DK" sz="1600" dirty="0" smtClean="0"/>
              <a:t>Hvis </a:t>
            </a:r>
            <a:r>
              <a:rPr lang="da-DK" sz="1600" dirty="0"/>
              <a:t>vi oplever os anerkendt, higer vi </a:t>
            </a:r>
            <a:r>
              <a:rPr lang="da-DK" sz="1600" dirty="0" smtClean="0"/>
              <a:t>typisk ikke </a:t>
            </a:r>
            <a:r>
              <a:rPr lang="da-DK" sz="1600" dirty="0"/>
              <a:t>så </a:t>
            </a:r>
            <a:r>
              <a:rPr lang="da-DK" sz="1600" dirty="0" smtClean="0"/>
              <a:t>meget efter roser.</a:t>
            </a:r>
            <a:endParaRPr lang="da-DK" sz="1600" dirty="0"/>
          </a:p>
        </p:txBody>
      </p:sp>
    </p:spTree>
    <p:extLst>
      <p:ext uri="{BB962C8B-B14F-4D97-AF65-F5344CB8AC3E}">
        <p14:creationId xmlns:p14="http://schemas.microsoft.com/office/powerpoint/2010/main" val="243146403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el 1"/>
          <p:cNvSpPr>
            <a:spLocks noGrp="1"/>
          </p:cNvSpPr>
          <p:nvPr>
            <p:ph type="title"/>
          </p:nvPr>
        </p:nvSpPr>
        <p:spPr>
          <a:xfrm>
            <a:off x="850739" y="365736"/>
            <a:ext cx="10460567" cy="1143000"/>
          </a:xfrm>
        </p:spPr>
        <p:txBody>
          <a:bodyPr/>
          <a:lstStyle/>
          <a:p>
            <a:pPr algn="ctr" eaLnBrk="1" hangingPunct="1"/>
            <a:r>
              <a:rPr lang="da-DK" altLang="da-DK" dirty="0" smtClean="0"/>
              <a:t>Menneskelige relationer</a:t>
            </a:r>
          </a:p>
        </p:txBody>
      </p:sp>
      <p:sp>
        <p:nvSpPr>
          <p:cNvPr id="33795" name="Pladsholder til indhold 2"/>
          <p:cNvSpPr>
            <a:spLocks noGrp="1"/>
          </p:cNvSpPr>
          <p:nvPr>
            <p:ph idx="4294967295"/>
          </p:nvPr>
        </p:nvSpPr>
        <p:spPr>
          <a:xfrm>
            <a:off x="775376" y="1916832"/>
            <a:ext cx="10460864" cy="4176464"/>
          </a:xfrm>
          <a:prstGeom prst="rect">
            <a:avLst/>
          </a:prstGeom>
        </p:spPr>
        <p:txBody>
          <a:bodyPr/>
          <a:lstStyle/>
          <a:p>
            <a:pPr eaLnBrk="1" hangingPunct="1"/>
            <a:endParaRPr lang="da-DK" altLang="da-DK" sz="2000" dirty="0" smtClean="0"/>
          </a:p>
          <a:p>
            <a:pPr eaLnBrk="1" hangingPunct="1"/>
            <a:r>
              <a:rPr lang="da-DK" altLang="da-DK" sz="2400" dirty="0" smtClean="0"/>
              <a:t>Vi mennesker har brug for, at verden prikker til os – stimulation</a:t>
            </a:r>
            <a:br>
              <a:rPr lang="da-DK" altLang="da-DK" sz="2400" dirty="0" smtClean="0"/>
            </a:br>
            <a:endParaRPr lang="da-DK" altLang="da-DK" sz="2400" dirty="0" smtClean="0"/>
          </a:p>
          <a:p>
            <a:pPr eaLnBrk="1" hangingPunct="1"/>
            <a:r>
              <a:rPr lang="da-DK" altLang="da-DK" sz="2400" dirty="0" smtClean="0"/>
              <a:t>Brug for andre, som vi kan spejle os i, som kan spejle sig i os, brug for anerkendelse</a:t>
            </a:r>
          </a:p>
          <a:p>
            <a:pPr eaLnBrk="1" hangingPunct="1"/>
            <a:endParaRPr lang="da-DK" altLang="da-DK" sz="2400" dirty="0" smtClean="0"/>
          </a:p>
          <a:p>
            <a:pPr eaLnBrk="1" hangingPunct="1"/>
            <a:r>
              <a:rPr lang="da-DK" altLang="da-DK" sz="2400" dirty="0" smtClean="0"/>
              <a:t>Vi har brug for, at andre har brug for os</a:t>
            </a:r>
          </a:p>
          <a:p>
            <a:pPr eaLnBrk="1" hangingPunct="1"/>
            <a:endParaRPr lang="da-DK" altLang="da-DK" sz="2000" dirty="0" smtClean="0"/>
          </a:p>
        </p:txBody>
      </p:sp>
    </p:spTree>
    <p:extLst>
      <p:ext uri="{BB962C8B-B14F-4D97-AF65-F5344CB8AC3E}">
        <p14:creationId xmlns:p14="http://schemas.microsoft.com/office/powerpoint/2010/main" val="130374555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 txBox="1">
            <a:spLocks/>
          </p:cNvSpPr>
          <p:nvPr/>
        </p:nvSpPr>
        <p:spPr>
          <a:xfrm>
            <a:off x="935569" y="476672"/>
            <a:ext cx="11256433" cy="792088"/>
          </a:xfrm>
          <a:prstGeom prst="rect">
            <a:avLst/>
          </a:prstGeom>
        </p:spPr>
        <p:txBody>
          <a:bodyPr anchor="ctr"/>
          <a:lstStyle/>
          <a:p>
            <a:pPr>
              <a:spcBef>
                <a:spcPct val="0"/>
              </a:spcBef>
              <a:defRPr/>
            </a:pPr>
            <a:r>
              <a:rPr lang="da-DK" sz="4000" b="1" dirty="0">
                <a:solidFill>
                  <a:srgbClr val="C00000"/>
                </a:solidFill>
              </a:rPr>
              <a:t>Anerkendende </a:t>
            </a:r>
            <a:r>
              <a:rPr lang="da-DK" sz="4000" b="1" dirty="0" smtClean="0">
                <a:solidFill>
                  <a:srgbClr val="C00000"/>
                </a:solidFill>
              </a:rPr>
              <a:t>tilgang</a:t>
            </a:r>
            <a:endParaRPr lang="da-DK" sz="3600" dirty="0" smtClean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Pladsholder til indhold 2"/>
          <p:cNvSpPr txBox="1">
            <a:spLocks/>
          </p:cNvSpPr>
          <p:nvPr/>
        </p:nvSpPr>
        <p:spPr>
          <a:xfrm>
            <a:off x="911425" y="1268760"/>
            <a:ext cx="11280576" cy="4896544"/>
          </a:xfrm>
          <a:prstGeom prst="rect">
            <a:avLst/>
          </a:prstGeo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 smtClean="0"/>
              <a:t>I </a:t>
            </a:r>
            <a:r>
              <a:rPr lang="da-DK" sz="2000" dirty="0"/>
              <a:t>ethvert samfund, enhver organisation og ethvert team er der noget, som </a:t>
            </a:r>
            <a:r>
              <a:rPr lang="da-DK" sz="2000" dirty="0" smtClean="0"/>
              <a:t>fungerer – </a:t>
            </a:r>
            <a:r>
              <a:rPr lang="da-DK" sz="2000" dirty="0"/>
              <a:t>vi skal bare finde ud af hvad</a:t>
            </a:r>
            <a:endParaRPr lang="da-DK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 smtClean="0"/>
              <a:t>Det </a:t>
            </a:r>
            <a:r>
              <a:rPr lang="da-DK" sz="2000" dirty="0"/>
              <a:t>vi </a:t>
            </a:r>
            <a:r>
              <a:rPr lang="da-DK" sz="2000" dirty="0" smtClean="0"/>
              <a:t>fokuserer </a:t>
            </a:r>
            <a:r>
              <a:rPr lang="da-DK" sz="2000" dirty="0"/>
              <a:t>på, </a:t>
            </a:r>
            <a:r>
              <a:rPr lang="da-DK" sz="2000" dirty="0" smtClean="0"/>
              <a:t>får vi mere af/bliver </a:t>
            </a:r>
            <a:r>
              <a:rPr lang="da-DK" sz="2000" dirty="0"/>
              <a:t>vores </a:t>
            </a:r>
            <a:r>
              <a:rPr lang="da-DK" sz="2000" dirty="0" smtClean="0"/>
              <a:t>virkelighed</a:t>
            </a:r>
          </a:p>
          <a:p>
            <a:endParaRPr lang="da-DK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/>
              <a:t>Sproget vi bruger, skaber vores virkelighed og vores fortid, nutid og fremtid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 smtClean="0"/>
              <a:t>Gør </a:t>
            </a:r>
            <a:r>
              <a:rPr lang="da-DK" sz="2000" dirty="0"/>
              <a:t>det klart for </a:t>
            </a:r>
            <a:r>
              <a:rPr lang="da-DK" sz="2000" dirty="0" smtClean="0"/>
              <a:t>alle, </a:t>
            </a:r>
            <a:r>
              <a:rPr lang="da-DK" sz="2000" dirty="0"/>
              <a:t>hvad der er til forhandling og hvad der ikke </a:t>
            </a:r>
            <a:r>
              <a:rPr lang="da-DK" sz="2000" dirty="0" smtClean="0"/>
              <a:t>er</a:t>
            </a:r>
            <a:br>
              <a:rPr lang="da-DK" sz="2000" dirty="0" smtClean="0"/>
            </a:br>
            <a:endParaRPr lang="da-DK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/>
              <a:t>Vær nysgerrig, undersøgende og spørgende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 smtClean="0"/>
              <a:t>Vær bevidst </a:t>
            </a:r>
            <a:r>
              <a:rPr lang="da-DK" sz="2000" dirty="0"/>
              <a:t>om positiv </a:t>
            </a:r>
            <a:r>
              <a:rPr lang="da-DK" sz="2000" dirty="0" smtClean="0"/>
              <a:t>kommunikation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000" dirty="0" smtClean="0"/>
          </a:p>
          <a:p>
            <a:endParaRPr lang="da-DK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000" dirty="0" smtClean="0"/>
          </a:p>
        </p:txBody>
      </p:sp>
      <p:sp>
        <p:nvSpPr>
          <p:cNvPr id="7" name="Rektangel 6"/>
          <p:cNvSpPr/>
          <p:nvPr/>
        </p:nvSpPr>
        <p:spPr>
          <a:xfrm>
            <a:off x="6192010" y="5915020"/>
            <a:ext cx="527985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eaLnBrk="0" hangingPunct="0">
              <a:defRPr/>
            </a:pPr>
            <a:r>
              <a:rPr lang="da-DK" sz="800" kern="0" dirty="0" smtClean="0">
                <a:cs typeface="Arial" pitchFamily="34" charset="0"/>
              </a:rPr>
              <a:t>Frit efter </a:t>
            </a:r>
            <a:r>
              <a:rPr lang="nb-NO" sz="800" dirty="0" smtClean="0"/>
              <a:t>Gitte Haslebo og Kit Sanne Nielsen og </a:t>
            </a:r>
          </a:p>
          <a:p>
            <a:pPr algn="r" eaLnBrk="0" hangingPunct="0">
              <a:defRPr/>
            </a:pPr>
            <a:r>
              <a:rPr lang="da-DK" sz="800" i="1" dirty="0"/>
              <a:t>Maja </a:t>
            </a:r>
            <a:r>
              <a:rPr lang="da-DK" sz="800" i="1" dirty="0" err="1"/>
              <a:t>Loua</a:t>
            </a:r>
            <a:r>
              <a:rPr lang="da-DK" sz="800" i="1" dirty="0"/>
              <a:t> Haslebo og Danielle Bjerre Lyndgaard.</a:t>
            </a:r>
            <a:r>
              <a:rPr lang="da-DK" sz="800" dirty="0"/>
              <a:t> </a:t>
            </a:r>
            <a:endParaRPr lang="da-DK" sz="800" kern="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479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 txBox="1">
            <a:spLocks/>
          </p:cNvSpPr>
          <p:nvPr/>
        </p:nvSpPr>
        <p:spPr>
          <a:xfrm>
            <a:off x="935569" y="476672"/>
            <a:ext cx="11256433" cy="792088"/>
          </a:xfrm>
          <a:prstGeom prst="rect">
            <a:avLst/>
          </a:prstGeom>
        </p:spPr>
        <p:txBody>
          <a:bodyPr anchor="ctr"/>
          <a:lstStyle/>
          <a:p>
            <a:pPr>
              <a:spcBef>
                <a:spcPct val="0"/>
              </a:spcBef>
              <a:defRPr/>
            </a:pPr>
            <a:endParaRPr lang="da-DK" sz="36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6" name="Pladsholder til indhold 2"/>
          <p:cNvSpPr txBox="1">
            <a:spLocks/>
          </p:cNvSpPr>
          <p:nvPr/>
        </p:nvSpPr>
        <p:spPr>
          <a:xfrm>
            <a:off x="911425" y="1268760"/>
            <a:ext cx="11280576" cy="4896544"/>
          </a:xfrm>
          <a:prstGeom prst="rect">
            <a:avLst/>
          </a:prstGeo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da-DK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 smtClean="0"/>
              <a:t>Enhver </a:t>
            </a:r>
            <a:r>
              <a:rPr lang="da-DK" sz="2000" dirty="0"/>
              <a:t>undersøgelse er en </a:t>
            </a:r>
            <a:r>
              <a:rPr lang="da-DK" sz="2000" dirty="0" smtClean="0"/>
              <a:t>påvirkning</a:t>
            </a:r>
            <a:br>
              <a:rPr lang="da-DK" sz="2000" dirty="0" smtClean="0"/>
            </a:br>
            <a:endParaRPr lang="da-DK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/>
              <a:t>Mennesker er mere trygge ved fremtiden (det ukendte), når de har noget af fortiden (det kendte) med </a:t>
            </a:r>
            <a:r>
              <a:rPr lang="da-DK" sz="2000" dirty="0" smtClean="0"/>
              <a:t>sig</a:t>
            </a:r>
            <a:br>
              <a:rPr lang="da-DK" sz="2000" dirty="0" smtClean="0"/>
            </a:br>
            <a:endParaRPr lang="da-DK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/>
              <a:t>Vi kan ikke fjerne problemer, men vi kan realisere </a:t>
            </a:r>
            <a:r>
              <a:rPr lang="da-DK" sz="2000" dirty="0" smtClean="0"/>
              <a:t>ønsker</a:t>
            </a:r>
            <a:br>
              <a:rPr lang="da-DK" sz="2000" dirty="0" smtClean="0"/>
            </a:br>
            <a:endParaRPr lang="da-DK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/>
              <a:t>Alle kan bidrage – de skal bare inviteres til at gøre det. Også for at alle har </a:t>
            </a:r>
            <a:r>
              <a:rPr lang="da-DK" sz="2000" dirty="0" smtClean="0"/>
              <a:t>ejerskab</a:t>
            </a:r>
            <a:br>
              <a:rPr lang="da-DK" sz="2000" dirty="0" smtClean="0"/>
            </a:br>
            <a:endParaRPr lang="da-DK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/>
              <a:t>Alle har behov for anerkendelse</a:t>
            </a:r>
            <a:endParaRPr lang="da-DK" sz="2000" dirty="0" smtClean="0"/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1138769" y="629072"/>
            <a:ext cx="11256433" cy="792088"/>
          </a:xfrm>
          <a:prstGeom prst="rect">
            <a:avLst/>
          </a:prstGeom>
        </p:spPr>
        <p:txBody>
          <a:bodyPr anchor="ctr"/>
          <a:lstStyle/>
          <a:p>
            <a:pPr>
              <a:spcBef>
                <a:spcPct val="0"/>
              </a:spcBef>
              <a:defRPr/>
            </a:pPr>
            <a:r>
              <a:rPr lang="da-DK" sz="4000" b="1" dirty="0">
                <a:solidFill>
                  <a:srgbClr val="C00000"/>
                </a:solidFill>
              </a:rPr>
              <a:t>Anerkendende </a:t>
            </a:r>
            <a:r>
              <a:rPr lang="da-DK" sz="4000" b="1" dirty="0" smtClean="0">
                <a:solidFill>
                  <a:srgbClr val="C00000"/>
                </a:solidFill>
              </a:rPr>
              <a:t>tilgang</a:t>
            </a:r>
            <a:r>
              <a:rPr lang="da-DK" sz="3600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8" name="Rektangel 7"/>
          <p:cNvSpPr/>
          <p:nvPr/>
        </p:nvSpPr>
        <p:spPr>
          <a:xfrm>
            <a:off x="6384033" y="5732929"/>
            <a:ext cx="527985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eaLnBrk="0" hangingPunct="0">
              <a:defRPr/>
            </a:pPr>
            <a:r>
              <a:rPr lang="da-DK" sz="800" kern="0" dirty="0" smtClean="0">
                <a:cs typeface="Arial" pitchFamily="34" charset="0"/>
              </a:rPr>
              <a:t>Frit efter </a:t>
            </a:r>
            <a:r>
              <a:rPr lang="nb-NO" sz="800" dirty="0" smtClean="0"/>
              <a:t>Gitte Haslebo og Kit Sanne Nielsen og </a:t>
            </a:r>
          </a:p>
          <a:p>
            <a:pPr algn="r" eaLnBrk="0" hangingPunct="0">
              <a:defRPr/>
            </a:pPr>
            <a:r>
              <a:rPr lang="da-DK" sz="800" i="1" dirty="0"/>
              <a:t>Maja </a:t>
            </a:r>
            <a:r>
              <a:rPr lang="da-DK" sz="800" i="1" dirty="0" err="1"/>
              <a:t>Loua</a:t>
            </a:r>
            <a:r>
              <a:rPr lang="da-DK" sz="800" i="1" dirty="0"/>
              <a:t> Haslebo og Danielle Bjerre Lyndgaard.</a:t>
            </a:r>
            <a:r>
              <a:rPr lang="da-DK" sz="800" dirty="0"/>
              <a:t> </a:t>
            </a:r>
            <a:endParaRPr lang="da-DK" sz="800" kern="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510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 txBox="1">
            <a:spLocks/>
          </p:cNvSpPr>
          <p:nvPr/>
        </p:nvSpPr>
        <p:spPr>
          <a:xfrm>
            <a:off x="935569" y="476672"/>
            <a:ext cx="11256433" cy="792088"/>
          </a:xfrm>
          <a:prstGeom prst="rect">
            <a:avLst/>
          </a:prstGeom>
        </p:spPr>
        <p:txBody>
          <a:bodyPr anchor="ctr"/>
          <a:lstStyle/>
          <a:p>
            <a:pPr>
              <a:spcBef>
                <a:spcPct val="0"/>
              </a:spcBef>
              <a:defRPr/>
            </a:pPr>
            <a:r>
              <a:rPr lang="da-DK" sz="4000" b="1" dirty="0">
                <a:solidFill>
                  <a:srgbClr val="C00000"/>
                </a:solidFill>
              </a:rPr>
              <a:t>Anerkendende </a:t>
            </a:r>
            <a:r>
              <a:rPr lang="da-DK" sz="4000" b="1" dirty="0" smtClean="0">
                <a:solidFill>
                  <a:srgbClr val="C00000"/>
                </a:solidFill>
              </a:rPr>
              <a:t>tilgang</a:t>
            </a:r>
            <a:r>
              <a:rPr lang="da-DK" sz="3600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6" name="Pladsholder til indhold 2"/>
          <p:cNvSpPr txBox="1">
            <a:spLocks/>
          </p:cNvSpPr>
          <p:nvPr/>
        </p:nvSpPr>
        <p:spPr>
          <a:xfrm>
            <a:off x="911426" y="1268760"/>
            <a:ext cx="4320479" cy="4896544"/>
          </a:xfrm>
          <a:prstGeom prst="rect">
            <a:avLst/>
          </a:prstGeom>
        </p:spPr>
        <p:txBody>
          <a:bodyPr/>
          <a:lstStyle/>
          <a:p>
            <a:r>
              <a:rPr lang="da-DK" sz="2000" b="1" dirty="0" smtClean="0">
                <a:solidFill>
                  <a:srgbClr val="C00000"/>
                </a:solidFill>
              </a:rPr>
              <a:t>Fra</a:t>
            </a:r>
            <a:r>
              <a:rPr lang="da-DK" sz="2000" dirty="0" smtClean="0">
                <a:solidFill>
                  <a:srgbClr val="C00000"/>
                </a:solidFill>
              </a:rPr>
              <a:t> problem- og mangeltænkning:</a:t>
            </a:r>
          </a:p>
          <a:p>
            <a:endParaRPr lang="da-DK" sz="2000" dirty="0" smtClean="0"/>
          </a:p>
          <a:p>
            <a:r>
              <a:rPr lang="da-DK" sz="2000" dirty="0" smtClean="0"/>
              <a:t>Opmærksomhed på problemer, fejl og mangler</a:t>
            </a:r>
          </a:p>
          <a:p>
            <a:endParaRPr lang="da-DK" sz="2000" dirty="0"/>
          </a:p>
          <a:p>
            <a:r>
              <a:rPr lang="da-DK" sz="2000" dirty="0" smtClean="0"/>
              <a:t>At løse problemet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 smtClean="0"/>
              <a:t>Mangler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 smtClean="0"/>
              <a:t>Problemer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 smtClean="0"/>
              <a:t>Beklagelser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 smtClean="0"/>
              <a:t>Fokus på individ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 smtClean="0"/>
              <a:t>Monolog</a:t>
            </a:r>
          </a:p>
        </p:txBody>
      </p:sp>
      <p:sp>
        <p:nvSpPr>
          <p:cNvPr id="7" name="Pladsholder til indhold 2"/>
          <p:cNvSpPr txBox="1">
            <a:spLocks/>
          </p:cNvSpPr>
          <p:nvPr/>
        </p:nvSpPr>
        <p:spPr>
          <a:xfrm>
            <a:off x="6768075" y="1279761"/>
            <a:ext cx="4320479" cy="4896544"/>
          </a:xfrm>
          <a:prstGeom prst="rect">
            <a:avLst/>
          </a:prstGeom>
        </p:spPr>
        <p:txBody>
          <a:bodyPr/>
          <a:lstStyle/>
          <a:p>
            <a:r>
              <a:rPr lang="da-DK" sz="2000" b="1" dirty="0" smtClean="0">
                <a:solidFill>
                  <a:srgbClr val="009900"/>
                </a:solidFill>
              </a:rPr>
              <a:t>Til</a:t>
            </a:r>
            <a:r>
              <a:rPr lang="da-DK" sz="2000" dirty="0" smtClean="0">
                <a:solidFill>
                  <a:srgbClr val="009900"/>
                </a:solidFill>
              </a:rPr>
              <a:t> ressource- og værdi tænkning:</a:t>
            </a:r>
          </a:p>
          <a:p>
            <a:endParaRPr lang="da-DK" sz="2000" dirty="0"/>
          </a:p>
          <a:p>
            <a:r>
              <a:rPr lang="da-DK" sz="2000" dirty="0" smtClean="0"/>
              <a:t>Opmærksomhed på ressourcer, værdier og ønsker</a:t>
            </a:r>
          </a:p>
          <a:p>
            <a:endParaRPr lang="da-DK" sz="2000" dirty="0" smtClean="0"/>
          </a:p>
          <a:p>
            <a:r>
              <a:rPr lang="da-DK" sz="2000" dirty="0" smtClean="0"/>
              <a:t>At skabe fremtiden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 smtClean="0"/>
              <a:t>Ressourcer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 smtClean="0"/>
              <a:t>Muligheder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 smtClean="0"/>
              <a:t>Håb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 smtClean="0"/>
              <a:t>Fokus på relationer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 smtClean="0"/>
              <a:t>Dialog</a:t>
            </a:r>
          </a:p>
        </p:txBody>
      </p:sp>
      <p:sp>
        <p:nvSpPr>
          <p:cNvPr id="8" name="Rektangel 7"/>
          <p:cNvSpPr/>
          <p:nvPr/>
        </p:nvSpPr>
        <p:spPr>
          <a:xfrm>
            <a:off x="6288752" y="5818298"/>
            <a:ext cx="527985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eaLnBrk="0" hangingPunct="0">
              <a:defRPr/>
            </a:pPr>
            <a:r>
              <a:rPr lang="da-DK" sz="800" kern="0" dirty="0">
                <a:latin typeface="+mn-lt"/>
                <a:cs typeface="Arial" pitchFamily="34" charset="0"/>
              </a:rPr>
              <a:t>Frit efter </a:t>
            </a:r>
            <a:r>
              <a:rPr lang="da-DK" sz="800" kern="0" dirty="0" smtClean="0">
                <a:latin typeface="+mn-lt"/>
                <a:cs typeface="Arial" pitchFamily="34" charset="0"/>
              </a:rPr>
              <a:t>”Slip anerkendelsen løs” af Mads Ole Dall &amp; Solveig Hansen</a:t>
            </a:r>
            <a:endParaRPr lang="da-DK" sz="800" kern="0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341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783768" y="1689770"/>
            <a:ext cx="1029454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2800" b="1" dirty="0">
                <a:solidFill>
                  <a:srgbClr val="7030A0"/>
                </a:solidFill>
              </a:rPr>
              <a:t>At føle sig set, hørt og forstået</a:t>
            </a:r>
          </a:p>
          <a:p>
            <a:endParaRPr lang="da-DK" sz="2800" dirty="0" smtClean="0">
              <a:solidFill>
                <a:prstClr val="black"/>
              </a:solidFill>
            </a:endParaRPr>
          </a:p>
          <a:p>
            <a:r>
              <a:rPr lang="da-DK" sz="2800" dirty="0" smtClean="0">
                <a:solidFill>
                  <a:prstClr val="black"/>
                </a:solidFill>
              </a:rPr>
              <a:t>At </a:t>
            </a:r>
            <a:r>
              <a:rPr lang="da-DK" sz="2800" dirty="0">
                <a:solidFill>
                  <a:prstClr val="black"/>
                </a:solidFill>
              </a:rPr>
              <a:t>føle sig </a:t>
            </a:r>
            <a:r>
              <a:rPr lang="da-DK" sz="2800" dirty="0" smtClean="0">
                <a:solidFill>
                  <a:prstClr val="black"/>
                </a:solidFill>
              </a:rPr>
              <a:t>anerkendt handler </a:t>
            </a:r>
            <a:r>
              <a:rPr lang="da-DK" sz="2800" dirty="0">
                <a:solidFill>
                  <a:prstClr val="black"/>
                </a:solidFill>
              </a:rPr>
              <a:t>ofte </a:t>
            </a:r>
            <a:r>
              <a:rPr lang="da-DK" sz="2800" dirty="0" smtClean="0">
                <a:solidFill>
                  <a:prstClr val="black"/>
                </a:solidFill>
              </a:rPr>
              <a:t>om </a:t>
            </a:r>
            <a:r>
              <a:rPr lang="da-DK" sz="2800" b="1" dirty="0" smtClean="0">
                <a:solidFill>
                  <a:prstClr val="black"/>
                </a:solidFill>
              </a:rPr>
              <a:t>opmærksomhed</a:t>
            </a:r>
            <a:r>
              <a:rPr lang="da-DK" sz="2800" dirty="0" smtClean="0">
                <a:solidFill>
                  <a:prstClr val="black"/>
                </a:solidFill>
              </a:rPr>
              <a:t>...</a:t>
            </a:r>
          </a:p>
          <a:p>
            <a:endParaRPr lang="da-DK" sz="2800" dirty="0">
              <a:solidFill>
                <a:prstClr val="black"/>
              </a:solidFill>
            </a:endParaRPr>
          </a:p>
          <a:p>
            <a:r>
              <a:rPr lang="da-DK" sz="2800" dirty="0" smtClean="0">
                <a:solidFill>
                  <a:prstClr val="black"/>
                </a:solidFill>
              </a:rPr>
              <a:t>At </a:t>
            </a:r>
            <a:r>
              <a:rPr lang="da-DK" sz="2800" dirty="0">
                <a:solidFill>
                  <a:prstClr val="black"/>
                </a:solidFill>
              </a:rPr>
              <a:t>blive </a:t>
            </a:r>
            <a:r>
              <a:rPr lang="da-DK" sz="2800" dirty="0" smtClean="0">
                <a:solidFill>
                  <a:prstClr val="black"/>
                </a:solidFill>
              </a:rPr>
              <a:t>set, hørt, forstået ...</a:t>
            </a:r>
            <a:r>
              <a:rPr lang="da-DK" sz="2800" dirty="0">
                <a:solidFill>
                  <a:prstClr val="black"/>
                </a:solidFill>
              </a:rPr>
              <a:t>af den </a:t>
            </a:r>
            <a:r>
              <a:rPr lang="da-DK" sz="2800" dirty="0" smtClean="0">
                <a:solidFill>
                  <a:prstClr val="black"/>
                </a:solidFill>
              </a:rPr>
              <a:t>anden</a:t>
            </a:r>
            <a:r>
              <a:rPr lang="da-DK" sz="2800" dirty="0">
                <a:solidFill>
                  <a:prstClr val="black"/>
                </a:solidFill>
              </a:rPr>
              <a:t> </a:t>
            </a:r>
            <a:r>
              <a:rPr lang="da-DK" sz="2800" dirty="0" smtClean="0">
                <a:solidFill>
                  <a:prstClr val="black"/>
                </a:solidFill>
              </a:rPr>
              <a:t>- som en væsentlig anden!</a:t>
            </a:r>
            <a:endParaRPr lang="da-DK" dirty="0">
              <a:solidFill>
                <a:prstClr val="black"/>
              </a:solidFill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601135" y="269776"/>
            <a:ext cx="11256433" cy="1143000"/>
          </a:xfrm>
          <a:prstGeom prst="rect">
            <a:avLst/>
          </a:prstGeom>
        </p:spPr>
        <p:txBody>
          <a:bodyPr anchor="ctr"/>
          <a:lstStyle/>
          <a:p>
            <a:pPr>
              <a:spcBef>
                <a:spcPct val="0"/>
              </a:spcBef>
              <a:defRPr/>
            </a:pPr>
            <a:r>
              <a:rPr lang="da-DK" sz="4000" b="1" dirty="0">
                <a:solidFill>
                  <a:srgbClr val="C00000"/>
                </a:solidFill>
              </a:rPr>
              <a:t>Anerkendende tilgang</a:t>
            </a:r>
            <a:r>
              <a:rPr lang="da-DK" sz="4000" dirty="0">
                <a:solidFill>
                  <a:srgbClr val="C00000"/>
                </a:solidFill>
              </a:rPr>
              <a:t> </a:t>
            </a:r>
          </a:p>
          <a:p>
            <a:pPr>
              <a:spcBef>
                <a:spcPct val="0"/>
              </a:spcBef>
              <a:defRPr/>
            </a:pPr>
            <a:endParaRPr lang="da-DK" sz="2800" b="1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52675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815415" y="1628801"/>
            <a:ext cx="10464303" cy="3539430"/>
          </a:xfrm>
          <a:prstGeom prst="rect">
            <a:avLst/>
          </a:prstGeom>
          <a:solidFill>
            <a:schemeClr val="tx1"/>
          </a:solidFill>
          <a:ln w="101600" cap="rnd">
            <a:solidFill>
              <a:srgbClr val="CC99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>
            <a:spAutoFit/>
          </a:bodyPr>
          <a:lstStyle/>
          <a:p>
            <a:pPr>
              <a:defRPr/>
            </a:pPr>
            <a:endParaRPr lang="da-DK" sz="4000" b="1" dirty="0">
              <a:solidFill>
                <a:schemeClr val="accent3"/>
              </a:solidFill>
              <a:latin typeface="Bradley Hand ITC" pitchFamily="66" charset="0"/>
              <a:cs typeface="Arial" pitchFamily="34" charset="0"/>
            </a:endParaRPr>
          </a:p>
          <a:p>
            <a:pPr marL="180975">
              <a:defRPr/>
            </a:pPr>
            <a:r>
              <a:rPr lang="da-DK" sz="4000" b="1" dirty="0">
                <a:solidFill>
                  <a:schemeClr val="bg1"/>
                </a:solidFill>
                <a:latin typeface="Bradley Hand ITC" pitchFamily="66" charset="0"/>
                <a:cs typeface="Arial" pitchFamily="34" charset="0"/>
              </a:rPr>
              <a:t>Bag ethvert problem skjuler sig en frustreret drøm.</a:t>
            </a:r>
          </a:p>
          <a:p>
            <a:pPr marL="180975" algn="r">
              <a:buFontTx/>
              <a:buChar char="-"/>
              <a:defRPr/>
            </a:pPr>
            <a:r>
              <a:rPr lang="da-DK" sz="3200" b="1" i="1" dirty="0">
                <a:solidFill>
                  <a:schemeClr val="bg1"/>
                </a:solidFill>
                <a:latin typeface="Bradley Hand ITC" pitchFamily="66" charset="0"/>
                <a:cs typeface="Arial" pitchFamily="34" charset="0"/>
              </a:rPr>
              <a:t>Peter  Lang, </a:t>
            </a:r>
          </a:p>
          <a:p>
            <a:pPr marL="180975" algn="r">
              <a:buFontTx/>
              <a:buChar char="-"/>
              <a:defRPr/>
            </a:pPr>
            <a:r>
              <a:rPr lang="da-DK" sz="3200" b="1" i="1" dirty="0">
                <a:solidFill>
                  <a:schemeClr val="bg1"/>
                </a:solidFill>
                <a:latin typeface="Bradley Hand ITC" pitchFamily="66" charset="0"/>
                <a:cs typeface="Arial" pitchFamily="34" charset="0"/>
              </a:rPr>
              <a:t>Kensington </a:t>
            </a:r>
            <a:r>
              <a:rPr lang="da-DK" sz="3200" b="1" i="1" dirty="0" err="1">
                <a:solidFill>
                  <a:schemeClr val="bg1"/>
                </a:solidFill>
                <a:latin typeface="Bradley Hand ITC" pitchFamily="66" charset="0"/>
                <a:cs typeface="Arial" pitchFamily="34" charset="0"/>
              </a:rPr>
              <a:t>Consulting</a:t>
            </a:r>
            <a:r>
              <a:rPr lang="da-DK" sz="3200" b="1" i="1" dirty="0">
                <a:solidFill>
                  <a:schemeClr val="bg1"/>
                </a:solidFill>
                <a:latin typeface="Bradley Hand ITC" pitchFamily="66" charset="0"/>
                <a:cs typeface="Arial" pitchFamily="34" charset="0"/>
              </a:rPr>
              <a:t> Centre</a:t>
            </a:r>
            <a:endParaRPr lang="da-DK" sz="4000" b="1" i="1" dirty="0">
              <a:solidFill>
                <a:schemeClr val="bg1"/>
              </a:solidFill>
              <a:latin typeface="Bradley Hand ITC" pitchFamily="66" charset="0"/>
              <a:cs typeface="Arial" pitchFamily="34" charset="0"/>
            </a:endParaRPr>
          </a:p>
          <a:p>
            <a:pPr algn="r">
              <a:defRPr/>
            </a:pPr>
            <a:endParaRPr lang="da-DK" sz="4000" b="1" i="1" dirty="0">
              <a:solidFill>
                <a:schemeClr val="accent3"/>
              </a:solidFill>
              <a:latin typeface="Bradley Hand ITC" pitchFamily="66" charset="0"/>
              <a:cs typeface="Arial" pitchFamily="34" charset="0"/>
            </a:endParaRP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10416118" y="6553200"/>
            <a:ext cx="15621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88" tIns="47894" rIns="95788" bIns="47894" anchor="t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D6719F5B-029D-42C7-BC62-462CB6014308}" type="slidenum">
              <a:rPr lang="da-DK" altLang="da-DK" sz="900" smtClean="0">
                <a:solidFill>
                  <a:srgbClr val="898989"/>
                </a:solidFill>
                <a:latin typeface="Verdana (Tekst)"/>
                <a:cs typeface="Arial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6</a:t>
            </a:fld>
            <a:endParaRPr lang="da-DK" altLang="da-DK" sz="900" smtClean="0">
              <a:solidFill>
                <a:srgbClr val="898989"/>
              </a:solidFill>
              <a:latin typeface="Verdana (Tekst)"/>
              <a:cs typeface="Arial" charset="0"/>
            </a:endParaRPr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601134" y="269875"/>
            <a:ext cx="11256433" cy="1143000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da-DK" sz="2800" b="1" dirty="0">
                <a:latin typeface="+mj-lt"/>
                <a:ea typeface="+mj-ea"/>
                <a:cs typeface="+mj-cs"/>
              </a:rPr>
              <a:t>Anerkendende tænkning - grundtese</a:t>
            </a:r>
          </a:p>
        </p:txBody>
      </p:sp>
    </p:spTree>
    <p:extLst>
      <p:ext uri="{BB962C8B-B14F-4D97-AF65-F5344CB8AC3E}">
        <p14:creationId xmlns:p14="http://schemas.microsoft.com/office/powerpoint/2010/main" val="4004391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815415" y="1628802"/>
            <a:ext cx="10464303" cy="2431435"/>
          </a:xfrm>
          <a:prstGeom prst="rect">
            <a:avLst/>
          </a:prstGeom>
          <a:solidFill>
            <a:schemeClr val="tx1"/>
          </a:solidFill>
          <a:ln w="101600" cap="rnd">
            <a:solidFill>
              <a:srgbClr val="CC99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>
            <a:spAutoFit/>
          </a:bodyPr>
          <a:lstStyle/>
          <a:p>
            <a:pPr>
              <a:defRPr/>
            </a:pPr>
            <a:endParaRPr lang="da-DK" sz="4000" b="1" dirty="0">
              <a:solidFill>
                <a:schemeClr val="accent3"/>
              </a:solidFill>
              <a:latin typeface="Bradley Hand ITC" pitchFamily="66" charset="0"/>
              <a:cs typeface="Arial" pitchFamily="34" charset="0"/>
            </a:endParaRPr>
          </a:p>
          <a:p>
            <a:pPr marL="180975">
              <a:defRPr/>
            </a:pPr>
            <a:r>
              <a:rPr lang="da-DK" sz="4000" b="1" i="1" dirty="0" smtClean="0">
                <a:solidFill>
                  <a:schemeClr val="bg1"/>
                </a:solidFill>
                <a:latin typeface="Bradley Hand ITC" pitchFamily="66" charset="0"/>
                <a:cs typeface="Arial" pitchFamily="34" charset="0"/>
              </a:rPr>
              <a:t>Sprog skaber virkelighed</a:t>
            </a:r>
            <a:endParaRPr lang="da-DK" sz="4000" b="1" i="1" dirty="0">
              <a:solidFill>
                <a:schemeClr val="bg1"/>
              </a:solidFill>
              <a:latin typeface="Bradley Hand ITC" pitchFamily="66" charset="0"/>
              <a:cs typeface="Arial" pitchFamily="34" charset="0"/>
            </a:endParaRPr>
          </a:p>
          <a:p>
            <a:pPr marL="180975" algn="r">
              <a:buFontTx/>
              <a:buChar char="-"/>
              <a:defRPr/>
            </a:pPr>
            <a:r>
              <a:rPr lang="da-DK" sz="3200" b="1" i="1" dirty="0" smtClean="0">
                <a:solidFill>
                  <a:schemeClr val="bg1"/>
                </a:solidFill>
                <a:latin typeface="Bradley Hand ITC" pitchFamily="66" charset="0"/>
                <a:cs typeface="Arial" pitchFamily="34" charset="0"/>
              </a:rPr>
              <a:t>Wittgenstein</a:t>
            </a:r>
            <a:endParaRPr lang="da-DK" sz="4000" b="1" i="1" dirty="0">
              <a:solidFill>
                <a:schemeClr val="bg1"/>
              </a:solidFill>
              <a:latin typeface="Bradley Hand ITC" pitchFamily="66" charset="0"/>
              <a:cs typeface="Arial" pitchFamily="34" charset="0"/>
            </a:endParaRPr>
          </a:p>
          <a:p>
            <a:pPr algn="r">
              <a:defRPr/>
            </a:pPr>
            <a:endParaRPr lang="da-DK" sz="4000" b="1" i="1" dirty="0">
              <a:solidFill>
                <a:schemeClr val="accent3"/>
              </a:solidFill>
              <a:latin typeface="Bradley Hand ITC" pitchFamily="66" charset="0"/>
              <a:cs typeface="Arial" pitchFamily="34" charset="0"/>
            </a:endParaRP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10416118" y="6553200"/>
            <a:ext cx="15621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88" tIns="47894" rIns="95788" bIns="47894" anchor="t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D6719F5B-029D-42C7-BC62-462CB6014308}" type="slidenum">
              <a:rPr lang="da-DK" altLang="da-DK" sz="900" smtClean="0">
                <a:solidFill>
                  <a:srgbClr val="898989"/>
                </a:solidFill>
                <a:latin typeface="Verdana (Tekst)"/>
                <a:cs typeface="Arial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7</a:t>
            </a:fld>
            <a:endParaRPr lang="da-DK" altLang="da-DK" sz="900" smtClean="0">
              <a:solidFill>
                <a:srgbClr val="898989"/>
              </a:solidFill>
              <a:latin typeface="Verdana (Tekst)"/>
              <a:cs typeface="Arial" charset="0"/>
            </a:endParaRPr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601134" y="269875"/>
            <a:ext cx="11256433" cy="1143000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da-DK" sz="2800" b="1" dirty="0">
                <a:latin typeface="+mj-lt"/>
                <a:ea typeface="+mj-ea"/>
                <a:cs typeface="+mj-cs"/>
              </a:rPr>
              <a:t>Anerkendende tænkning - grundtese</a:t>
            </a:r>
          </a:p>
        </p:txBody>
      </p:sp>
    </p:spTree>
    <p:extLst>
      <p:ext uri="{BB962C8B-B14F-4D97-AF65-F5344CB8AC3E}">
        <p14:creationId xmlns:p14="http://schemas.microsoft.com/office/powerpoint/2010/main" val="13514000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815415" y="1628802"/>
            <a:ext cx="10464303" cy="3477875"/>
          </a:xfrm>
          <a:prstGeom prst="rect">
            <a:avLst/>
          </a:prstGeom>
          <a:solidFill>
            <a:schemeClr val="tx1"/>
          </a:solidFill>
          <a:ln w="101600" cap="rnd">
            <a:solidFill>
              <a:srgbClr val="CC99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>
            <a:spAutoFit/>
          </a:bodyPr>
          <a:lstStyle/>
          <a:p>
            <a:pPr>
              <a:defRPr/>
            </a:pPr>
            <a:endParaRPr lang="da-DK" sz="4000" b="1" dirty="0">
              <a:solidFill>
                <a:schemeClr val="accent3"/>
              </a:solidFill>
              <a:latin typeface="Bradley Hand ITC" pitchFamily="66" charset="0"/>
              <a:cs typeface="Arial" pitchFamily="34" charset="0"/>
            </a:endParaRPr>
          </a:p>
          <a:p>
            <a:pPr marL="180975">
              <a:defRPr/>
            </a:pPr>
            <a:r>
              <a:rPr lang="da-DK" sz="4000" b="1" i="1" dirty="0" smtClean="0">
                <a:solidFill>
                  <a:schemeClr val="bg1"/>
                </a:solidFill>
                <a:latin typeface="Bradley Hand ITC" pitchFamily="66" charset="0"/>
                <a:cs typeface="Arial" pitchFamily="34" charset="0"/>
              </a:rPr>
              <a:t>Vi skaber hver især vores egne opfattelser af virkeligheden</a:t>
            </a:r>
          </a:p>
          <a:p>
            <a:pPr marL="180975">
              <a:defRPr/>
            </a:pPr>
            <a:r>
              <a:rPr lang="da-DK" sz="2800" b="1" i="1" dirty="0" smtClean="0">
                <a:solidFill>
                  <a:schemeClr val="bg1"/>
                </a:solidFill>
                <a:latin typeface="Bradley Hand ITC" pitchFamily="66" charset="0"/>
                <a:cs typeface="Arial" pitchFamily="34" charset="0"/>
              </a:rPr>
              <a:t>- Konstruktionstanken / </a:t>
            </a:r>
            <a:r>
              <a:rPr lang="da-DK" sz="2800" b="1" i="1" dirty="0" err="1" smtClean="0">
                <a:solidFill>
                  <a:schemeClr val="bg1"/>
                </a:solidFill>
                <a:latin typeface="Bradley Hand ITC" pitchFamily="66" charset="0"/>
                <a:cs typeface="Arial" pitchFamily="34" charset="0"/>
              </a:rPr>
              <a:t>autopoiese</a:t>
            </a:r>
            <a:r>
              <a:rPr lang="da-DK" sz="2800" b="1" i="1" dirty="0" smtClean="0">
                <a:solidFill>
                  <a:schemeClr val="bg1"/>
                </a:solidFill>
                <a:latin typeface="Bradley Hand ITC" pitchFamily="66" charset="0"/>
                <a:cs typeface="Arial" pitchFamily="34" charset="0"/>
              </a:rPr>
              <a:t> </a:t>
            </a:r>
            <a:endParaRPr lang="da-DK" sz="2800" b="1" i="1" dirty="0">
              <a:solidFill>
                <a:schemeClr val="bg1"/>
              </a:solidFill>
              <a:latin typeface="Bradley Hand ITC" pitchFamily="66" charset="0"/>
              <a:cs typeface="Arial" pitchFamily="34" charset="0"/>
            </a:endParaRPr>
          </a:p>
          <a:p>
            <a:pPr marL="180975" algn="r">
              <a:buFontTx/>
              <a:buChar char="-"/>
              <a:defRPr/>
            </a:pPr>
            <a:r>
              <a:rPr lang="da-DK" sz="3200" b="1" i="1" dirty="0" err="1" smtClean="0">
                <a:solidFill>
                  <a:schemeClr val="bg1"/>
                </a:solidFill>
                <a:latin typeface="Bradley Hand ITC" pitchFamily="66" charset="0"/>
                <a:cs typeface="Arial" pitchFamily="34" charset="0"/>
              </a:rPr>
              <a:t>Maturana</a:t>
            </a:r>
            <a:endParaRPr lang="da-DK" sz="4000" b="1" i="1" dirty="0">
              <a:solidFill>
                <a:schemeClr val="bg1"/>
              </a:solidFill>
              <a:latin typeface="Bradley Hand ITC" pitchFamily="66" charset="0"/>
              <a:cs typeface="Arial" pitchFamily="34" charset="0"/>
            </a:endParaRPr>
          </a:p>
          <a:p>
            <a:pPr algn="r">
              <a:defRPr/>
            </a:pPr>
            <a:endParaRPr lang="da-DK" sz="4000" b="1" i="1" dirty="0">
              <a:solidFill>
                <a:schemeClr val="accent3"/>
              </a:solidFill>
              <a:latin typeface="Bradley Hand ITC" pitchFamily="66" charset="0"/>
              <a:cs typeface="Arial" pitchFamily="34" charset="0"/>
            </a:endParaRP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10416118" y="6553200"/>
            <a:ext cx="15621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88" tIns="47894" rIns="95788" bIns="47894" anchor="t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D6719F5B-029D-42C7-BC62-462CB6014308}" type="slidenum">
              <a:rPr lang="da-DK" altLang="da-DK" sz="900" smtClean="0">
                <a:solidFill>
                  <a:srgbClr val="898989"/>
                </a:solidFill>
                <a:latin typeface="Verdana (Tekst)"/>
                <a:cs typeface="Arial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8</a:t>
            </a:fld>
            <a:endParaRPr lang="da-DK" altLang="da-DK" sz="900" smtClean="0">
              <a:solidFill>
                <a:srgbClr val="898989"/>
              </a:solidFill>
              <a:latin typeface="Verdana (Tekst)"/>
              <a:cs typeface="Arial" charset="0"/>
            </a:endParaRPr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601134" y="269875"/>
            <a:ext cx="11256433" cy="1143000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da-DK" sz="2800" b="1" dirty="0">
                <a:latin typeface="+mj-lt"/>
                <a:ea typeface="+mj-ea"/>
                <a:cs typeface="+mj-cs"/>
              </a:rPr>
              <a:t>Anerkendende tænkning </a:t>
            </a:r>
            <a:r>
              <a:rPr lang="da-DK" sz="2800" b="1" dirty="0" smtClean="0">
                <a:latin typeface="+mj-lt"/>
                <a:ea typeface="+mj-ea"/>
                <a:cs typeface="+mj-cs"/>
              </a:rPr>
              <a:t>– grundtese </a:t>
            </a:r>
            <a:endParaRPr lang="da-DK" sz="2800" b="1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792119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815413" y="1586881"/>
            <a:ext cx="10464000" cy="4278094"/>
          </a:xfrm>
          <a:prstGeom prst="rect">
            <a:avLst/>
          </a:prstGeom>
          <a:solidFill>
            <a:schemeClr val="tx1"/>
          </a:solidFill>
          <a:ln w="101600" cap="rnd">
            <a:solidFill>
              <a:srgbClr val="CC99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>
            <a:spAutoFit/>
          </a:bodyPr>
          <a:lstStyle/>
          <a:p>
            <a:pPr>
              <a:defRPr/>
            </a:pPr>
            <a:r>
              <a:rPr lang="da-DK" sz="3600" b="1" dirty="0" smtClean="0">
                <a:solidFill>
                  <a:schemeClr val="bg1"/>
                </a:solidFill>
                <a:latin typeface="Bradley Hand ITC" panose="03070402050302030203" pitchFamily="66" charset="0"/>
                <a:cs typeface="Arial" pitchFamily="34" charset="0"/>
              </a:rPr>
              <a:t>Opgiv tanken om….</a:t>
            </a:r>
          </a:p>
          <a:p>
            <a:pPr marL="571500" indent="-571500">
              <a:buFont typeface="Arial" panose="020B0604020202020204" pitchFamily="34" charset="0"/>
              <a:buChar char="•"/>
              <a:defRPr/>
            </a:pPr>
            <a:r>
              <a:rPr lang="da-DK" sz="2800" b="1" dirty="0" smtClean="0">
                <a:solidFill>
                  <a:schemeClr val="bg1"/>
                </a:solidFill>
                <a:latin typeface="Bradley Hand ITC" panose="03070402050302030203" pitchFamily="66" charset="0"/>
                <a:cs typeface="Arial" pitchFamily="34" charset="0"/>
              </a:rPr>
              <a:t>At vi kan finde - eller at der er - én rigtig løsning</a:t>
            </a:r>
          </a:p>
          <a:p>
            <a:pPr marL="571500" indent="-571500">
              <a:buFont typeface="Arial" panose="020B0604020202020204" pitchFamily="34" charset="0"/>
              <a:buChar char="•"/>
              <a:defRPr/>
            </a:pPr>
            <a:r>
              <a:rPr lang="da-DK" sz="2800" b="1" dirty="0" smtClean="0">
                <a:solidFill>
                  <a:schemeClr val="bg1"/>
                </a:solidFill>
                <a:latin typeface="Bradley Hand ITC" panose="03070402050302030203" pitchFamily="66" charset="0"/>
                <a:cs typeface="Arial" pitchFamily="34" charset="0"/>
              </a:rPr>
              <a:t>At noget er rigtigt og noget er forkert i absolut forstand</a:t>
            </a:r>
            <a:br>
              <a:rPr lang="da-DK" sz="2800" b="1" dirty="0" smtClean="0">
                <a:solidFill>
                  <a:schemeClr val="bg1"/>
                </a:solidFill>
                <a:latin typeface="Bradley Hand ITC" panose="03070402050302030203" pitchFamily="66" charset="0"/>
                <a:cs typeface="Arial" pitchFamily="34" charset="0"/>
              </a:rPr>
            </a:br>
            <a:endParaRPr lang="da-DK" sz="2800" b="1" dirty="0" smtClean="0">
              <a:solidFill>
                <a:schemeClr val="bg1"/>
              </a:solidFill>
              <a:latin typeface="Bradley Hand ITC" panose="03070402050302030203" pitchFamily="66" charset="0"/>
              <a:cs typeface="Arial" pitchFamily="34" charset="0"/>
            </a:endParaRPr>
          </a:p>
          <a:p>
            <a:pPr>
              <a:defRPr/>
            </a:pPr>
            <a:r>
              <a:rPr lang="da-DK" sz="3600" b="1" dirty="0" smtClean="0">
                <a:solidFill>
                  <a:schemeClr val="bg1"/>
                </a:solidFill>
                <a:latin typeface="Bradley Hand ITC" panose="03070402050302030203" pitchFamily="66" charset="0"/>
                <a:cs typeface="Arial" pitchFamily="34" charset="0"/>
              </a:rPr>
              <a:t>Ret i stedet opmærksomheden på..</a:t>
            </a:r>
          </a:p>
          <a:p>
            <a:pPr marL="571500" indent="-571500">
              <a:buFont typeface="Arial" panose="020B0604020202020204" pitchFamily="34" charset="0"/>
              <a:buChar char="•"/>
              <a:defRPr/>
            </a:pPr>
            <a:r>
              <a:rPr lang="da-DK" sz="2800" b="1" dirty="0" smtClean="0">
                <a:solidFill>
                  <a:schemeClr val="bg1"/>
                </a:solidFill>
                <a:latin typeface="Bradley Hand ITC" panose="03070402050302030203" pitchFamily="66" charset="0"/>
                <a:cs typeface="Arial" pitchFamily="34" charset="0"/>
              </a:rPr>
              <a:t>Hensigtsmæssighed</a:t>
            </a:r>
          </a:p>
          <a:p>
            <a:pPr marL="571500" indent="-571500">
              <a:buFont typeface="Arial" panose="020B0604020202020204" pitchFamily="34" charset="0"/>
              <a:buChar char="•"/>
              <a:defRPr/>
            </a:pPr>
            <a:r>
              <a:rPr lang="da-DK" sz="2800" b="1" dirty="0" smtClean="0">
                <a:solidFill>
                  <a:schemeClr val="bg1"/>
                </a:solidFill>
                <a:latin typeface="Bradley Hand ITC" panose="03070402050302030203" pitchFamily="66" charset="0"/>
                <a:cs typeface="Arial" pitchFamily="34" charset="0"/>
              </a:rPr>
              <a:t>Midlertidighed</a:t>
            </a:r>
          </a:p>
          <a:p>
            <a:pPr marL="571500" indent="-571500">
              <a:buFont typeface="Arial" panose="020B0604020202020204" pitchFamily="34" charset="0"/>
              <a:buChar char="•"/>
              <a:defRPr/>
            </a:pPr>
            <a:endParaRPr lang="da-DK" sz="2000" b="1" dirty="0" smtClean="0">
              <a:solidFill>
                <a:schemeClr val="bg1"/>
              </a:solidFill>
              <a:latin typeface="Verdana (Tekst)"/>
              <a:cs typeface="Arial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  <a:defRPr/>
            </a:pPr>
            <a:endParaRPr lang="da-DK" sz="2000" b="1" dirty="0" smtClean="0">
              <a:solidFill>
                <a:schemeClr val="accent3"/>
              </a:solidFill>
              <a:latin typeface="Verdana (Tekst)"/>
              <a:cs typeface="Arial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  <a:defRPr/>
            </a:pPr>
            <a:endParaRPr lang="da-DK" sz="2000" b="1" dirty="0">
              <a:solidFill>
                <a:schemeClr val="accent3"/>
              </a:solidFill>
              <a:latin typeface="Verdana (Tekst)"/>
              <a:cs typeface="Arial" pitchFamily="34" charset="0"/>
            </a:endParaRP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10416118" y="6553200"/>
            <a:ext cx="15621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88" tIns="47894" rIns="95788" bIns="47894" anchor="t"/>
          <a:lstStyle>
            <a:lvl1pPr eaLnBrk="0" hangingPunct="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CB867C86-A4AA-4382-A5C9-8BC95D55EBEB}" type="slidenum">
              <a:rPr lang="da-DK" altLang="da-DK" sz="900" smtClean="0">
                <a:solidFill>
                  <a:srgbClr val="898989"/>
                </a:solidFill>
                <a:latin typeface="Verdana (Tekst)"/>
                <a:cs typeface="Arial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9</a:t>
            </a:fld>
            <a:endParaRPr lang="da-DK" altLang="da-DK" sz="900" smtClean="0">
              <a:solidFill>
                <a:srgbClr val="898989"/>
              </a:solidFill>
              <a:latin typeface="Verdana (Tekst)"/>
              <a:cs typeface="Arial" charset="0"/>
            </a:endParaRPr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601134" y="269875"/>
            <a:ext cx="11256433" cy="1143000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da-DK" sz="2800" b="1" dirty="0">
                <a:latin typeface="+mj-lt"/>
                <a:ea typeface="+mj-ea"/>
                <a:cs typeface="+mj-cs"/>
              </a:rPr>
              <a:t>Anerkendende tænkning - grundtese</a:t>
            </a:r>
          </a:p>
        </p:txBody>
      </p:sp>
    </p:spTree>
    <p:extLst>
      <p:ext uri="{BB962C8B-B14F-4D97-AF65-F5344CB8AC3E}">
        <p14:creationId xmlns:p14="http://schemas.microsoft.com/office/powerpoint/2010/main" val="17630289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_Ældre Sagen Powerpoint 11-01_2018">
  <a:themeElements>
    <a:clrScheme name="Ældresagen2016">
      <a:dk1>
        <a:srgbClr val="000000"/>
      </a:dk1>
      <a:lt1>
        <a:srgbClr val="FFFFFF"/>
      </a:lt1>
      <a:dk2>
        <a:srgbClr val="A91D1E"/>
      </a:dk2>
      <a:lt2>
        <a:srgbClr val="908979"/>
      </a:lt2>
      <a:accent1>
        <a:srgbClr val="C15F9C"/>
      </a:accent1>
      <a:accent2>
        <a:srgbClr val="9D1E65"/>
      </a:accent2>
      <a:accent3>
        <a:srgbClr val="6EA7AF"/>
      </a:accent3>
      <a:accent4>
        <a:srgbClr val="15494F"/>
      </a:accent4>
      <a:accent5>
        <a:srgbClr val="7281A4"/>
      </a:accent5>
      <a:accent6>
        <a:srgbClr val="111535"/>
      </a:accent6>
      <a:hlink>
        <a:srgbClr val="314C83"/>
      </a:hlink>
      <a:folHlink>
        <a:srgbClr val="5E22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_Templat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solidFill>
            <a:schemeClr val="accent1">
              <a:lumMod val="50000"/>
            </a:schemeClr>
          </a:solidFill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<a:prstTxWarp prst="textNoShape">
          <a:avLst/>
        </a:prstTxWarp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700" b="0" i="0" u="none" strike="noStrike" cap="none" spc="0" normalizeH="0" baseline="0" dirty="0" err="1" smtClean="0">
            <a:solidFill>
              <a:srgbClr val="FFFFFF"/>
            </a:solidFill>
            <a:uFillTx/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14141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 dirty="0" err="1" smtClean="0">
            <a:ln>
              <a:noFill/>
            </a:ln>
            <a:solidFill>
              <a:srgbClr val="414141"/>
            </a:solidFill>
            <a:effectLst/>
            <a:uFillTx/>
            <a:latin typeface="+mn-lt"/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="" xmlns:thm15="http://schemas.microsoft.com/office/thememl/2012/main" name="Ældre Sagen 2016-16_9.potx" id="{FA62C7F8-41E3-4CF3-B1AF-0560228E0AF8}" vid="{84D6CD33-1C15-46A3-8315-F2B29DD7BD60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a_Ældre Sagen Powerpoint 11-01_2018</Template>
  <TotalTime>18</TotalTime>
  <Words>430</Words>
  <Application>Microsoft Office PowerPoint</Application>
  <PresentationFormat>Brugerdefineret</PresentationFormat>
  <Paragraphs>142</Paragraphs>
  <Slides>14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14</vt:i4>
      </vt:variant>
    </vt:vector>
  </HeadingPairs>
  <TitlesOfParts>
    <vt:vector size="15" baseType="lpstr">
      <vt:lpstr>a_Ældre Sagen Powerpoint 11-01_2018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Anerkendelse …?</vt:lpstr>
      <vt:lpstr>Forskel på anerkendelse og ros</vt:lpstr>
      <vt:lpstr>Forskel på anerkendelse og ros</vt:lpstr>
      <vt:lpstr>Menneskelige relationer</vt:lpstr>
    </vt:vector>
  </TitlesOfParts>
  <Company>Ældre Sagen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Bente Petersen</dc:creator>
  <cp:lastModifiedBy>Bente Petersen</cp:lastModifiedBy>
  <cp:revision>7</cp:revision>
  <dcterms:created xsi:type="dcterms:W3CDTF">2019-01-29T11:04:36Z</dcterms:created>
  <dcterms:modified xsi:type="dcterms:W3CDTF">2019-03-26T10:41:27Z</dcterms:modified>
</cp:coreProperties>
</file>