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00" r:id="rId3"/>
  </p:sldMasterIdLst>
  <p:notesMasterIdLst>
    <p:notesMasterId r:id="rId87"/>
  </p:notesMasterIdLst>
  <p:handoutMasterIdLst>
    <p:handoutMasterId r:id="rId88"/>
  </p:handoutMasterIdLst>
  <p:sldIdLst>
    <p:sldId id="6706" r:id="rId4"/>
    <p:sldId id="6520" r:id="rId5"/>
    <p:sldId id="6573" r:id="rId6"/>
    <p:sldId id="6519" r:id="rId7"/>
    <p:sldId id="6710" r:id="rId8"/>
    <p:sldId id="6374" r:id="rId9"/>
    <p:sldId id="6524" r:id="rId10"/>
    <p:sldId id="6523" r:id="rId11"/>
    <p:sldId id="6605" r:id="rId12"/>
    <p:sldId id="6712" r:id="rId13"/>
    <p:sldId id="6711" r:id="rId14"/>
    <p:sldId id="6714" r:id="rId15"/>
    <p:sldId id="6718" r:id="rId16"/>
    <p:sldId id="6719" r:id="rId17"/>
    <p:sldId id="6720" r:id="rId18"/>
    <p:sldId id="6722" r:id="rId19"/>
    <p:sldId id="6723" r:id="rId20"/>
    <p:sldId id="6725" r:id="rId21"/>
    <p:sldId id="6726" r:id="rId22"/>
    <p:sldId id="6387" r:id="rId23"/>
    <p:sldId id="6048" r:id="rId24"/>
    <p:sldId id="6795" r:id="rId25"/>
    <p:sldId id="6729" r:id="rId26"/>
    <p:sldId id="6731" r:id="rId27"/>
    <p:sldId id="6728" r:id="rId28"/>
    <p:sldId id="6738" r:id="rId29"/>
    <p:sldId id="6739" r:id="rId30"/>
    <p:sldId id="2840" r:id="rId31"/>
    <p:sldId id="6741" r:id="rId32"/>
    <p:sldId id="6603" r:id="rId33"/>
    <p:sldId id="6586" r:id="rId34"/>
    <p:sldId id="6742" r:id="rId35"/>
    <p:sldId id="6743" r:id="rId36"/>
    <p:sldId id="6744" r:id="rId37"/>
    <p:sldId id="6747" r:id="rId38"/>
    <p:sldId id="6746" r:id="rId39"/>
    <p:sldId id="6748" r:id="rId40"/>
    <p:sldId id="6749" r:id="rId41"/>
    <p:sldId id="6750" r:id="rId42"/>
    <p:sldId id="6751" r:id="rId43"/>
    <p:sldId id="6752" r:id="rId44"/>
    <p:sldId id="6753" r:id="rId45"/>
    <p:sldId id="6754" r:id="rId46"/>
    <p:sldId id="6755" r:id="rId47"/>
    <p:sldId id="6756" r:id="rId48"/>
    <p:sldId id="6757" r:id="rId49"/>
    <p:sldId id="6758" r:id="rId50"/>
    <p:sldId id="6759" r:id="rId51"/>
    <p:sldId id="6760" r:id="rId52"/>
    <p:sldId id="6761" r:id="rId53"/>
    <p:sldId id="4812" r:id="rId54"/>
    <p:sldId id="6762" r:id="rId55"/>
    <p:sldId id="6763" r:id="rId56"/>
    <p:sldId id="6764" r:id="rId57"/>
    <p:sldId id="6765" r:id="rId58"/>
    <p:sldId id="6766" r:id="rId59"/>
    <p:sldId id="6767" r:id="rId60"/>
    <p:sldId id="6768" r:id="rId61"/>
    <p:sldId id="6769" r:id="rId62"/>
    <p:sldId id="6770" r:id="rId63"/>
    <p:sldId id="6771" r:id="rId64"/>
    <p:sldId id="6772" r:id="rId65"/>
    <p:sldId id="6773" r:id="rId66"/>
    <p:sldId id="6775" r:id="rId67"/>
    <p:sldId id="6776" r:id="rId68"/>
    <p:sldId id="6777" r:id="rId69"/>
    <p:sldId id="6778" r:id="rId70"/>
    <p:sldId id="6779" r:id="rId71"/>
    <p:sldId id="6780" r:id="rId72"/>
    <p:sldId id="6781" r:id="rId73"/>
    <p:sldId id="6782" r:id="rId74"/>
    <p:sldId id="6783" r:id="rId75"/>
    <p:sldId id="6784" r:id="rId76"/>
    <p:sldId id="6785" r:id="rId77"/>
    <p:sldId id="6786" r:id="rId78"/>
    <p:sldId id="6787" r:id="rId79"/>
    <p:sldId id="6788" r:id="rId80"/>
    <p:sldId id="6789" r:id="rId81"/>
    <p:sldId id="6790" r:id="rId82"/>
    <p:sldId id="6791" r:id="rId83"/>
    <p:sldId id="6792" r:id="rId84"/>
    <p:sldId id="6793" r:id="rId85"/>
    <p:sldId id="6794" r:id="rId86"/>
  </p:sldIdLst>
  <p:sldSz cx="12192000" cy="6858000"/>
  <p:notesSz cx="6797675" cy="99298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ben Mejer" initials="PM" lastIdx="1" clrIdx="0">
    <p:extLst>
      <p:ext uri="{19B8F6BF-5375-455C-9EA6-DF929625EA0E}">
        <p15:presenceInfo xmlns:p15="http://schemas.microsoft.com/office/powerpoint/2012/main" userId="S::preben@mejer.com::8f94f0c9-89be-468d-9d20-145db1eeb6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406"/>
    <a:srgbClr val="85E604"/>
    <a:srgbClr val="48DF0B"/>
    <a:srgbClr val="70F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583" autoAdjust="0"/>
    <p:restoredTop sz="86402" autoAdjust="0"/>
  </p:normalViewPr>
  <p:slideViewPr>
    <p:cSldViewPr snapToGrid="0">
      <p:cViewPr varScale="1">
        <p:scale>
          <a:sx n="129" d="100"/>
          <a:sy n="129" d="100"/>
        </p:scale>
        <p:origin x="138" y="1008"/>
      </p:cViewPr>
      <p:guideLst/>
    </p:cSldViewPr>
  </p:slideViewPr>
  <p:outlineViewPr>
    <p:cViewPr>
      <p:scale>
        <a:sx n="33" d="100"/>
        <a:sy n="33" d="100"/>
      </p:scale>
      <p:origin x="0" y="-16902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47751-84C9-42B4-8EDF-B00D72CF0D97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2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5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ECD5-04A4-43D4-B526-BCA8D957B3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3942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9541F-D492-400C-A8F7-3898996CA48F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5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C361A-E120-469E-9179-84B9986239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598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260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003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2347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+mj-lt"/>
                <a:cs typeface="Helvetica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9" name="Pladsholder til tekst 2"/>
          <p:cNvSpPr>
            <a:spLocks noGrp="1"/>
          </p:cNvSpPr>
          <p:nvPr>
            <p:ph idx="1"/>
          </p:nvPr>
        </p:nvSpPr>
        <p:spPr>
          <a:xfrm>
            <a:off x="609600" y="2247901"/>
            <a:ext cx="8365067" cy="387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marL="628650" indent="-171450">
              <a:buFont typeface="Arial"/>
              <a:buChar char="•"/>
              <a:defRPr/>
            </a:lvl2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59389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1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1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4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0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4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3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770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67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14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7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1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05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72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52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05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269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18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95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78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03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5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203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67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764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25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036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43FC3-E5B9-468D-8FEA-30F40D76E2CE}" type="datetimeFigureOut">
              <a:rPr lang="da-DK" smtClean="0"/>
              <a:t>17-11-2025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2921-2518-429F-8B29-90222F73E72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9448" y="-1184151"/>
            <a:ext cx="2310389" cy="2368301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9177051" y="5910066"/>
            <a:ext cx="2836312" cy="811409"/>
            <a:chOff x="5839490" y="2803163"/>
            <a:chExt cx="5856053" cy="1755800"/>
          </a:xfrm>
        </p:grpSpPr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490" y="2803163"/>
              <a:ext cx="3676207" cy="1755800"/>
            </a:xfrm>
            <a:prstGeom prst="rect">
              <a:avLst/>
            </a:prstGeom>
          </p:spPr>
        </p:pic>
        <p:pic>
          <p:nvPicPr>
            <p:cNvPr id="13" name="Billede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15697" y="2803163"/>
              <a:ext cx="2179846" cy="175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41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43FC3-E5B9-468D-8FEA-30F40D76E2CE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17-11-2025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2921-2518-429F-8B29-90222F73E721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9448" y="-1184151"/>
            <a:ext cx="2310389" cy="2368301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9177051" y="5910066"/>
            <a:ext cx="2836312" cy="811409"/>
            <a:chOff x="5839490" y="2803163"/>
            <a:chExt cx="5856053" cy="1755800"/>
          </a:xfrm>
        </p:grpSpPr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490" y="2803163"/>
              <a:ext cx="3676207" cy="1755800"/>
            </a:xfrm>
            <a:prstGeom prst="rect">
              <a:avLst/>
            </a:prstGeom>
          </p:spPr>
        </p:pic>
        <p:pic>
          <p:nvPicPr>
            <p:cNvPr id="13" name="Billede 1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15697" y="2803163"/>
              <a:ext cx="2179846" cy="175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62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microsoft.com/office/2007/relationships/hdphoto" Target="../media/hdphoto8.wdp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11.wdp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5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3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5.png"/><Relationship Id="rId4" Type="http://schemas.openxmlformats.org/officeDocument/2006/relationships/image" Target="../media/image16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80.png"/><Relationship Id="rId7" Type="http://schemas.openxmlformats.org/officeDocument/2006/relationships/image" Target="../media/image182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5" Type="http://schemas.openxmlformats.org/officeDocument/2006/relationships/image" Target="../media/image181.png"/><Relationship Id="rId4" Type="http://schemas.microsoft.com/office/2007/relationships/hdphoto" Target="../media/hdphoto13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4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1BE726F-849C-3D7E-5E9A-9ECD643B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3" y="4514928"/>
            <a:ext cx="1298561" cy="129246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4B04CCE-EADA-48CE-92C0-381C2D8C8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a-DK" dirty="0"/>
              <a:t>Preben Mejer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29CBF5D-9198-4591-A04E-2E8356AB0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792" y="3616036"/>
            <a:ext cx="9105207" cy="1641764"/>
          </a:xfrm>
        </p:spPr>
        <p:txBody>
          <a:bodyPr/>
          <a:lstStyle/>
          <a:p>
            <a:pPr algn="l"/>
            <a:r>
              <a:rPr lang="da-DK" dirty="0"/>
              <a:t>preben@mejer.com</a:t>
            </a:r>
          </a:p>
        </p:txBody>
      </p:sp>
      <p:pic>
        <p:nvPicPr>
          <p:cNvPr id="3" name="Billede 2" descr="Et billede, der indeholder tavle, tekst, kvinde&#10;&#10;Automatisk genereret beskrivelse">
            <a:extLst>
              <a:ext uri="{FF2B5EF4-FFF2-40B4-BE49-F238E27FC236}">
                <a16:creationId xmlns:a16="http://schemas.microsoft.com/office/drawing/2014/main" id="{5DD072F5-4E75-4212-A7C3-4184463F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666" y1="76972" x2="37666" y2="76972"/>
                        <a14:foregroundMark x1="17291" y1="36239" x2="17291" y2="36239"/>
                        <a14:foregroundMark x1="21161" y1="31927" x2="21161" y2="31927"/>
                        <a14:foregroundMark x1="36276" y1="51376" x2="36276" y2="51376"/>
                        <a14:foregroundMark x1="35852" y1="64404" x2="35852" y2="64404"/>
                        <a14:foregroundMark x1="42503" y1="71193" x2="42503" y2="71193"/>
                        <a14:foregroundMark x1="42745" y1="20092" x2="42745" y2="20092"/>
                        <a14:foregroundMark x1="53748" y1="27615" x2="53748" y2="27615"/>
                        <a14:foregroundMark x1="47279" y1="35229" x2="47279" y2="35229"/>
                        <a14:foregroundMark x1="54474" y1="37064" x2="54474" y2="37064"/>
                        <a14:foregroundMark x1="54474" y1="54220" x2="54474" y2="54220"/>
                        <a14:foregroundMark x1="57013" y1="82752" x2="57013" y2="82752"/>
                        <a14:foregroundMark x1="62455" y1="73211" x2="62455" y2="73211"/>
                        <a14:foregroundMark x1="64389" y1="58349" x2="64389" y2="58349"/>
                        <a14:foregroundMark x1="64268" y1="62569" x2="64268" y2="62569"/>
                        <a14:foregroundMark x1="65417" y1="66514" x2="65417" y2="66514"/>
                        <a14:foregroundMark x1="65719" y1="54954" x2="65719" y2="54954"/>
                        <a14:foregroundMark x1="69468" y1="50642" x2="69468" y2="50642"/>
                        <a14:foregroundMark x1="88331" y1="65872" x2="88331" y2="65872"/>
                        <a14:foregroundMark x1="60822" y1="47615" x2="60822" y2="47615"/>
                        <a14:foregroundMark x1="57860" y1="27156" x2="57860" y2="27156"/>
                        <a14:foregroundMark x1="72370" y1="23853" x2="72370" y2="23853"/>
                        <a14:backgroundMark x1="46070" y1="29725" x2="46070" y2="2972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6382" y="1604681"/>
            <a:ext cx="4968930" cy="327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68FDE49-3058-4C16-926C-BA4192FD9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48" y="152388"/>
            <a:ext cx="2056245" cy="98208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B7AEF05-B3E6-43B2-B98C-A83297375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48" y="6203326"/>
            <a:ext cx="2829346" cy="54450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13105F7-FA70-63E0-ECEB-DCB073583F4A}"/>
              </a:ext>
            </a:extLst>
          </p:cNvPr>
          <p:cNvSpPr txBox="1"/>
          <p:nvPr/>
        </p:nvSpPr>
        <p:spPr>
          <a:xfrm>
            <a:off x="388713" y="5582652"/>
            <a:ext cx="150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</a:rPr>
              <a:t>Halvandet 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Hvordan gik det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 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Hvad sker der nu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400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167E-94EF-6BD3-5D53-A1572753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Copilot i England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A05AD8-A77D-CAF0-E484-CC86F8C1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3898" cy="4351338"/>
          </a:xfrm>
        </p:spPr>
        <p:txBody>
          <a:bodyPr>
            <a:normAutofit fontScale="85000" lnSpcReduction="10000"/>
          </a:bodyPr>
          <a:lstStyle/>
          <a:p>
            <a:endParaRPr lang="da-DK" dirty="0"/>
          </a:p>
          <a:p>
            <a:r>
              <a:rPr lang="da-DK" dirty="0"/>
              <a:t>UK </a:t>
            </a:r>
            <a:r>
              <a:rPr lang="da-DK" dirty="0" err="1"/>
              <a:t>Government</a:t>
            </a:r>
            <a:r>
              <a:rPr lang="da-DK" dirty="0"/>
              <a:t> - 20.000 average, not IT super users</a:t>
            </a:r>
          </a:p>
          <a:p>
            <a:pPr lvl="1"/>
            <a:r>
              <a:rPr lang="da-DK" dirty="0"/>
              <a:t>82 pct of users </a:t>
            </a:r>
            <a:r>
              <a:rPr lang="da-DK" dirty="0" err="1"/>
              <a:t>want</a:t>
            </a:r>
            <a:r>
              <a:rPr lang="da-DK" dirty="0"/>
              <a:t> to </a:t>
            </a:r>
            <a:r>
              <a:rPr lang="da-DK" dirty="0" err="1"/>
              <a:t>continue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Copilot </a:t>
            </a:r>
          </a:p>
          <a:p>
            <a:pPr lvl="1"/>
            <a:r>
              <a:rPr lang="da-DK" dirty="0"/>
              <a:t>70 pct </a:t>
            </a:r>
            <a:r>
              <a:rPr lang="da-DK" dirty="0" err="1"/>
              <a:t>report</a:t>
            </a:r>
            <a:r>
              <a:rPr lang="da-DK" dirty="0"/>
              <a:t> Copilot save time hunting for information</a:t>
            </a:r>
          </a:p>
          <a:p>
            <a:r>
              <a:rPr lang="da-DK" dirty="0" err="1"/>
              <a:t>Avg</a:t>
            </a:r>
            <a:r>
              <a:rPr lang="da-DK" dirty="0"/>
              <a:t> public </a:t>
            </a:r>
            <a:r>
              <a:rPr lang="da-DK" dirty="0" err="1"/>
              <a:t>sector</a:t>
            </a:r>
            <a:r>
              <a:rPr lang="da-DK" dirty="0"/>
              <a:t> </a:t>
            </a:r>
            <a:r>
              <a:rPr lang="da-DK" dirty="0" err="1"/>
              <a:t>worker</a:t>
            </a:r>
            <a:r>
              <a:rPr lang="da-DK" dirty="0"/>
              <a:t> tasks </a:t>
            </a:r>
          </a:p>
          <a:p>
            <a:pPr lvl="1"/>
            <a:r>
              <a:rPr lang="da-DK" dirty="0" err="1"/>
              <a:t>Drafting</a:t>
            </a:r>
            <a:r>
              <a:rPr lang="da-DK" dirty="0"/>
              <a:t> and </a:t>
            </a:r>
            <a:r>
              <a:rPr lang="da-DK" dirty="0" err="1"/>
              <a:t>summarizing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Documents / memos, </a:t>
            </a:r>
            <a:r>
              <a:rPr lang="da-DK" dirty="0" err="1"/>
              <a:t>reports</a:t>
            </a:r>
            <a:r>
              <a:rPr lang="da-DK" dirty="0"/>
              <a:t>, </a:t>
            </a:r>
            <a:r>
              <a:rPr lang="da-DK" dirty="0" err="1"/>
              <a:t>minutes</a:t>
            </a:r>
            <a:endParaRPr lang="da-DK" dirty="0"/>
          </a:p>
          <a:p>
            <a:pPr lvl="1"/>
            <a:r>
              <a:rPr lang="da-DK" dirty="0" err="1"/>
              <a:t>Managing</a:t>
            </a:r>
            <a:r>
              <a:rPr lang="da-DK" dirty="0"/>
              <a:t> </a:t>
            </a:r>
            <a:r>
              <a:rPr lang="da-DK" dirty="0" err="1"/>
              <a:t>routine</a:t>
            </a:r>
            <a:r>
              <a:rPr lang="da-DK" dirty="0"/>
              <a:t> </a:t>
            </a:r>
            <a:r>
              <a:rPr lang="da-DK" dirty="0" err="1"/>
              <a:t>admin</a:t>
            </a:r>
            <a:r>
              <a:rPr lang="da-DK" dirty="0"/>
              <a:t> workflows </a:t>
            </a:r>
          </a:p>
          <a:p>
            <a:r>
              <a:rPr lang="da-DK" dirty="0" err="1"/>
              <a:t>Avg</a:t>
            </a:r>
            <a:r>
              <a:rPr lang="da-DK" dirty="0"/>
              <a:t> Copilot users save 26 </a:t>
            </a:r>
            <a:r>
              <a:rPr lang="da-DK" dirty="0" err="1"/>
              <a:t>minutes</a:t>
            </a:r>
            <a:r>
              <a:rPr lang="da-DK" dirty="0"/>
              <a:t> per </a:t>
            </a:r>
            <a:r>
              <a:rPr lang="da-DK" dirty="0" err="1"/>
              <a:t>day</a:t>
            </a:r>
            <a:r>
              <a:rPr lang="da-DK" dirty="0"/>
              <a:t> = 5 pct </a:t>
            </a:r>
            <a:r>
              <a:rPr lang="da-DK" dirty="0" err="1"/>
              <a:t>savings</a:t>
            </a:r>
            <a:endParaRPr lang="da-DK" dirty="0"/>
          </a:p>
          <a:p>
            <a:r>
              <a:rPr lang="da-DK" sz="1400" dirty="0"/>
              <a:t>UK </a:t>
            </a:r>
            <a:r>
              <a:rPr lang="da-DK" sz="1400" dirty="0" err="1"/>
              <a:t>govt</a:t>
            </a:r>
            <a:r>
              <a:rPr lang="da-DK" sz="1400" dirty="0"/>
              <a:t> Peter Kyle </a:t>
            </a:r>
            <a:r>
              <a:rPr lang="da-DK" sz="1400" dirty="0" err="1"/>
              <a:t>presentation</a:t>
            </a:r>
            <a:r>
              <a:rPr lang="da-DK" sz="1400" dirty="0"/>
              <a:t> at SXSW - Windows Forum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E55E9A1-B333-A45F-FA95-C1873EA6C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178" y="3778853"/>
            <a:ext cx="2824250" cy="2014632"/>
          </a:xfrm>
          <a:prstGeom prst="rect">
            <a:avLst/>
          </a:prstGeom>
        </p:spPr>
      </p:pic>
      <p:pic>
        <p:nvPicPr>
          <p:cNvPr id="8" name="Picture 2" descr="Copilot Logo and symbol, meaning, history, PNG, brand">
            <a:extLst>
              <a:ext uri="{FF2B5EF4-FFF2-40B4-BE49-F238E27FC236}">
                <a16:creationId xmlns:a16="http://schemas.microsoft.com/office/drawing/2014/main" id="{64584F0F-0D50-6F61-FBAA-F02433BA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337" y="461626"/>
            <a:ext cx="2968948" cy="16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749D70D-DF2A-7C73-5860-5B6AADBD2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548" y="102217"/>
            <a:ext cx="3953496" cy="34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B1A4E-BE18-7EE7-33CE-11268B7A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Pondoo</a:t>
            </a:r>
            <a:r>
              <a:rPr lang="da-DK" dirty="0"/>
              <a:t> i Lemvig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12F5FE-847D-8384-9788-601EA9E00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Machine Learning</a:t>
            </a:r>
          </a:p>
          <a:p>
            <a:pPr lvl="1"/>
            <a:r>
              <a:rPr lang="da-DK" dirty="0"/>
              <a:t>Decision science </a:t>
            </a:r>
          </a:p>
          <a:p>
            <a:pPr lvl="1"/>
            <a:r>
              <a:rPr lang="da-DK" dirty="0"/>
              <a:t>Ressource </a:t>
            </a:r>
            <a:r>
              <a:rPr lang="da-DK" dirty="0" err="1"/>
              <a:t>optimization</a:t>
            </a:r>
            <a:endParaRPr lang="da-DK" dirty="0"/>
          </a:p>
          <a:p>
            <a:r>
              <a:rPr lang="da-DK" dirty="0" err="1"/>
              <a:t>Pondoo</a:t>
            </a:r>
            <a:r>
              <a:rPr lang="da-DK" dirty="0"/>
              <a:t> / KMD</a:t>
            </a:r>
          </a:p>
          <a:p>
            <a:pPr lvl="1"/>
            <a:r>
              <a:rPr lang="da-DK" dirty="0" err="1"/>
              <a:t>Homecare</a:t>
            </a:r>
            <a:endParaRPr lang="da-DK" dirty="0"/>
          </a:p>
          <a:p>
            <a:pPr lvl="1"/>
            <a:r>
              <a:rPr lang="da-DK" dirty="0"/>
              <a:t>Lemvig case </a:t>
            </a:r>
          </a:p>
          <a:p>
            <a:pPr lvl="1"/>
            <a:r>
              <a:rPr lang="da-DK" dirty="0"/>
              <a:t>Op mod 30pct reduktion, time on the </a:t>
            </a:r>
            <a:r>
              <a:rPr lang="da-DK" dirty="0" err="1"/>
              <a:t>road</a:t>
            </a:r>
            <a:endParaRPr lang="da-DK" dirty="0"/>
          </a:p>
          <a:p>
            <a:pPr lvl="1"/>
            <a:r>
              <a:rPr lang="da-DK" dirty="0"/>
              <a:t>Borgerkontinuitet + 8pct</a:t>
            </a:r>
          </a:p>
          <a:p>
            <a:pPr lvl="2"/>
            <a:r>
              <a:rPr lang="da-DK" dirty="0"/>
              <a:t>Danmarks 3die bedste kommune – hjemmepleje </a:t>
            </a:r>
            <a:r>
              <a:rPr lang="da-DK" dirty="0" err="1"/>
              <a:t>sept</a:t>
            </a:r>
            <a:r>
              <a:rPr lang="da-DK" dirty="0"/>
              <a:t> 2025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7" name="Picture 2" descr="Meffert - Megaminx Puzzle | The Toy Shop">
            <a:extLst>
              <a:ext uri="{FF2B5EF4-FFF2-40B4-BE49-F238E27FC236}">
                <a16:creationId xmlns:a16="http://schemas.microsoft.com/office/drawing/2014/main" id="{11F95B72-28AB-3B5C-90B0-B7B80217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833" y1="30444" x2="24833" y2="30444"/>
                        <a14:foregroundMark x1="25083" y1="33556" x2="25083" y2="33556"/>
                        <a14:foregroundMark x1="27167" y1="22333" x2="27167" y2="22333"/>
                        <a14:foregroundMark x1="30083" y1="16778" x2="30083" y2="16778"/>
                        <a14:foregroundMark x1="22500" y1="33222" x2="22500" y2="33222"/>
                        <a14:foregroundMark x1="23500" y1="31778" x2="23500" y2="31778"/>
                        <a14:foregroundMark x1="21417" y1="34778" x2="21417" y2="34778"/>
                        <a14:foregroundMark x1="23250" y1="31333" x2="23250" y2="31333"/>
                        <a14:foregroundMark x1="23417" y1="30111" x2="23417" y2="30111"/>
                        <a14:foregroundMark x1="20583" y1="40111" x2="20583" y2="40111"/>
                        <a14:foregroundMark x1="21167" y1="37222" x2="21167" y2="37222"/>
                        <a14:foregroundMark x1="20833" y1="38333" x2="20833" y2="38333"/>
                        <a14:foregroundMark x1="20083" y1="40000" x2="20083" y2="40000"/>
                        <a14:foregroundMark x1="20083" y1="42889" x2="20083" y2="42889"/>
                        <a14:foregroundMark x1="19917" y1="45000" x2="19917" y2="45000"/>
                        <a14:foregroundMark x1="19000" y1="49222" x2="19000" y2="49222"/>
                        <a14:foregroundMark x1="17917" y1="52333" x2="17917" y2="52333"/>
                        <a14:foregroundMark x1="24917" y1="59556" x2="24917" y2="59556"/>
                        <a14:foregroundMark x1="23417" y1="60556" x2="23417" y2="60556"/>
                        <a14:foregroundMark x1="20750" y1="64444" x2="20750" y2="64444"/>
                        <a14:foregroundMark x1="26083" y1="72444" x2="26083" y2="72444"/>
                        <a14:foregroundMark x1="32083" y1="73444" x2="32083" y2="73444"/>
                        <a14:foregroundMark x1="32583" y1="67667" x2="32583" y2="67667"/>
                        <a14:foregroundMark x1="39417" y1="73556" x2="39417" y2="73556"/>
                        <a14:foregroundMark x1="39417" y1="81333" x2="39417" y2="81333"/>
                        <a14:foregroundMark x1="38583" y1="87333" x2="38583" y2="87333"/>
                        <a14:foregroundMark x1="35250" y1="85000" x2="35250" y2="85000"/>
                        <a14:foregroundMark x1="29833" y1="81778" x2="29833" y2="81778"/>
                        <a14:foregroundMark x1="28833" y1="78889" x2="28833" y2="78889"/>
                        <a14:foregroundMark x1="28917" y1="81333" x2="28917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06" y="1968507"/>
            <a:ext cx="1596221" cy="11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D2F14F-D962-F177-0030-3A718A656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592" y="1831293"/>
            <a:ext cx="1795483" cy="61608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4E3A6F0-6B8A-FEE4-4726-5831CB57F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905" y="3259764"/>
            <a:ext cx="4169713" cy="234189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BEEEC98-4829-7BE9-4D7C-EC5850C30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282" y="2567895"/>
            <a:ext cx="2577411" cy="192253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ACD90D1-52AA-77B3-EFB0-7B20F7F4B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3548" y="102217"/>
            <a:ext cx="3953496" cy="34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A3201-8D77-5BC1-567F-167B1FFE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Og så… </a:t>
            </a:r>
            <a:br>
              <a:rPr lang="da-DK" dirty="0"/>
            </a:br>
            <a:r>
              <a:rPr lang="da-DK" dirty="0"/>
              <a:t>AI </a:t>
            </a:r>
            <a:r>
              <a:rPr lang="da-DK" dirty="0" err="1"/>
              <a:t>categories</a:t>
            </a:r>
            <a:br>
              <a:rPr lang="da-DK" dirty="0"/>
            </a:b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EAE564C-E028-8682-60ED-2743BD903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652" y="201510"/>
            <a:ext cx="2729166" cy="179288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C4158DD-7C58-41FC-6E16-CA5600087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188" y="1403955"/>
            <a:ext cx="500661" cy="35420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5233091-DCD9-5900-3A26-B9C173F31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870" y="512975"/>
            <a:ext cx="4712616" cy="466384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1C382E5-FA52-9418-C829-3A0AFD9E1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498" y="2137690"/>
            <a:ext cx="2733819" cy="2768263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A9BE93-07EF-9BE8-C889-6E0DFC38A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2393" cy="4856796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Analytical AI / Machine learning </a:t>
            </a:r>
          </a:p>
          <a:p>
            <a:pPr lvl="1"/>
            <a:r>
              <a:rPr lang="en-US" dirty="0"/>
              <a:t>Machine learning algorithms based on data </a:t>
            </a:r>
          </a:p>
          <a:p>
            <a:pPr lvl="1"/>
            <a:r>
              <a:rPr lang="en-US" dirty="0"/>
              <a:t>make predictions, recommendations  or decisions </a:t>
            </a:r>
          </a:p>
          <a:p>
            <a:r>
              <a:rPr lang="en-US" dirty="0"/>
              <a:t>Deep learning </a:t>
            </a:r>
          </a:p>
          <a:p>
            <a:pPr lvl="1"/>
            <a:r>
              <a:rPr lang="en-US" dirty="0"/>
              <a:t>Based on neural (brain like) structure</a:t>
            </a:r>
          </a:p>
          <a:p>
            <a:r>
              <a:rPr lang="en-US" dirty="0"/>
              <a:t>Generative AI / Generative adversarial networks</a:t>
            </a:r>
          </a:p>
          <a:p>
            <a:pPr lvl="1"/>
            <a:r>
              <a:rPr lang="en-US" dirty="0"/>
              <a:t>Two neural networks, one generating new data, one evaluating </a:t>
            </a:r>
          </a:p>
          <a:p>
            <a:pPr lvl="1"/>
            <a:r>
              <a:rPr lang="en-US" dirty="0"/>
              <a:t>Generator and discriminator work together, end result look like real data </a:t>
            </a:r>
          </a:p>
          <a:p>
            <a:r>
              <a:rPr lang="en-US" dirty="0"/>
              <a:t>GPT4 – Generative pretrained transformer  </a:t>
            </a:r>
          </a:p>
          <a:p>
            <a:pPr lvl="1"/>
            <a:r>
              <a:rPr lang="en-US" dirty="0"/>
              <a:t>Pretrained on 175b parameters – internet – 2021 data (GPT3)</a:t>
            </a:r>
          </a:p>
          <a:p>
            <a:pPr lvl="1"/>
            <a:r>
              <a:rPr lang="en-US" dirty="0"/>
              <a:t>Transformer – can weight the significance of each part of input data  </a:t>
            </a:r>
          </a:p>
          <a:p>
            <a:pPr lvl="2"/>
            <a:r>
              <a:rPr lang="en-US" dirty="0"/>
              <a:t>(BERT invented by Google) </a:t>
            </a:r>
          </a:p>
          <a:p>
            <a:pPr lvl="1"/>
            <a:r>
              <a:rPr lang="en-US" dirty="0"/>
              <a:t>LLM - Predict the next best word in a sentence </a:t>
            </a:r>
          </a:p>
          <a:p>
            <a:pPr lvl="2"/>
            <a:r>
              <a:rPr lang="en-US" dirty="0"/>
              <a:t>The first person to walk on the moon was…. Neil Armstrong </a:t>
            </a:r>
          </a:p>
          <a:p>
            <a:pPr lvl="2"/>
            <a:r>
              <a:rPr lang="en-US" dirty="0"/>
              <a:t>I want to help you.. </a:t>
            </a:r>
          </a:p>
          <a:p>
            <a:pPr lvl="2"/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E83DA16-2136-5418-B4C2-6A9845C76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57" y="2913246"/>
            <a:ext cx="6843190" cy="3836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8E5C786-7770-0D53-F683-FD54403FA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118" y="10136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C1E94087-07F5-9427-F646-DD2FB2D2A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24" y="423599"/>
            <a:ext cx="4334264" cy="28895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CB1A4E-BE18-7EE7-33CE-11268B7A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Ressource 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rgbClr val="FF0000"/>
                </a:solidFill>
              </a:rPr>
              <a:t>optimering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12F5FE-847D-8384-9788-601EA9E00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err="1"/>
              <a:t>Qampo</a:t>
            </a:r>
            <a:r>
              <a:rPr lang="da-DK" dirty="0"/>
              <a:t> – Machine Learning</a:t>
            </a:r>
          </a:p>
          <a:p>
            <a:pPr lvl="1"/>
            <a:r>
              <a:rPr lang="da-DK" dirty="0"/>
              <a:t>Decision science </a:t>
            </a:r>
          </a:p>
          <a:p>
            <a:pPr lvl="1"/>
            <a:r>
              <a:rPr lang="da-DK" dirty="0"/>
              <a:t>Ressource </a:t>
            </a:r>
            <a:r>
              <a:rPr lang="da-DK" dirty="0" err="1"/>
              <a:t>optimization</a:t>
            </a:r>
            <a:endParaRPr lang="da-DK" dirty="0"/>
          </a:p>
          <a:p>
            <a:pPr lvl="2"/>
            <a:r>
              <a:rPr lang="en-US" dirty="0"/>
              <a:t>Predictive analytics – Data/</a:t>
            </a:r>
            <a:r>
              <a:rPr lang="en-US" dirty="0" err="1"/>
              <a:t>fortid</a:t>
            </a:r>
            <a:endParaRPr lang="en-US" dirty="0"/>
          </a:p>
          <a:p>
            <a:pPr lvl="2"/>
            <a:r>
              <a:rPr lang="en-US" dirty="0"/>
              <a:t>Decision optimization – Operations </a:t>
            </a:r>
            <a:r>
              <a:rPr lang="en-US" dirty="0" err="1"/>
              <a:t>analyse</a:t>
            </a:r>
            <a:r>
              <a:rPr lang="en-US" dirty="0"/>
              <a:t>/</a:t>
            </a:r>
            <a:r>
              <a:rPr lang="en-US" dirty="0" err="1"/>
              <a:t>nutid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Intelligent UX/UI – Reduce complexity </a:t>
            </a:r>
          </a:p>
          <a:p>
            <a:r>
              <a:rPr lang="da-DK" dirty="0" err="1"/>
              <a:t>Bagstage</a:t>
            </a:r>
            <a:r>
              <a:rPr lang="da-DK" dirty="0"/>
              <a:t> - CPH</a:t>
            </a:r>
          </a:p>
          <a:p>
            <a:pPr lvl="1"/>
            <a:r>
              <a:rPr lang="da-DK" dirty="0"/>
              <a:t>8 </a:t>
            </a:r>
            <a:r>
              <a:rPr lang="da-DK" dirty="0" err="1"/>
              <a:t>incoming</a:t>
            </a:r>
            <a:r>
              <a:rPr lang="da-DK" dirty="0"/>
              <a:t> </a:t>
            </a:r>
            <a:r>
              <a:rPr lang="da-DK" dirty="0" err="1"/>
              <a:t>conveyor</a:t>
            </a:r>
            <a:r>
              <a:rPr lang="da-DK" dirty="0"/>
              <a:t> </a:t>
            </a:r>
            <a:r>
              <a:rPr lang="da-DK" dirty="0" err="1"/>
              <a:t>belts</a:t>
            </a:r>
            <a:endParaRPr lang="da-DK" dirty="0"/>
          </a:p>
          <a:p>
            <a:pPr lvl="1"/>
            <a:r>
              <a:rPr lang="da-DK" dirty="0"/>
              <a:t>35 pct </a:t>
            </a:r>
            <a:r>
              <a:rPr lang="da-DK" dirty="0" err="1"/>
              <a:t>better</a:t>
            </a:r>
            <a:r>
              <a:rPr lang="da-DK" dirty="0"/>
              <a:t> flow </a:t>
            </a:r>
          </a:p>
          <a:p>
            <a:r>
              <a:rPr lang="da-DK" dirty="0"/>
              <a:t>Logistik </a:t>
            </a:r>
          </a:p>
          <a:p>
            <a:pPr lvl="1"/>
            <a:r>
              <a:rPr lang="da-DK" dirty="0"/>
              <a:t>10-20 pct mere effektivt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BE65137-AC84-210B-A6CC-30A850FC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13" y="626297"/>
            <a:ext cx="1645965" cy="106439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3F64887-AC4F-176E-7F6C-5BFEB8D37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340" y="3429000"/>
            <a:ext cx="2920428" cy="1644134"/>
          </a:xfrm>
          <a:prstGeom prst="rect">
            <a:avLst/>
          </a:prstGeom>
        </p:spPr>
      </p:pic>
      <p:pic>
        <p:nvPicPr>
          <p:cNvPr id="1028" name="Picture 4" descr="Træk vejret – det handler (også) om dig! | Vækst via Viden">
            <a:extLst>
              <a:ext uri="{FF2B5EF4-FFF2-40B4-BE49-F238E27FC236}">
                <a16:creationId xmlns:a16="http://schemas.microsoft.com/office/drawing/2014/main" id="{C8791906-CD19-3F9C-60A1-CBC22ABB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880" y="3429000"/>
            <a:ext cx="2491094" cy="16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effert - Megaminx Puzzle | The Toy Shop">
            <a:extLst>
              <a:ext uri="{FF2B5EF4-FFF2-40B4-BE49-F238E27FC236}">
                <a16:creationId xmlns:a16="http://schemas.microsoft.com/office/drawing/2014/main" id="{11F95B72-28AB-3B5C-90B0-B7B80217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4833" y1="30444" x2="24833" y2="30444"/>
                        <a14:foregroundMark x1="25083" y1="33556" x2="25083" y2="33556"/>
                        <a14:foregroundMark x1="27167" y1="22333" x2="27167" y2="22333"/>
                        <a14:foregroundMark x1="30083" y1="16778" x2="30083" y2="16778"/>
                        <a14:foregroundMark x1="22500" y1="33222" x2="22500" y2="33222"/>
                        <a14:foregroundMark x1="23500" y1="31778" x2="23500" y2="31778"/>
                        <a14:foregroundMark x1="21417" y1="34778" x2="21417" y2="34778"/>
                        <a14:foregroundMark x1="23250" y1="31333" x2="23250" y2="31333"/>
                        <a14:foregroundMark x1="23417" y1="30111" x2="23417" y2="30111"/>
                        <a14:foregroundMark x1="20583" y1="40111" x2="20583" y2="40111"/>
                        <a14:foregroundMark x1="21167" y1="37222" x2="21167" y2="37222"/>
                        <a14:foregroundMark x1="20833" y1="38333" x2="20833" y2="38333"/>
                        <a14:foregroundMark x1="20083" y1="40000" x2="20083" y2="40000"/>
                        <a14:foregroundMark x1="20083" y1="42889" x2="20083" y2="42889"/>
                        <a14:foregroundMark x1="19917" y1="45000" x2="19917" y2="45000"/>
                        <a14:foregroundMark x1="19000" y1="49222" x2="19000" y2="49222"/>
                        <a14:foregroundMark x1="17917" y1="52333" x2="17917" y2="52333"/>
                        <a14:foregroundMark x1="24917" y1="59556" x2="24917" y2="59556"/>
                        <a14:foregroundMark x1="23417" y1="60556" x2="23417" y2="60556"/>
                        <a14:foregroundMark x1="20750" y1="64444" x2="20750" y2="64444"/>
                        <a14:foregroundMark x1="26083" y1="72444" x2="26083" y2="72444"/>
                        <a14:foregroundMark x1="32083" y1="73444" x2="32083" y2="73444"/>
                        <a14:foregroundMark x1="32583" y1="67667" x2="32583" y2="67667"/>
                        <a14:foregroundMark x1="39417" y1="73556" x2="39417" y2="73556"/>
                        <a14:foregroundMark x1="39417" y1="81333" x2="39417" y2="81333"/>
                        <a14:foregroundMark x1="38583" y1="87333" x2="38583" y2="87333"/>
                        <a14:foregroundMark x1="35250" y1="85000" x2="35250" y2="85000"/>
                        <a14:foregroundMark x1="29833" y1="81778" x2="29833" y2="81778"/>
                        <a14:foregroundMark x1="28833" y1="78889" x2="28833" y2="78889"/>
                        <a14:foregroundMark x1="28917" y1="81333" x2="28917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823" y="3904211"/>
            <a:ext cx="3117127" cy="23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FB1E9AB-020D-BF1B-BD10-CF10D80CC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57" b="91843" l="5476" r="92381">
                        <a14:foregroundMark x1="11667" y1="51360" x2="11667" y2="51360"/>
                        <a14:foregroundMark x1="9286" y1="44713" x2="9286" y2="44713"/>
                        <a14:foregroundMark x1="6190" y1="48338" x2="6190" y2="48338"/>
                        <a14:foregroundMark x1="14286" y1="68580" x2="14286" y2="68580"/>
                        <a14:foregroundMark x1="16905" y1="72205" x2="16905" y2="72205"/>
                        <a14:foregroundMark x1="21429" y1="72205" x2="21429" y2="72205"/>
                        <a14:foregroundMark x1="21905" y1="72810" x2="21905" y2="72810"/>
                        <a14:foregroundMark x1="17619" y1="74320" x2="17619" y2="74320"/>
                        <a14:foregroundMark x1="18810" y1="73112" x2="18810" y2="73112"/>
                        <a14:foregroundMark x1="10000" y1="36254" x2="10000" y2="36254"/>
                        <a14:foregroundMark x1="22619" y1="42296" x2="22619" y2="42296"/>
                        <a14:foregroundMark x1="17857" y1="8761" x2="17857" y2="8761"/>
                        <a14:foregroundMark x1="17381" y1="12085" x2="17381" y2="12085"/>
                        <a14:foregroundMark x1="11905" y1="17825" x2="11905" y2="17825"/>
                        <a14:foregroundMark x1="10238" y1="17523" x2="10238" y2="17523"/>
                        <a14:foregroundMark x1="55000" y1="8761" x2="55000" y2="8761"/>
                        <a14:foregroundMark x1="88571" y1="47432" x2="88571" y2="47432"/>
                        <a14:foregroundMark x1="92619" y1="65257" x2="92619" y2="65257"/>
                        <a14:foregroundMark x1="74048" y1="91843" x2="74048" y2="91843"/>
                        <a14:foregroundMark x1="47857" y1="8761" x2="47857" y2="8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319" y="497898"/>
            <a:ext cx="1888531" cy="14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1612A-4062-268C-9DA1-72D97433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BB823-1DA1-FEE9-2A91-3E8DDE34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</a:t>
            </a:r>
            <a:r>
              <a:rPr lang="da-DK" dirty="0" err="1"/>
              <a:t>categories</a:t>
            </a:r>
            <a:br>
              <a:rPr lang="da-DK" dirty="0"/>
            </a:b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9C3E966-C324-EE93-6920-FF922B3AE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652" y="201510"/>
            <a:ext cx="2729166" cy="179288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7BE11F5-D079-06F4-76BF-AD9362BBB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188" y="1403955"/>
            <a:ext cx="500661" cy="35420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0B51B75-B1A5-77B5-547F-BE9D379F3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870" y="512975"/>
            <a:ext cx="4712616" cy="466384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5343B7D-5A84-712E-2BAA-0A4FBC6AD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076" y="2722304"/>
            <a:ext cx="2218177" cy="224612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1A9678-E9DD-1C26-76DF-458C59822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2393" cy="4856796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Analytical AI / Machine learning </a:t>
            </a:r>
          </a:p>
          <a:p>
            <a:pPr lvl="1"/>
            <a:r>
              <a:rPr lang="en-US" dirty="0"/>
              <a:t>Machine learning algorithms based on data </a:t>
            </a:r>
          </a:p>
          <a:p>
            <a:pPr lvl="1"/>
            <a:r>
              <a:rPr lang="en-US" dirty="0"/>
              <a:t>make predictions, </a:t>
            </a:r>
            <a:r>
              <a:rPr lang="en-US" dirty="0" err="1"/>
              <a:t>recommentations</a:t>
            </a:r>
            <a:r>
              <a:rPr lang="en-US" dirty="0"/>
              <a:t>  or decisions </a:t>
            </a:r>
          </a:p>
          <a:p>
            <a:r>
              <a:rPr lang="en-US" dirty="0"/>
              <a:t>Deep learning </a:t>
            </a:r>
          </a:p>
          <a:p>
            <a:pPr lvl="1"/>
            <a:r>
              <a:rPr lang="en-US" dirty="0"/>
              <a:t>Based on neural (brain like) structure</a:t>
            </a:r>
          </a:p>
          <a:p>
            <a:r>
              <a:rPr lang="en-US" dirty="0"/>
              <a:t>Generative AI / Generative adversarial networks</a:t>
            </a:r>
          </a:p>
          <a:p>
            <a:pPr lvl="1"/>
            <a:r>
              <a:rPr lang="en-US" dirty="0"/>
              <a:t>Two neural networks, one generating new data, one evaluating </a:t>
            </a:r>
          </a:p>
          <a:p>
            <a:pPr lvl="1"/>
            <a:r>
              <a:rPr lang="en-US" dirty="0"/>
              <a:t>Generator and discriminator work together, end result look like real data </a:t>
            </a:r>
          </a:p>
          <a:p>
            <a:r>
              <a:rPr lang="en-US" dirty="0"/>
              <a:t>GPT4 – Generative pretrained transformer  </a:t>
            </a:r>
          </a:p>
          <a:p>
            <a:pPr lvl="1"/>
            <a:r>
              <a:rPr lang="en-US" dirty="0"/>
              <a:t>Pretrained on 175b parameters – internet – 2021 data (GPT3)</a:t>
            </a:r>
          </a:p>
          <a:p>
            <a:pPr lvl="1"/>
            <a:r>
              <a:rPr lang="en-US" dirty="0"/>
              <a:t>Transformer – can weight the significance of each part of input data  </a:t>
            </a:r>
          </a:p>
          <a:p>
            <a:pPr lvl="2"/>
            <a:r>
              <a:rPr lang="en-US" dirty="0"/>
              <a:t>(BERT invented by Google) </a:t>
            </a:r>
          </a:p>
          <a:p>
            <a:pPr lvl="1"/>
            <a:r>
              <a:rPr lang="en-US" dirty="0"/>
              <a:t>LLM - Predict the next best word in a sentence </a:t>
            </a:r>
          </a:p>
          <a:p>
            <a:pPr lvl="2"/>
            <a:r>
              <a:rPr lang="en-US" dirty="0"/>
              <a:t>The first person to walk on the moon was…. Neil Armstrong </a:t>
            </a:r>
          </a:p>
          <a:p>
            <a:pPr lvl="2"/>
            <a:r>
              <a:rPr lang="en-US" dirty="0"/>
              <a:t>I want to help you.. </a:t>
            </a:r>
          </a:p>
          <a:p>
            <a:pPr lvl="2"/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DB7CA0A-7B00-81B0-E221-C8FCE075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80" y="3535723"/>
            <a:ext cx="6843190" cy="3836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D2491BE-2F39-95E7-DBD4-86C98581C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118" y="10136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53889-976D-B8DA-0C27-C3BF19A6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Beslutningsstøtte – </a:t>
            </a:r>
            <a:r>
              <a:rPr lang="da-DK" dirty="0" err="1">
                <a:solidFill>
                  <a:srgbClr val="FF0000"/>
                </a:solidFill>
              </a:rPr>
              <a:t>Billed-analyse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BD3D6C-E2B7-EE63-EC86-B43CE0F7A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1778" cy="4351338"/>
          </a:xfrm>
        </p:spPr>
        <p:txBody>
          <a:bodyPr>
            <a:normAutofit/>
          </a:bodyPr>
          <a:lstStyle/>
          <a:p>
            <a:r>
              <a:rPr lang="en-US" dirty="0" err="1"/>
              <a:t>Visiopharm</a:t>
            </a:r>
            <a:r>
              <a:rPr lang="en-US" dirty="0"/>
              <a:t> - </a:t>
            </a:r>
            <a:r>
              <a:rPr lang="en-US" dirty="0" err="1"/>
              <a:t>Biopsier</a:t>
            </a:r>
            <a:endParaRPr lang="en-US" dirty="0"/>
          </a:p>
          <a:p>
            <a:pPr lvl="1"/>
            <a:r>
              <a:rPr lang="en-US" dirty="0"/>
              <a:t>Delivers tissue data mining tools, precision results, and workflows.</a:t>
            </a:r>
          </a:p>
          <a:p>
            <a:r>
              <a:rPr lang="da-DK" dirty="0"/>
              <a:t>Region Nordjylland - røntgenbilleder på akutmodtagelser. </a:t>
            </a:r>
          </a:p>
          <a:p>
            <a:pPr lvl="2"/>
            <a:r>
              <a:rPr lang="da-DK" dirty="0"/>
              <a:t>”Vi synes, det fungerer supergodt. Før var ventetiden i gennemsnit fem timer. Nu er den fire” </a:t>
            </a:r>
            <a:r>
              <a:rPr lang="da-DK" sz="1100" dirty="0"/>
              <a:t>overlæge på Aalborg Universitetshospital Christian Pedersen / DR </a:t>
            </a:r>
          </a:p>
          <a:p>
            <a:pPr lvl="2"/>
            <a:r>
              <a:rPr lang="da-DK" dirty="0" err="1"/>
              <a:t>SmartUrgencies</a:t>
            </a:r>
            <a:r>
              <a:rPr lang="da-DK" dirty="0"/>
              <a:t>. 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38BA2C1-F18F-3B95-4192-EEBB7040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546"/>
          <a:stretch>
            <a:fillRect/>
          </a:stretch>
        </p:blipFill>
        <p:spPr>
          <a:xfrm>
            <a:off x="7958086" y="1690688"/>
            <a:ext cx="3600958" cy="214393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B34697C-73CF-D5B1-1985-9FB918B6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465" y="3936608"/>
            <a:ext cx="2305249" cy="183504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15B51CC-A14B-56D6-D3F8-92FC00D11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149" y="1588700"/>
            <a:ext cx="1004940" cy="52508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E5D3479-7F5C-FD14-C48A-0CC923C43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57" b="91843" l="5476" r="92381">
                        <a14:foregroundMark x1="11667" y1="51360" x2="11667" y2="51360"/>
                        <a14:foregroundMark x1="9286" y1="44713" x2="9286" y2="44713"/>
                        <a14:foregroundMark x1="6190" y1="48338" x2="6190" y2="48338"/>
                        <a14:foregroundMark x1="14286" y1="68580" x2="14286" y2="68580"/>
                        <a14:foregroundMark x1="16905" y1="72205" x2="16905" y2="72205"/>
                        <a14:foregroundMark x1="21429" y1="72205" x2="21429" y2="72205"/>
                        <a14:foregroundMark x1="21905" y1="72810" x2="21905" y2="72810"/>
                        <a14:foregroundMark x1="17619" y1="74320" x2="17619" y2="74320"/>
                        <a14:foregroundMark x1="18810" y1="73112" x2="18810" y2="73112"/>
                        <a14:foregroundMark x1="10000" y1="36254" x2="10000" y2="36254"/>
                        <a14:foregroundMark x1="22619" y1="42296" x2="22619" y2="42296"/>
                        <a14:foregroundMark x1="17857" y1="8761" x2="17857" y2="8761"/>
                        <a14:foregroundMark x1="17381" y1="12085" x2="17381" y2="12085"/>
                        <a14:foregroundMark x1="11905" y1="17825" x2="11905" y2="17825"/>
                        <a14:foregroundMark x1="10238" y1="17523" x2="10238" y2="17523"/>
                        <a14:foregroundMark x1="55000" y1="8761" x2="55000" y2="8761"/>
                        <a14:foregroundMark x1="88571" y1="47432" x2="88571" y2="47432"/>
                        <a14:foregroundMark x1="92619" y1="65257" x2="92619" y2="65257"/>
                        <a14:foregroundMark x1="74048" y1="91843" x2="74048" y2="91843"/>
                        <a14:foregroundMark x1="47857" y1="8761" x2="47857" y2="8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7891" y="202346"/>
            <a:ext cx="1888531" cy="14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A3201-8D77-5BC1-567F-167B1FFE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</a:t>
            </a:r>
            <a:r>
              <a:rPr lang="da-DK" dirty="0" err="1"/>
              <a:t>categories</a:t>
            </a:r>
            <a:br>
              <a:rPr lang="da-DK" dirty="0"/>
            </a:b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EAE564C-E028-8682-60ED-2743BD903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652" y="201510"/>
            <a:ext cx="2729166" cy="179288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C4158DD-7C58-41FC-6E16-CA5600087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188" y="1403955"/>
            <a:ext cx="500661" cy="35420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5233091-DCD9-5900-3A26-B9C173F31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870" y="512975"/>
            <a:ext cx="4712616" cy="466384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A9BE93-07EF-9BE8-C889-6E0DFC38A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2393" cy="485679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Analytical AI / Machine learning </a:t>
            </a:r>
          </a:p>
          <a:p>
            <a:pPr lvl="1"/>
            <a:r>
              <a:rPr lang="en-US" dirty="0"/>
              <a:t>Machine learning algorithms based on data </a:t>
            </a:r>
          </a:p>
          <a:p>
            <a:pPr lvl="1"/>
            <a:r>
              <a:rPr lang="en-US" dirty="0"/>
              <a:t>make predictions, </a:t>
            </a:r>
            <a:r>
              <a:rPr lang="en-US" dirty="0" err="1"/>
              <a:t>recommentations</a:t>
            </a:r>
            <a:r>
              <a:rPr lang="en-US" dirty="0"/>
              <a:t>  or decisions </a:t>
            </a:r>
          </a:p>
          <a:p>
            <a:r>
              <a:rPr lang="en-US" dirty="0"/>
              <a:t>Deep learning </a:t>
            </a:r>
          </a:p>
          <a:p>
            <a:pPr lvl="1"/>
            <a:r>
              <a:rPr lang="en-US" dirty="0"/>
              <a:t>Based on neural (brain like) structure</a:t>
            </a:r>
          </a:p>
          <a:p>
            <a:r>
              <a:rPr lang="en-US" dirty="0"/>
              <a:t>Generative AI / Generative adversarial networks</a:t>
            </a:r>
          </a:p>
          <a:p>
            <a:pPr lvl="1"/>
            <a:r>
              <a:rPr lang="en-US" dirty="0"/>
              <a:t>Two neural networks, one generating new data, one evaluating </a:t>
            </a:r>
          </a:p>
          <a:p>
            <a:r>
              <a:rPr lang="en-US" dirty="0"/>
              <a:t>GPT5 – Generative pretrained transformer  </a:t>
            </a:r>
          </a:p>
          <a:p>
            <a:pPr lvl="1"/>
            <a:r>
              <a:rPr lang="en-US" dirty="0"/>
              <a:t>(GPT3) Pretrained on 175b parameters – internet </a:t>
            </a:r>
          </a:p>
          <a:p>
            <a:pPr lvl="1"/>
            <a:r>
              <a:rPr lang="en-US" dirty="0"/>
              <a:t>Transformer – can weight the significance of each part of input data  </a:t>
            </a:r>
          </a:p>
          <a:p>
            <a:pPr lvl="2"/>
            <a:r>
              <a:rPr lang="en-US" dirty="0"/>
              <a:t>(LLM - Predict the next best word in a sentence </a:t>
            </a:r>
          </a:p>
          <a:p>
            <a:pPr lvl="2"/>
            <a:endParaRPr lang="en-US" dirty="0"/>
          </a:p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D1FFAA7-AE98-2D27-EDE7-1F0904FEF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26" y="2089560"/>
            <a:ext cx="6840305" cy="179288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10C246C-F3E7-D9C8-0A37-1DDDB50E31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643" y="5244288"/>
            <a:ext cx="888062" cy="132556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44D02BD-A8C7-F1CF-6500-06409C5B6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118" y="10136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0351778-5C7B-ACF1-6834-B00FE66E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34" y="365125"/>
            <a:ext cx="6490499" cy="398168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7BED316-445F-0CCF-3A2F-DA167172E0AB}"/>
              </a:ext>
            </a:extLst>
          </p:cNvPr>
          <p:cNvSpPr/>
          <p:nvPr/>
        </p:nvSpPr>
        <p:spPr>
          <a:xfrm>
            <a:off x="1456782" y="1391682"/>
            <a:ext cx="3695845" cy="561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65876E-4BF9-B65E-A7A8-9166CF20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GPT </a:t>
            </a:r>
            <a:r>
              <a:rPr lang="da-DK" dirty="0">
                <a:solidFill>
                  <a:srgbClr val="FF0000"/>
                </a:solidFill>
              </a:rPr>
              <a:t>Generative AI</a:t>
            </a:r>
            <a:br>
              <a:rPr lang="da-DK" dirty="0"/>
            </a:br>
            <a:r>
              <a:rPr lang="da-DK" dirty="0"/>
              <a:t>Copilot m.m. </a:t>
            </a:r>
            <a:r>
              <a:rPr lang="da-DK" dirty="0" err="1">
                <a:solidFill>
                  <a:srgbClr val="FF0000"/>
                </a:solidFill>
              </a:rPr>
              <a:t>Prompting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1E9BA5D-072D-B153-18E2-4D83DC08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049" y="2861411"/>
            <a:ext cx="2737951" cy="521522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621571-1231-DA33-1809-E3E205FB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041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 AI LLM capabilities</a:t>
            </a:r>
          </a:p>
          <a:p>
            <a:pPr lvl="1"/>
            <a:r>
              <a:rPr lang="en-US" dirty="0"/>
              <a:t>Abstract</a:t>
            </a:r>
          </a:p>
          <a:p>
            <a:pPr lvl="1"/>
            <a:r>
              <a:rPr lang="en-US" dirty="0"/>
              <a:t>Expand</a:t>
            </a:r>
          </a:p>
          <a:p>
            <a:pPr lvl="1"/>
            <a:r>
              <a:rPr lang="en-US" dirty="0"/>
              <a:t>Chatbots</a:t>
            </a:r>
          </a:p>
          <a:p>
            <a:pPr lvl="1"/>
            <a:r>
              <a:rPr lang="en-US" dirty="0"/>
              <a:t>Extracting</a:t>
            </a:r>
          </a:p>
          <a:p>
            <a:pPr lvl="1"/>
            <a:r>
              <a:rPr lang="en-US" dirty="0"/>
              <a:t>Transformation </a:t>
            </a:r>
          </a:p>
          <a:p>
            <a:endParaRPr lang="da-DK" dirty="0"/>
          </a:p>
          <a:p>
            <a:r>
              <a:rPr lang="da-DK" dirty="0"/>
              <a:t>Som at få en pissebegavet kollega</a:t>
            </a:r>
          </a:p>
          <a:p>
            <a:pPr lvl="1"/>
            <a:r>
              <a:rPr lang="da-DK" dirty="0"/>
              <a:t>Altid klar til at hjælpe dig </a:t>
            </a:r>
            <a:r>
              <a:rPr lang="da-DK" sz="1300" dirty="0"/>
              <a:t>Jan Birkemose, journalist / Børsen / </a:t>
            </a:r>
            <a:r>
              <a:rPr lang="da-DK" sz="1100" dirty="0"/>
              <a:t>KL</a:t>
            </a:r>
          </a:p>
          <a:p>
            <a:pPr lvl="1"/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0B4416F-943D-5706-D2D8-744E94D65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680" y="3771384"/>
            <a:ext cx="1008563" cy="1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2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C7A26-6D76-608A-DA69-7EF26E4D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0C6A088-6BA4-8D7C-8B05-05882E85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55" y="702103"/>
            <a:ext cx="6876333" cy="34180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BF80A8-37C1-4231-54ED-0DA9FD56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GenAI 2025</a:t>
            </a:r>
            <a:br>
              <a:rPr lang="en-US" dirty="0"/>
            </a:br>
            <a:r>
              <a:rPr lang="en-US" dirty="0"/>
              <a:t>Modality Agnostic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FB65C2-9E05-2B90-16E5-9095FEFD5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735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GPT4o text, image, audio in a unified format</a:t>
            </a:r>
          </a:p>
          <a:p>
            <a:pPr lvl="1"/>
            <a:r>
              <a:rPr lang="en-US" sz="1400" dirty="0"/>
              <a:t>Not bolted on to LLM</a:t>
            </a:r>
          </a:p>
          <a:p>
            <a:pPr lvl="1"/>
            <a:r>
              <a:rPr lang="en-US" sz="1400" dirty="0"/>
              <a:t>Same backbone</a:t>
            </a:r>
          </a:p>
          <a:p>
            <a:r>
              <a:rPr lang="en-US" sz="1800" dirty="0"/>
              <a:t>Can express itself using images</a:t>
            </a:r>
          </a:p>
          <a:p>
            <a:pPr lvl="1"/>
            <a:r>
              <a:rPr lang="en-US" sz="1400" dirty="0"/>
              <a:t>Can adapt visual templates, cosmetics ad becomes bakery ad</a:t>
            </a:r>
          </a:p>
          <a:p>
            <a:pPr lvl="1"/>
            <a:r>
              <a:rPr lang="en-US" sz="1400" dirty="0"/>
              <a:t>Bring drawings to life or video</a:t>
            </a:r>
          </a:p>
          <a:p>
            <a:endParaRPr lang="en-US" sz="1800" dirty="0"/>
          </a:p>
          <a:p>
            <a:r>
              <a:rPr lang="en-US" sz="1800" dirty="0"/>
              <a:t>From LLM to</a:t>
            </a:r>
          </a:p>
          <a:p>
            <a:r>
              <a:rPr lang="en-US" sz="1800" dirty="0"/>
              <a:t>Modality agnostic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CD8381-3BE4-A8CD-62BE-EE885092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54" y="4172511"/>
            <a:ext cx="3980943" cy="22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0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93B37-5E28-4B6A-3BD9-FE2B342C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Generativ AI</a:t>
            </a:r>
            <a:br>
              <a:rPr lang="da-DK" dirty="0"/>
            </a:br>
            <a:r>
              <a:rPr lang="da-DK" dirty="0"/>
              <a:t>AI støtte til </a:t>
            </a:r>
            <a:r>
              <a:rPr lang="da-DK" dirty="0" err="1"/>
              <a:t>call</a:t>
            </a:r>
            <a:r>
              <a:rPr lang="da-DK" dirty="0"/>
              <a:t> center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C808C0-74F2-5786-FA17-83DB8DEF4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9549" cy="4351338"/>
          </a:xfrm>
        </p:spPr>
        <p:txBody>
          <a:bodyPr>
            <a:normAutofit/>
          </a:bodyPr>
          <a:lstStyle/>
          <a:p>
            <a:r>
              <a:rPr lang="en-US" dirty="0"/>
              <a:t>Aarhus Kommune</a:t>
            </a:r>
          </a:p>
          <a:p>
            <a:pPr lvl="1"/>
            <a:r>
              <a:rPr lang="en-US" dirty="0"/>
              <a:t>Borger </a:t>
            </a:r>
            <a:r>
              <a:rPr lang="en-US" dirty="0" err="1"/>
              <a:t>henvendelser</a:t>
            </a:r>
            <a:r>
              <a:rPr lang="en-US" dirty="0"/>
              <a:t>, </a:t>
            </a:r>
            <a:r>
              <a:rPr lang="en-US" dirty="0" err="1"/>
              <a:t>systemet</a:t>
            </a:r>
            <a:r>
              <a:rPr lang="en-US" dirty="0"/>
              <a:t> </a:t>
            </a:r>
            <a:r>
              <a:rPr lang="en-US" dirty="0" err="1"/>
              <a:t>trækker</a:t>
            </a:r>
            <a:r>
              <a:rPr lang="en-US" dirty="0"/>
              <a:t> </a:t>
            </a:r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vejledninger</a:t>
            </a:r>
            <a:r>
              <a:rPr lang="en-US" dirty="0"/>
              <a:t> </a:t>
            </a:r>
            <a:r>
              <a:rPr lang="en-US" dirty="0" err="1"/>
              <a:t>frem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medarbejderen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baggrund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samtalen</a:t>
            </a:r>
            <a:endParaRPr lang="en-US" dirty="0"/>
          </a:p>
          <a:p>
            <a:pPr lvl="1"/>
            <a:r>
              <a:rPr lang="en-US" dirty="0" err="1"/>
              <a:t>Reducerer</a:t>
            </a:r>
            <a:r>
              <a:rPr lang="en-US" dirty="0"/>
              <a:t> </a:t>
            </a:r>
            <a:r>
              <a:rPr lang="en-US" dirty="0" err="1"/>
              <a:t>kravene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paratviden</a:t>
            </a:r>
            <a:r>
              <a:rPr lang="en-US" dirty="0"/>
              <a:t> hos </a:t>
            </a:r>
            <a:r>
              <a:rPr lang="en-US" dirty="0" err="1"/>
              <a:t>medarbejder</a:t>
            </a:r>
            <a:r>
              <a:rPr lang="en-US" dirty="0"/>
              <a:t>, og giver </a:t>
            </a:r>
            <a:r>
              <a:rPr lang="en-US" dirty="0" err="1"/>
              <a:t>hurtigere</a:t>
            </a:r>
            <a:r>
              <a:rPr lang="en-US" dirty="0"/>
              <a:t> </a:t>
            </a:r>
            <a:r>
              <a:rPr lang="en-US" dirty="0" err="1"/>
              <a:t>svar</a:t>
            </a:r>
            <a:r>
              <a:rPr lang="en-US" sz="1600" dirty="0"/>
              <a:t> KL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26" name="Picture 2" descr="Industriens Pension - Renoverprisen">
            <a:extLst>
              <a:ext uri="{FF2B5EF4-FFF2-40B4-BE49-F238E27FC236}">
                <a16:creationId xmlns:a16="http://schemas.microsoft.com/office/drawing/2014/main" id="{F3576905-B28B-9EE0-482B-A73AC418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6779" y="976055"/>
            <a:ext cx="1804170" cy="11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5F9E9DC-6DEF-C45F-CA58-31CDAF334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85" y="993314"/>
            <a:ext cx="1181049" cy="11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0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80238-B740-CE1E-38B2-B06B95B6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94C0A-37D0-8F93-56CB-B72B8ED3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største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teknologispring</a:t>
            </a:r>
            <a:r>
              <a:rPr lang="en-US" dirty="0"/>
              <a:t>… 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CB44A7-1A1E-3B9A-11B8-FFC25E7E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0" y="2247901"/>
            <a:ext cx="3411851" cy="4604598"/>
          </a:xfrm>
        </p:spPr>
        <p:txBody>
          <a:bodyPr>
            <a:normAutofit/>
          </a:bodyPr>
          <a:lstStyle/>
          <a:p>
            <a:r>
              <a:rPr lang="it-IT" sz="3200" dirty="0"/>
              <a:t>Personal          Computing</a:t>
            </a:r>
          </a:p>
          <a:p>
            <a:r>
              <a:rPr lang="it-IT" sz="3200" dirty="0"/>
              <a:t>Internet</a:t>
            </a:r>
          </a:p>
          <a:p>
            <a:r>
              <a:rPr lang="it-IT" sz="3200" dirty="0"/>
              <a:t>AI – Digital intelligens   </a:t>
            </a:r>
            <a:r>
              <a:rPr lang="it-IT" sz="1100" dirty="0"/>
              <a:t>2 år</a:t>
            </a:r>
          </a:p>
          <a:p>
            <a:r>
              <a:rPr lang="it-IT" sz="3200" dirty="0"/>
              <a:t>Quantum Computing</a:t>
            </a:r>
          </a:p>
          <a:p>
            <a:endParaRPr lang="it-IT" sz="3200" dirty="0"/>
          </a:p>
          <a:p>
            <a:endParaRPr lang="en-US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1243A6D-5FE3-F21F-6DCF-4FFBE30D7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602" y="1779372"/>
            <a:ext cx="1952892" cy="258172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61C7B05-FF90-ADF2-DF21-5458B7AD5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63" y="226660"/>
            <a:ext cx="3485583" cy="460459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4927A81-1C3B-51BC-6440-182FEF0C4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07" y="1849859"/>
            <a:ext cx="5116294" cy="661964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7A17ED6-467A-8015-98F8-B57A95104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02" y="4879635"/>
            <a:ext cx="4761389" cy="2780235"/>
          </a:xfrm>
          <a:prstGeom prst="rect">
            <a:avLst/>
          </a:prstGeom>
        </p:spPr>
      </p:pic>
      <p:pic>
        <p:nvPicPr>
          <p:cNvPr id="4" name="Billede 3" descr="Et billede, der indeholder tavle, tekst, kvinde&#10;&#10;Automatisk genereret beskrivelse">
            <a:extLst>
              <a:ext uri="{FF2B5EF4-FFF2-40B4-BE49-F238E27FC236}">
                <a16:creationId xmlns:a16="http://schemas.microsoft.com/office/drawing/2014/main" id="{AF9E992A-E365-BAB8-01C7-83E08017D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666" y1="76972" x2="37666" y2="76972"/>
                        <a14:foregroundMark x1="17291" y1="36239" x2="17291" y2="36239"/>
                        <a14:foregroundMark x1="21161" y1="31927" x2="21161" y2="31927"/>
                        <a14:foregroundMark x1="36276" y1="51376" x2="36276" y2="51376"/>
                        <a14:foregroundMark x1="35852" y1="64404" x2="35852" y2="64404"/>
                        <a14:foregroundMark x1="42503" y1="71193" x2="42503" y2="71193"/>
                        <a14:foregroundMark x1="42745" y1="20092" x2="42745" y2="20092"/>
                        <a14:foregroundMark x1="53748" y1="27615" x2="53748" y2="27615"/>
                        <a14:foregroundMark x1="47279" y1="35229" x2="47279" y2="35229"/>
                        <a14:foregroundMark x1="54474" y1="37064" x2="54474" y2="37064"/>
                        <a14:foregroundMark x1="54474" y1="54220" x2="54474" y2="54220"/>
                        <a14:foregroundMark x1="57013" y1="82752" x2="57013" y2="82752"/>
                        <a14:foregroundMark x1="62455" y1="73211" x2="62455" y2="73211"/>
                        <a14:foregroundMark x1="64389" y1="58349" x2="64389" y2="58349"/>
                        <a14:foregroundMark x1="64268" y1="62569" x2="64268" y2="62569"/>
                        <a14:foregroundMark x1="65417" y1="66514" x2="65417" y2="66514"/>
                        <a14:foregroundMark x1="65719" y1="54954" x2="65719" y2="54954"/>
                        <a14:foregroundMark x1="69468" y1="50642" x2="69468" y2="50642"/>
                        <a14:foregroundMark x1="88331" y1="65872" x2="88331" y2="65872"/>
                        <a14:foregroundMark x1="60822" y1="47615" x2="60822" y2="47615"/>
                        <a14:foregroundMark x1="57860" y1="27156" x2="57860" y2="27156"/>
                        <a14:foregroundMark x1="72370" y1="23853" x2="72370" y2="23853"/>
                        <a14:backgroundMark x1="46070" y1="29725" x2="46070" y2="2972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7100" y="664170"/>
            <a:ext cx="2566105" cy="169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8FE7B37-18C6-C051-4DE7-31D2343E7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119" y="178283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53889-976D-B8DA-0C27-C3BF19A6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Deep Learning Beslutningsstøtte </a:t>
            </a:r>
            <a:br>
              <a:rPr lang="da-DK" dirty="0"/>
            </a:br>
            <a:r>
              <a:rPr lang="da-DK" dirty="0"/>
              <a:t>Smart </a:t>
            </a:r>
            <a:r>
              <a:rPr lang="da-DK" dirty="0" err="1"/>
              <a:t>Urgencies</a:t>
            </a:r>
            <a:r>
              <a:rPr lang="da-DK" dirty="0"/>
              <a:t>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BD3D6C-E2B7-EE63-EC86-B43CE0F7A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1778" cy="4351338"/>
          </a:xfrm>
        </p:spPr>
        <p:txBody>
          <a:bodyPr>
            <a:normAutofit/>
          </a:bodyPr>
          <a:lstStyle/>
          <a:p>
            <a:r>
              <a:rPr lang="da-DK" dirty="0"/>
              <a:t>Region Nordjylland bruger AI til at analysere røntgenbilleder på akutmodtagelser. </a:t>
            </a:r>
            <a:r>
              <a:rPr lang="da-DK" dirty="0" err="1"/>
              <a:t>SmartUrgencies</a:t>
            </a:r>
            <a:r>
              <a:rPr lang="da-DK" dirty="0"/>
              <a:t>. </a:t>
            </a:r>
          </a:p>
          <a:p>
            <a:pPr lvl="2"/>
            <a:r>
              <a:rPr lang="da-DK" dirty="0"/>
              <a:t>”Vi synes, det fungerer supergodt. Før var ventetiden i gennemsnit fem timer. Nu er den fire” overlæge på Aalborg Universitetshospital Christian Pedersen / DR 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B34697C-73CF-D5B1-1985-9FB918B6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449" y="1825625"/>
            <a:ext cx="3341501" cy="26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30FC3-EEDD-86F5-9A66-EF3412E0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Vedligehold</a:t>
            </a:r>
            <a:br>
              <a:rPr lang="da-DK" dirty="0"/>
            </a:br>
            <a:r>
              <a:rPr lang="da-DK" dirty="0"/>
              <a:t>Inspektion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845CD3-5F36-E04D-F2CE-1259DB611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6373" cy="4351338"/>
          </a:xfrm>
        </p:spPr>
        <p:txBody>
          <a:bodyPr/>
          <a:lstStyle/>
          <a:p>
            <a:r>
              <a:rPr lang="da-DK" dirty="0"/>
              <a:t>Sund &amp; Bælt inspektion og vedligehold</a:t>
            </a:r>
          </a:p>
          <a:p>
            <a:r>
              <a:rPr lang="da-DK" dirty="0"/>
              <a:t>AI Løsning genkender betonskader</a:t>
            </a:r>
          </a:p>
          <a:p>
            <a:r>
              <a:rPr lang="da-DK" dirty="0"/>
              <a:t>Besparelse på inspektionsomkostninger på 50 pct</a:t>
            </a:r>
          </a:p>
          <a:p>
            <a:r>
              <a:rPr lang="da-DK" dirty="0"/>
              <a:t>Systematisk inspektion kan forlænge broens levetid med 50-100 år</a:t>
            </a:r>
          </a:p>
          <a:p>
            <a:r>
              <a:rPr lang="da-DK" sz="1200" dirty="0"/>
              <a:t>Alexandra Instituttet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BD5232B-B38B-2621-94E1-296A7BD99C86}"/>
              </a:ext>
            </a:extLst>
          </p:cNvPr>
          <p:cNvSpPr txBox="1"/>
          <p:nvPr/>
        </p:nvSpPr>
        <p:spPr>
          <a:xfrm>
            <a:off x="8094004" y="5041368"/>
            <a:ext cx="338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Droneinspektion af vindmøller 1:8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68A9DAD-399B-6559-1663-1C72E325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406" y="1816632"/>
            <a:ext cx="4116394" cy="27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01D54-4CB9-6128-AE41-DB1ABD246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FDB2D-C7D5-CC79-C318-16FAD5A0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Hermed er Classic </a:t>
            </a:r>
            <a:br>
              <a:rPr lang="da-DK" dirty="0"/>
            </a:br>
            <a:r>
              <a:rPr lang="da-DK" dirty="0"/>
              <a:t>AI Framework – Opfyldt</a:t>
            </a:r>
            <a:br>
              <a:rPr lang="da-DK" dirty="0"/>
            </a:b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2CD0C32-2065-84B8-BD41-D971907C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870" y="512975"/>
            <a:ext cx="4712616" cy="466384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18DD65-FD29-E7F9-A113-DAF1D70EB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2393" cy="485679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Analytical AI / Machine learning </a:t>
            </a:r>
          </a:p>
          <a:p>
            <a:pPr lvl="1"/>
            <a:r>
              <a:rPr lang="en-US" dirty="0"/>
              <a:t>Machine learning algorithms based on data </a:t>
            </a:r>
          </a:p>
          <a:p>
            <a:pPr lvl="1"/>
            <a:r>
              <a:rPr lang="en-US" dirty="0"/>
              <a:t>make predictions, </a:t>
            </a:r>
            <a:r>
              <a:rPr lang="en-US" dirty="0" err="1"/>
              <a:t>recommentations</a:t>
            </a:r>
            <a:r>
              <a:rPr lang="en-US" dirty="0"/>
              <a:t>  or decisions </a:t>
            </a:r>
          </a:p>
          <a:p>
            <a:r>
              <a:rPr lang="en-US" dirty="0"/>
              <a:t>Deep learning </a:t>
            </a:r>
          </a:p>
          <a:p>
            <a:pPr lvl="1"/>
            <a:r>
              <a:rPr lang="en-US" dirty="0"/>
              <a:t>Based on neural (brain like) structure</a:t>
            </a:r>
          </a:p>
          <a:p>
            <a:r>
              <a:rPr lang="en-US" dirty="0"/>
              <a:t>Generative AI / Generative adversarial networks</a:t>
            </a:r>
          </a:p>
          <a:p>
            <a:pPr lvl="1"/>
            <a:r>
              <a:rPr lang="en-US" dirty="0"/>
              <a:t>Two neural networks, one generating new data, one evaluating </a:t>
            </a:r>
          </a:p>
          <a:p>
            <a:r>
              <a:rPr lang="en-US" dirty="0"/>
              <a:t>GPT5 – Generative pretrained transformer  </a:t>
            </a:r>
          </a:p>
          <a:p>
            <a:pPr lvl="1"/>
            <a:r>
              <a:rPr lang="en-US" dirty="0"/>
              <a:t>(GPT3) Pretrained on 175b parameters – internet </a:t>
            </a:r>
          </a:p>
          <a:p>
            <a:pPr lvl="1"/>
            <a:r>
              <a:rPr lang="en-US" dirty="0"/>
              <a:t>Transformer – can weight the significance of each part of input data  </a:t>
            </a:r>
          </a:p>
          <a:p>
            <a:pPr lvl="2"/>
            <a:r>
              <a:rPr lang="en-US" dirty="0"/>
              <a:t>(LLM - Predict the next best word in a sentence </a:t>
            </a:r>
          </a:p>
          <a:p>
            <a:pPr lvl="2"/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392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667D3-8A4B-6A93-1E68-C6C86FAF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2700" dirty="0" err="1">
                <a:solidFill>
                  <a:srgbClr val="FF0000"/>
                </a:solidFill>
              </a:rPr>
              <a:t>Overskue</a:t>
            </a:r>
            <a:r>
              <a:rPr lang="en-US" sz="2700" dirty="0">
                <a:solidFill>
                  <a:srgbClr val="FF0000"/>
                </a:solidFill>
              </a:rPr>
              <a:t>, Copilot, og nu…</a:t>
            </a:r>
            <a:br>
              <a:rPr lang="en-US" dirty="0"/>
            </a:br>
            <a:r>
              <a:rPr lang="en-US" dirty="0"/>
              <a:t>Fra tool to teammate </a:t>
            </a:r>
            <a:br>
              <a:rPr lang="en-US" dirty="0"/>
            </a:br>
            <a:r>
              <a:rPr lang="en-US" dirty="0"/>
              <a:t>Fra prompt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ræsonnement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DF6E0C-3656-389E-4EE1-ABDAA25E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5454819" cy="4943218"/>
          </a:xfrm>
        </p:spPr>
        <p:txBody>
          <a:bodyPr>
            <a:normAutofit/>
          </a:bodyPr>
          <a:lstStyle/>
          <a:p>
            <a:r>
              <a:rPr lang="en-US" dirty="0"/>
              <a:t>Den store Klinge ….</a:t>
            </a:r>
          </a:p>
          <a:p>
            <a:pPr lvl="1"/>
            <a:r>
              <a:rPr lang="en-US" dirty="0"/>
              <a:t>Agentic – </a:t>
            </a:r>
            <a:r>
              <a:rPr lang="en-US" dirty="0" err="1"/>
              <a:t>arbejder</a:t>
            </a:r>
            <a:r>
              <a:rPr lang="en-US" dirty="0"/>
              <a:t> </a:t>
            </a:r>
            <a:r>
              <a:rPr lang="en-US" dirty="0" err="1"/>
              <a:t>selvstændigt</a:t>
            </a:r>
            <a:endParaRPr lang="en-US" dirty="0"/>
          </a:p>
          <a:p>
            <a:r>
              <a:rPr lang="en-US" dirty="0"/>
              <a:t>Breaking Down Complex Problems</a:t>
            </a:r>
          </a:p>
          <a:p>
            <a:pPr lvl="1"/>
            <a:r>
              <a:rPr lang="en-US" dirty="0"/>
              <a:t>Deconstruct challenging tasks into simpler, more manageable step</a:t>
            </a:r>
          </a:p>
          <a:p>
            <a:r>
              <a:rPr lang="en-US" dirty="0"/>
              <a:t>Use Chain of thought to solve a problem</a:t>
            </a:r>
          </a:p>
          <a:p>
            <a:pPr lvl="1"/>
            <a:r>
              <a:rPr lang="en-US" dirty="0"/>
              <a:t>Learns to recognize and correct its mistakes</a:t>
            </a:r>
          </a:p>
          <a:p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9C93BF1-05A6-0EF4-E009-474EB0A6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96" y="1846712"/>
            <a:ext cx="5134052" cy="288680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99DE854-9559-B52D-1B08-0AC557095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118" y="218631"/>
            <a:ext cx="3277900" cy="2184487"/>
          </a:xfrm>
          <a:prstGeom prst="rect">
            <a:avLst/>
          </a:prstGeom>
        </p:spPr>
      </p:pic>
      <p:pic>
        <p:nvPicPr>
          <p:cNvPr id="1026" name="Picture 2" descr="The Truth About ChatGPT-4o: Game-Changer or Just Hype? - Review 2024 -  PCMag Middle East">
            <a:extLst>
              <a:ext uri="{FF2B5EF4-FFF2-40B4-BE49-F238E27FC236}">
                <a16:creationId xmlns:a16="http://schemas.microsoft.com/office/drawing/2014/main" id="{C4C288EC-FB6D-3D5A-225B-534185DBD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3" t="10473" r="29430" b="7153"/>
          <a:stretch>
            <a:fillRect/>
          </a:stretch>
        </p:blipFill>
        <p:spPr bwMode="auto">
          <a:xfrm>
            <a:off x="6405750" y="4342182"/>
            <a:ext cx="1949719" cy="21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97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2BA51-4D86-5FC6-A98B-54959B9A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325D2-D95F-FA06-90C8-848244AF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Nyt AI Framework – </a:t>
            </a:r>
            <a:br>
              <a:rPr lang="da-DK" dirty="0"/>
            </a:br>
            <a:r>
              <a:rPr lang="da-DK" dirty="0"/>
              <a:t>5 trin - vi er på 3die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C48E43-5861-8D66-8C8E-B998D32AA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3" y="1769164"/>
            <a:ext cx="8318684" cy="4950723"/>
          </a:xfrm>
        </p:spPr>
        <p:txBody>
          <a:bodyPr>
            <a:normAutofit/>
          </a:bodyPr>
          <a:lstStyle/>
          <a:p>
            <a:r>
              <a:rPr lang="da-DK" dirty="0"/>
              <a:t>Open AI 2024</a:t>
            </a:r>
          </a:p>
          <a:p>
            <a:pPr lvl="1"/>
            <a:r>
              <a:rPr lang="da-DK" dirty="0" err="1"/>
              <a:t>Conversational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Reasoners</a:t>
            </a:r>
            <a:endParaRPr lang="da-DK" dirty="0"/>
          </a:p>
          <a:p>
            <a:pPr lvl="1"/>
            <a:r>
              <a:rPr lang="da-DK" dirty="0"/>
              <a:t>Agents – </a:t>
            </a:r>
            <a:r>
              <a:rPr lang="da-DK" dirty="0" err="1"/>
              <a:t>execute</a:t>
            </a:r>
            <a:r>
              <a:rPr lang="da-DK" dirty="0"/>
              <a:t> tasks, </a:t>
            </a:r>
            <a:r>
              <a:rPr lang="da-DK" dirty="0" err="1"/>
              <a:t>make</a:t>
            </a:r>
            <a:r>
              <a:rPr lang="da-DK" dirty="0"/>
              <a:t> decisions,                              </a:t>
            </a:r>
            <a:r>
              <a:rPr lang="da-DK" dirty="0" err="1"/>
              <a:t>work</a:t>
            </a:r>
            <a:r>
              <a:rPr lang="da-DK" dirty="0"/>
              <a:t> on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over </a:t>
            </a:r>
            <a:r>
              <a:rPr lang="da-DK" dirty="0" err="1"/>
              <a:t>several</a:t>
            </a:r>
            <a:r>
              <a:rPr lang="da-DK" dirty="0"/>
              <a:t> days</a:t>
            </a:r>
          </a:p>
          <a:p>
            <a:r>
              <a:rPr lang="en-US" dirty="0"/>
              <a:t>Agentic AI Definition…</a:t>
            </a:r>
          </a:p>
          <a:p>
            <a:pPr lvl="1"/>
            <a:r>
              <a:rPr lang="en-US" dirty="0"/>
              <a:t>Focused on autonomous decision-making and action. </a:t>
            </a:r>
          </a:p>
          <a:p>
            <a:pPr lvl="1"/>
            <a:r>
              <a:rPr lang="en-US" dirty="0"/>
              <a:t>Traditional AI, primarily responds to commands or analyzes data</a:t>
            </a:r>
          </a:p>
          <a:p>
            <a:pPr lvl="1"/>
            <a:r>
              <a:rPr lang="en-US" dirty="0"/>
              <a:t>Agentic AI can set goals, plan, and execute tasks with minimal human intervention – </a:t>
            </a:r>
            <a:r>
              <a:rPr lang="en-US" sz="1300" dirty="0"/>
              <a:t>Google </a:t>
            </a:r>
            <a:r>
              <a:rPr lang="en-US" sz="1300" dirty="0" err="1"/>
              <a:t>Deepmind</a:t>
            </a:r>
            <a:endParaRPr lang="en-US" sz="1300" dirty="0"/>
          </a:p>
          <a:p>
            <a:r>
              <a:rPr lang="da-DK" dirty="0" err="1"/>
              <a:t>Immersive</a:t>
            </a:r>
            <a:r>
              <a:rPr lang="da-DK" dirty="0"/>
              <a:t> eller en del af UX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8977A82-70E8-8E28-A23B-382AC323D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46"/>
          <a:stretch>
            <a:fillRect/>
          </a:stretch>
        </p:blipFill>
        <p:spPr>
          <a:xfrm>
            <a:off x="6448840" y="568118"/>
            <a:ext cx="5405230" cy="33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0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AD7A-366D-C38D-11EB-E1162028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BD5E4C-DB63-7FCB-EF46-73B097D2E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97274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Agentic – the ability to act </a:t>
            </a:r>
          </a:p>
          <a:p>
            <a:r>
              <a:rPr lang="en-US" dirty="0"/>
              <a:t>Agent: An AI-powered system that can </a:t>
            </a:r>
          </a:p>
          <a:p>
            <a:pPr lvl="1"/>
            <a:r>
              <a:rPr lang="en-US" dirty="0"/>
              <a:t>Reason, plan</a:t>
            </a:r>
          </a:p>
          <a:p>
            <a:pPr lvl="1"/>
            <a:r>
              <a:rPr lang="en-US" dirty="0"/>
              <a:t>Act to complete tasks or entire workflows</a:t>
            </a:r>
          </a:p>
          <a:p>
            <a:pPr lvl="1"/>
            <a:r>
              <a:rPr lang="en-US" dirty="0"/>
              <a:t>Autonomously, with human oversight at key moments.</a:t>
            </a:r>
          </a:p>
          <a:p>
            <a:r>
              <a:rPr lang="en-US" dirty="0"/>
              <a:t>Perform all kinds of tasks autonomously</a:t>
            </a:r>
          </a:p>
          <a:p>
            <a:pPr lvl="2"/>
            <a:r>
              <a:rPr lang="en-US" dirty="0"/>
              <a:t>Make decisions</a:t>
            </a:r>
          </a:p>
          <a:p>
            <a:pPr lvl="2"/>
            <a:r>
              <a:rPr lang="en-US" dirty="0"/>
              <a:t>Solve problems</a:t>
            </a:r>
          </a:p>
          <a:p>
            <a:pPr lvl="1"/>
            <a:r>
              <a:rPr lang="en-US" dirty="0"/>
              <a:t>Do shopping</a:t>
            </a:r>
          </a:p>
          <a:p>
            <a:pPr lvl="1"/>
            <a:r>
              <a:rPr lang="en-US" dirty="0"/>
              <a:t>Negotiate contracts</a:t>
            </a:r>
          </a:p>
          <a:p>
            <a:pPr lvl="1"/>
            <a:r>
              <a:rPr lang="en-US" dirty="0"/>
              <a:t>Book your travels, </a:t>
            </a:r>
          </a:p>
          <a:p>
            <a:pPr lvl="2"/>
            <a:r>
              <a:rPr lang="en-US" dirty="0"/>
              <a:t>Remember your preferences in hotels and, check your </a:t>
            </a:r>
            <a:r>
              <a:rPr lang="en-US" dirty="0" err="1"/>
              <a:t>calender</a:t>
            </a:r>
            <a:r>
              <a:rPr lang="en-US" dirty="0"/>
              <a:t> and select best flight, </a:t>
            </a:r>
          </a:p>
          <a:p>
            <a:pPr lvl="3"/>
            <a:r>
              <a:rPr lang="en-US" dirty="0"/>
              <a:t>Make a list of what to pack </a:t>
            </a:r>
          </a:p>
          <a:p>
            <a:pPr lvl="3"/>
            <a:r>
              <a:rPr lang="en-US" dirty="0"/>
              <a:t>What to see, book restaurants. </a:t>
            </a:r>
          </a:p>
          <a:p>
            <a:pPr lvl="1"/>
            <a:r>
              <a:rPr lang="en-US" dirty="0"/>
              <a:t>Look in your to do lists and meeting summaries</a:t>
            </a:r>
          </a:p>
          <a:p>
            <a:pPr lvl="2"/>
            <a:r>
              <a:rPr lang="en-US" dirty="0"/>
              <a:t>Executing tasks, booking meetings, sending mails and memos. </a:t>
            </a:r>
          </a:p>
          <a:p>
            <a:pPr lvl="2"/>
            <a:r>
              <a:rPr lang="en-US" sz="1100" dirty="0"/>
              <a:t>Tech Review / Angel Molina Laguna medium </a:t>
            </a:r>
          </a:p>
          <a:p>
            <a:endParaRPr lang="en-US" sz="1700" dirty="0"/>
          </a:p>
          <a:p>
            <a:pPr lvl="1"/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7B7EF2-8E9B-382D-F6FC-8EAB4BEB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Fra prompt </a:t>
            </a:r>
            <a:br>
              <a:rPr lang="da-DK" dirty="0"/>
            </a:br>
            <a:r>
              <a:rPr lang="da-DK" dirty="0"/>
              <a:t>til </a:t>
            </a:r>
            <a:r>
              <a:rPr lang="da-DK" dirty="0" err="1"/>
              <a:t>agentic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– the </a:t>
            </a:r>
            <a:r>
              <a:rPr lang="da-DK" dirty="0" err="1"/>
              <a:t>ability</a:t>
            </a:r>
            <a:r>
              <a:rPr lang="da-DK" dirty="0"/>
              <a:t> to </a:t>
            </a:r>
            <a:r>
              <a:rPr lang="da-DK" dirty="0" err="1"/>
              <a:t>act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37DE449-5688-BC1B-A5F0-A814ED87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17" b="4066"/>
          <a:stretch/>
        </p:blipFill>
        <p:spPr>
          <a:xfrm>
            <a:off x="5764545" y="525796"/>
            <a:ext cx="6184078" cy="30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56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6AA44-8EEB-3D9B-05C6-518F6C42B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39993-E97A-A89A-0C93-E71773D3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definitioner</a:t>
            </a:r>
            <a:r>
              <a:rPr lang="en-US" dirty="0"/>
              <a:t>….</a:t>
            </a:r>
            <a:br>
              <a:rPr lang="en-US" dirty="0"/>
            </a:br>
            <a:r>
              <a:rPr lang="en-US" dirty="0"/>
              <a:t>The Holy Grail - AGI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5AC44E-FE07-4D93-665E-03DE4A22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176"/>
            <a:ext cx="6263309" cy="569829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Artificial general intelligence (AGI)</a:t>
            </a:r>
          </a:p>
          <a:p>
            <a:pPr lvl="1"/>
            <a:r>
              <a:rPr lang="en-US" dirty="0"/>
              <a:t>Intelligence of a machine that can accomplish any intellectual task that a human can perform </a:t>
            </a:r>
            <a:r>
              <a:rPr lang="en-US" sz="1600" dirty="0"/>
              <a:t>Gartner</a:t>
            </a:r>
            <a:r>
              <a:rPr lang="en-US" dirty="0"/>
              <a:t> </a:t>
            </a:r>
          </a:p>
          <a:p>
            <a:r>
              <a:rPr lang="en-US" dirty="0"/>
              <a:t>OpenAI definition of AGI </a:t>
            </a:r>
          </a:p>
          <a:p>
            <a:pPr lvl="1"/>
            <a:r>
              <a:rPr lang="en-US" dirty="0"/>
              <a:t>Autonomous system outperforms humans in most economically valuable tasks</a:t>
            </a:r>
          </a:p>
          <a:p>
            <a:pPr lvl="1"/>
            <a:r>
              <a:rPr lang="en-US" dirty="0"/>
              <a:t>Open AI contract with </a:t>
            </a:r>
            <a:r>
              <a:rPr lang="en-US" dirty="0" err="1"/>
              <a:t>Msft</a:t>
            </a:r>
            <a:r>
              <a:rPr lang="en-US" dirty="0"/>
              <a:t> says AGI is achieved when AI has ABILITY to generate 130b in profits </a:t>
            </a:r>
          </a:p>
          <a:p>
            <a:pPr lvl="1"/>
            <a:r>
              <a:rPr lang="en-US" dirty="0" err="1"/>
              <a:t>Msft</a:t>
            </a:r>
            <a:r>
              <a:rPr lang="en-US" dirty="0"/>
              <a:t> will then lose exclusive rights to OpenAI technology </a:t>
            </a:r>
          </a:p>
          <a:p>
            <a:r>
              <a:rPr lang="en-US" dirty="0"/>
              <a:t>Microsoft - Satya Nadella says there will be AGI when</a:t>
            </a:r>
          </a:p>
          <a:p>
            <a:pPr lvl="1"/>
            <a:r>
              <a:rPr lang="en-US" dirty="0"/>
              <a:t>We see a productivity leap that grows global GDP by 10 pct</a:t>
            </a:r>
          </a:p>
          <a:p>
            <a:pPr lvl="1"/>
            <a:r>
              <a:rPr lang="en-US" dirty="0"/>
              <a:t>Everything else is pure benchmark hacking</a:t>
            </a:r>
          </a:p>
          <a:p>
            <a:r>
              <a:rPr lang="en-US" dirty="0"/>
              <a:t>EU AI act </a:t>
            </a:r>
          </a:p>
          <a:p>
            <a:pPr lvl="1"/>
            <a:r>
              <a:rPr lang="en-US" dirty="0"/>
              <a:t>Category of general purpose AI models with one billion parameters </a:t>
            </a:r>
          </a:p>
          <a:p>
            <a:pPr lvl="1"/>
            <a:r>
              <a:rPr lang="en-US" dirty="0"/>
              <a:t>Means systemic risk territory security and transparency obligations</a:t>
            </a:r>
          </a:p>
          <a:p>
            <a:r>
              <a:rPr lang="en-US" dirty="0"/>
              <a:t>3 conflicting views of AGI</a:t>
            </a:r>
          </a:p>
          <a:p>
            <a:pPr lvl="1"/>
            <a:r>
              <a:rPr lang="en-US" dirty="0"/>
              <a:t>Open AI - a mystical one</a:t>
            </a:r>
          </a:p>
          <a:p>
            <a:pPr lvl="1"/>
            <a:r>
              <a:rPr lang="en-US" dirty="0"/>
              <a:t>Microsoft an economic one</a:t>
            </a:r>
          </a:p>
          <a:p>
            <a:pPr lvl="1"/>
            <a:r>
              <a:rPr lang="en-US" dirty="0"/>
              <a:t>EU a legal </a:t>
            </a:r>
            <a:r>
              <a:rPr lang="en-US" dirty="0" err="1"/>
              <a:t>techical</a:t>
            </a:r>
            <a:r>
              <a:rPr lang="en-US" dirty="0"/>
              <a:t> one </a:t>
            </a:r>
            <a:r>
              <a:rPr lang="en-US" sz="1800" dirty="0"/>
              <a:t>Medium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9E7C1D-CC68-C316-3814-B68C1F75B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964" y="230512"/>
            <a:ext cx="3782986" cy="284067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F3EEB9D-1525-3BF5-4D83-236B7253B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89" y="3152235"/>
            <a:ext cx="3775862" cy="212047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F1E96F3-9998-ED0E-7B83-6CE91E9C2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03" y="5792493"/>
            <a:ext cx="6978975" cy="45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61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E4C0C-CC93-218C-D44E-47D859332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CE0DF-AA49-8C35-A0BE-3CA60451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definitioner</a:t>
            </a:r>
            <a:r>
              <a:rPr lang="en-US" dirty="0"/>
              <a:t>….</a:t>
            </a:r>
            <a:br>
              <a:rPr lang="en-US" dirty="0"/>
            </a:br>
            <a:r>
              <a:rPr lang="en-US" dirty="0"/>
              <a:t>The Holy Grail - AGI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B526CD-1BDC-23FC-65A0-48857F55C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176"/>
            <a:ext cx="6263309" cy="569829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Artificial general intelligence (AGI)</a:t>
            </a:r>
          </a:p>
          <a:p>
            <a:pPr lvl="1"/>
            <a:r>
              <a:rPr lang="en-US" dirty="0"/>
              <a:t>Intelligence of a machine that can accomplish any intellectual task that a human can perform </a:t>
            </a:r>
            <a:r>
              <a:rPr lang="en-US" sz="1600" dirty="0"/>
              <a:t>Gartner </a:t>
            </a:r>
          </a:p>
          <a:p>
            <a:r>
              <a:rPr lang="en-US" dirty="0"/>
              <a:t>OpenAI definition of AGI </a:t>
            </a:r>
          </a:p>
          <a:p>
            <a:pPr lvl="1"/>
            <a:r>
              <a:rPr lang="en-US" dirty="0"/>
              <a:t>Autonomous system outperforms humans in most economically valuable tasks</a:t>
            </a:r>
          </a:p>
          <a:p>
            <a:pPr lvl="1"/>
            <a:r>
              <a:rPr lang="en-US" dirty="0"/>
              <a:t>Open AI contract with </a:t>
            </a:r>
            <a:r>
              <a:rPr lang="en-US" dirty="0" err="1"/>
              <a:t>Msft</a:t>
            </a:r>
            <a:r>
              <a:rPr lang="en-US" dirty="0"/>
              <a:t> says AGI is achieved when AI has ABILITY to generate 130b in profits </a:t>
            </a:r>
          </a:p>
          <a:p>
            <a:pPr lvl="1"/>
            <a:r>
              <a:rPr lang="en-US" dirty="0" err="1"/>
              <a:t>Msft</a:t>
            </a:r>
            <a:r>
              <a:rPr lang="en-US" dirty="0"/>
              <a:t> will then lose exclusive rights to OpenAI technology </a:t>
            </a:r>
          </a:p>
          <a:p>
            <a:r>
              <a:rPr lang="en-US" dirty="0"/>
              <a:t>Microsoft - Satya Nadella says there will be AGI when</a:t>
            </a:r>
          </a:p>
          <a:p>
            <a:pPr lvl="1"/>
            <a:r>
              <a:rPr lang="en-US" dirty="0"/>
              <a:t>We see a productivity leap that grows global GDP by 10 pct</a:t>
            </a:r>
          </a:p>
          <a:p>
            <a:pPr lvl="1"/>
            <a:r>
              <a:rPr lang="en-US" dirty="0"/>
              <a:t>Everything else is pure benchmark hacking</a:t>
            </a:r>
          </a:p>
          <a:p>
            <a:r>
              <a:rPr lang="en-US" dirty="0"/>
              <a:t>EU AI act </a:t>
            </a:r>
          </a:p>
          <a:p>
            <a:pPr lvl="1"/>
            <a:r>
              <a:rPr lang="en-US" dirty="0"/>
              <a:t>Category of general purpose AI models with one billion parameters </a:t>
            </a:r>
          </a:p>
          <a:p>
            <a:pPr lvl="1"/>
            <a:r>
              <a:rPr lang="en-US" dirty="0"/>
              <a:t>Means systemic risk territory security and transparency obligations</a:t>
            </a:r>
          </a:p>
          <a:p>
            <a:r>
              <a:rPr lang="en-US" dirty="0"/>
              <a:t>3 conflicting views of AGI</a:t>
            </a:r>
          </a:p>
          <a:p>
            <a:pPr lvl="1"/>
            <a:r>
              <a:rPr lang="en-US" dirty="0"/>
              <a:t>Open AI - a mystical one</a:t>
            </a:r>
          </a:p>
          <a:p>
            <a:pPr lvl="1"/>
            <a:r>
              <a:rPr lang="en-US" dirty="0"/>
              <a:t>Microsoft an economic one</a:t>
            </a:r>
          </a:p>
          <a:p>
            <a:pPr lvl="1"/>
            <a:r>
              <a:rPr lang="en-US" dirty="0"/>
              <a:t>EU a legal </a:t>
            </a:r>
            <a:r>
              <a:rPr lang="en-US" dirty="0" err="1"/>
              <a:t>techical</a:t>
            </a:r>
            <a:r>
              <a:rPr lang="en-US" dirty="0"/>
              <a:t> one </a:t>
            </a:r>
            <a:r>
              <a:rPr lang="en-US" sz="1800" dirty="0"/>
              <a:t>Medium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DE03809-E076-20D4-7043-561942F6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964" y="230512"/>
            <a:ext cx="3782986" cy="284067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1823957-3FE3-100F-BA16-6F5C5FD8F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89" y="3152235"/>
            <a:ext cx="3775862" cy="212047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791B0FD-BFA1-5FC0-BA44-ED7E9E149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66" y="2288950"/>
            <a:ext cx="6978975" cy="448332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16CC4019-AF1A-3112-8094-1C68FC3F70E3}"/>
              </a:ext>
            </a:extLst>
          </p:cNvPr>
          <p:cNvSpPr txBox="1"/>
          <p:nvPr/>
        </p:nvSpPr>
        <p:spPr>
          <a:xfrm>
            <a:off x="1619250" y="3152235"/>
            <a:ext cx="37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conflicting views of AGI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AI – an expectation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an economic 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 a legal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techical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 Medium</a:t>
            </a:r>
          </a:p>
        </p:txBody>
      </p:sp>
    </p:spTree>
    <p:extLst>
      <p:ext uri="{BB962C8B-B14F-4D97-AF65-F5344CB8AC3E}">
        <p14:creationId xmlns:p14="http://schemas.microsoft.com/office/powerpoint/2010/main" val="3162331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Robots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663" y="-39842"/>
            <a:ext cx="13849855" cy="689784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93D9BE0-687F-F829-F64B-09EF464F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624" y="-8373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383D6-8C75-04B8-7295-531F311A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72B058-B189-1C12-75A9-6862631B0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4EF1330-E133-87BA-7093-9F8E158D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ECF2A5F-11F9-477A-06D5-EDC00721B5E2}"/>
              </a:ext>
            </a:extLst>
          </p:cNvPr>
          <p:cNvSpPr txBox="1"/>
          <p:nvPr/>
        </p:nvSpPr>
        <p:spPr>
          <a:xfrm>
            <a:off x="453687" y="5827384"/>
            <a:ext cx="154103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Hardware  ændrer sig med </a:t>
            </a:r>
            <a:r>
              <a:rPr kumimoji="0" lang="da-DK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</a:t>
            </a: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                                                                 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Union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kommer vidt omkring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23D59B6-D158-C120-6F51-B803D587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22" y="1492014"/>
            <a:ext cx="4582977" cy="257846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CE384F9-E6C6-A94E-EE6C-6FC2873FF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185" y="4714088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5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584A-D375-92D6-617A-AFA9DD53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B1A1F-7BF4-590A-BACE-DA3827FA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største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teknologispring</a:t>
            </a:r>
            <a:r>
              <a:rPr lang="en-US" dirty="0"/>
              <a:t>… 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7CBCD8-8AD9-5A56-B4D6-9E0155D0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0" y="2247901"/>
            <a:ext cx="3411851" cy="4604598"/>
          </a:xfrm>
        </p:spPr>
        <p:txBody>
          <a:bodyPr>
            <a:normAutofit/>
          </a:bodyPr>
          <a:lstStyle/>
          <a:p>
            <a:r>
              <a:rPr lang="it-IT" sz="3200" dirty="0"/>
              <a:t>Personal          Computing</a:t>
            </a:r>
          </a:p>
          <a:p>
            <a:r>
              <a:rPr lang="it-IT" sz="3200" dirty="0"/>
              <a:t>Internet</a:t>
            </a:r>
          </a:p>
          <a:p>
            <a:r>
              <a:rPr lang="it-IT" sz="3200" dirty="0"/>
              <a:t>AI – Digital intelligens</a:t>
            </a:r>
          </a:p>
          <a:p>
            <a:r>
              <a:rPr lang="it-IT" sz="3200" dirty="0"/>
              <a:t>Hype – 2 år</a:t>
            </a:r>
          </a:p>
          <a:p>
            <a:r>
              <a:rPr lang="it-IT" sz="3200" dirty="0"/>
              <a:t>   Computing</a:t>
            </a:r>
          </a:p>
          <a:p>
            <a:endParaRPr lang="it-IT" sz="3200" dirty="0"/>
          </a:p>
          <a:p>
            <a:endParaRPr lang="en-US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B4F6574-03A0-271D-5776-2CDB54341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602" y="1779372"/>
            <a:ext cx="1952892" cy="258172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726F456-5166-F912-40DC-55F78B29E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63" y="226660"/>
            <a:ext cx="3485583" cy="460459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886010B-9366-0D67-E8B4-F09CC9F79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07" y="1849859"/>
            <a:ext cx="5116294" cy="661964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0DF2AEE-D5DD-881D-7DC9-7A8D28FEE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62" y="5346864"/>
            <a:ext cx="4761389" cy="2780235"/>
          </a:xfrm>
          <a:prstGeom prst="rect">
            <a:avLst/>
          </a:prstGeom>
        </p:spPr>
      </p:pic>
      <p:pic>
        <p:nvPicPr>
          <p:cNvPr id="4" name="Billede 3" descr="Et billede, der indeholder tavle, tekst, kvinde&#10;&#10;Automatisk genereret beskrivelse">
            <a:extLst>
              <a:ext uri="{FF2B5EF4-FFF2-40B4-BE49-F238E27FC236}">
                <a16:creationId xmlns:a16="http://schemas.microsoft.com/office/drawing/2014/main" id="{46BC8C28-E465-9E31-8A4A-3E9C9C340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666" y1="76972" x2="37666" y2="76972"/>
                        <a14:foregroundMark x1="17291" y1="36239" x2="17291" y2="36239"/>
                        <a14:foregroundMark x1="21161" y1="31927" x2="21161" y2="31927"/>
                        <a14:foregroundMark x1="36276" y1="51376" x2="36276" y2="51376"/>
                        <a14:foregroundMark x1="35852" y1="64404" x2="35852" y2="64404"/>
                        <a14:foregroundMark x1="42503" y1="71193" x2="42503" y2="71193"/>
                        <a14:foregroundMark x1="42745" y1="20092" x2="42745" y2="20092"/>
                        <a14:foregroundMark x1="53748" y1="27615" x2="53748" y2="27615"/>
                        <a14:foregroundMark x1="47279" y1="35229" x2="47279" y2="35229"/>
                        <a14:foregroundMark x1="54474" y1="37064" x2="54474" y2="37064"/>
                        <a14:foregroundMark x1="54474" y1="54220" x2="54474" y2="54220"/>
                        <a14:foregroundMark x1="57013" y1="82752" x2="57013" y2="82752"/>
                        <a14:foregroundMark x1="62455" y1="73211" x2="62455" y2="73211"/>
                        <a14:foregroundMark x1="64389" y1="58349" x2="64389" y2="58349"/>
                        <a14:foregroundMark x1="64268" y1="62569" x2="64268" y2="62569"/>
                        <a14:foregroundMark x1="65417" y1="66514" x2="65417" y2="66514"/>
                        <a14:foregroundMark x1="65719" y1="54954" x2="65719" y2="54954"/>
                        <a14:foregroundMark x1="69468" y1="50642" x2="69468" y2="50642"/>
                        <a14:foregroundMark x1="88331" y1="65872" x2="88331" y2="65872"/>
                        <a14:foregroundMark x1="60822" y1="47615" x2="60822" y2="47615"/>
                        <a14:foregroundMark x1="57860" y1="27156" x2="57860" y2="27156"/>
                        <a14:foregroundMark x1="72370" y1="23853" x2="72370" y2="23853"/>
                        <a14:backgroundMark x1="46070" y1="29725" x2="46070" y2="2972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7100" y="664170"/>
            <a:ext cx="2566105" cy="169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F1F98C3-0D5D-8E8D-208D-3AC428CB6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532" y="3317982"/>
            <a:ext cx="5548511" cy="330348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13FE5F5-B6BB-6D03-3EC3-A8CA58520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124" y="4478601"/>
            <a:ext cx="356902" cy="34986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A3AF852-9AB9-458E-4EDB-8EB766F1A403}"/>
              </a:ext>
            </a:extLst>
          </p:cNvPr>
          <p:cNvSpPr txBox="1"/>
          <p:nvPr/>
        </p:nvSpPr>
        <p:spPr>
          <a:xfrm>
            <a:off x="6333383" y="3643312"/>
            <a:ext cx="126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Gartner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 Kurve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5E1967D-A14C-49BC-33CD-58B678653827}"/>
              </a:ext>
            </a:extLst>
          </p:cNvPr>
          <p:cNvSpPr txBox="1"/>
          <p:nvPr/>
        </p:nvSpPr>
        <p:spPr>
          <a:xfrm>
            <a:off x="854886" y="5216059"/>
            <a:ext cx="2031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Turing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Enigma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AI 1948</a:t>
            </a:r>
          </a:p>
        </p:txBody>
      </p:sp>
    </p:spTree>
    <p:extLst>
      <p:ext uri="{BB962C8B-B14F-4D97-AF65-F5344CB8AC3E}">
        <p14:creationId xmlns:p14="http://schemas.microsoft.com/office/powerpoint/2010/main" val="2657618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A03716B-F05C-DF7D-A7E1-9FF000C6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806378"/>
            <a:ext cx="4579404" cy="27114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AE0A3-7A3A-83FB-0522-9A7A8CBF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Ting bliver kloge</a:t>
            </a:r>
            <a:br>
              <a:rPr lang="da-DK" dirty="0"/>
            </a:br>
            <a:r>
              <a:rPr lang="da-DK" dirty="0"/>
              <a:t>Stetoskop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3A9289-8C14-37FC-B400-9D1470F09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>
            <a:normAutofit lnSpcReduction="10000"/>
          </a:bodyPr>
          <a:lstStyle/>
          <a:p>
            <a:r>
              <a:rPr lang="da-DK" dirty="0"/>
              <a:t>Stetoskop </a:t>
            </a:r>
            <a:r>
              <a:rPr lang="da-DK" dirty="0" err="1"/>
              <a:t>Eko</a:t>
            </a:r>
            <a:r>
              <a:rPr lang="da-DK" dirty="0"/>
              <a:t> Health</a:t>
            </a:r>
          </a:p>
          <a:p>
            <a:r>
              <a:rPr lang="da-DK" dirty="0"/>
              <a:t>AI </a:t>
            </a:r>
            <a:r>
              <a:rPr lang="da-DK" dirty="0" err="1"/>
              <a:t>stethoscope</a:t>
            </a:r>
            <a:r>
              <a:rPr lang="da-DK" dirty="0"/>
              <a:t>,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detect</a:t>
            </a:r>
            <a:r>
              <a:rPr lang="da-DK" dirty="0"/>
              <a:t> major </a:t>
            </a:r>
            <a:r>
              <a:rPr lang="da-DK" dirty="0" err="1"/>
              <a:t>heart</a:t>
            </a:r>
            <a:r>
              <a:rPr lang="da-DK" dirty="0"/>
              <a:t> </a:t>
            </a:r>
            <a:r>
              <a:rPr lang="da-DK" dirty="0" err="1"/>
              <a:t>conditions</a:t>
            </a:r>
            <a:r>
              <a:rPr lang="da-DK" dirty="0"/>
              <a:t> in 15 </a:t>
            </a:r>
            <a:r>
              <a:rPr lang="da-DK" dirty="0" err="1"/>
              <a:t>seconds</a:t>
            </a:r>
            <a:endParaRPr lang="da-DK" dirty="0"/>
          </a:p>
          <a:p>
            <a:r>
              <a:rPr lang="da-DK" dirty="0"/>
              <a:t>2-3 times as </a:t>
            </a:r>
            <a:r>
              <a:rPr lang="da-DK" dirty="0" err="1"/>
              <a:t>likely</a:t>
            </a:r>
            <a:r>
              <a:rPr lang="da-DK" dirty="0"/>
              <a:t> to </a:t>
            </a:r>
            <a:r>
              <a:rPr lang="da-DK" dirty="0" err="1"/>
              <a:t>detect</a:t>
            </a:r>
            <a:r>
              <a:rPr lang="da-DK" dirty="0"/>
              <a:t> </a:t>
            </a:r>
            <a:r>
              <a:rPr lang="da-DK" dirty="0" err="1"/>
              <a:t>heart</a:t>
            </a:r>
            <a:r>
              <a:rPr lang="da-DK" dirty="0"/>
              <a:t> </a:t>
            </a:r>
            <a:r>
              <a:rPr lang="da-DK" dirty="0" err="1"/>
              <a:t>failure</a:t>
            </a:r>
            <a:r>
              <a:rPr lang="da-DK" dirty="0"/>
              <a:t>, </a:t>
            </a:r>
            <a:r>
              <a:rPr lang="da-DK" dirty="0" err="1"/>
              <a:t>atrial</a:t>
            </a:r>
            <a:r>
              <a:rPr lang="da-DK" dirty="0"/>
              <a:t> </a:t>
            </a:r>
            <a:r>
              <a:rPr lang="da-DK" dirty="0" err="1"/>
              <a:t>fillibration</a:t>
            </a:r>
            <a:r>
              <a:rPr lang="da-DK" dirty="0"/>
              <a:t>, </a:t>
            </a:r>
            <a:r>
              <a:rPr lang="da-DK" dirty="0" err="1"/>
              <a:t>heart</a:t>
            </a:r>
            <a:r>
              <a:rPr lang="da-DK" dirty="0"/>
              <a:t> </a:t>
            </a:r>
            <a:r>
              <a:rPr lang="da-DK" dirty="0" err="1"/>
              <a:t>valve</a:t>
            </a:r>
            <a:r>
              <a:rPr lang="da-DK" dirty="0"/>
              <a:t> </a:t>
            </a:r>
            <a:r>
              <a:rPr lang="da-DK" dirty="0" err="1"/>
              <a:t>disease</a:t>
            </a:r>
            <a:endParaRPr lang="da-DK" dirty="0"/>
          </a:p>
          <a:p>
            <a:pPr lvl="1"/>
            <a:r>
              <a:rPr lang="da-DK" dirty="0"/>
              <a:t>Can analyse </a:t>
            </a:r>
            <a:r>
              <a:rPr lang="da-DK" dirty="0" err="1"/>
              <a:t>tiny</a:t>
            </a:r>
            <a:r>
              <a:rPr lang="da-DK" dirty="0"/>
              <a:t> differences in heartbeat and </a:t>
            </a:r>
            <a:r>
              <a:rPr lang="da-DK" dirty="0" err="1"/>
              <a:t>blood</a:t>
            </a:r>
            <a:r>
              <a:rPr lang="da-DK" dirty="0"/>
              <a:t> flow </a:t>
            </a:r>
            <a:r>
              <a:rPr lang="da-DK" dirty="0" err="1"/>
              <a:t>undetectable</a:t>
            </a:r>
            <a:r>
              <a:rPr lang="da-DK" dirty="0"/>
              <a:t> to the human </a:t>
            </a:r>
            <a:r>
              <a:rPr lang="da-DK" dirty="0" err="1"/>
              <a:t>ear</a:t>
            </a:r>
            <a:endParaRPr lang="da-DK" dirty="0"/>
          </a:p>
          <a:p>
            <a:pPr lvl="1"/>
            <a:r>
              <a:rPr lang="da-DK" dirty="0"/>
              <a:t>Can </a:t>
            </a:r>
            <a:r>
              <a:rPr lang="da-DK" dirty="0" err="1"/>
              <a:t>take</a:t>
            </a:r>
            <a:r>
              <a:rPr lang="da-DK" dirty="0"/>
              <a:t> a rapid ECG </a:t>
            </a:r>
          </a:p>
          <a:p>
            <a:endParaRPr lang="da-DK" dirty="0"/>
          </a:p>
          <a:p>
            <a:r>
              <a:rPr lang="da-DK" dirty="0"/>
              <a:t>Imperial College London / Guardian  </a:t>
            </a:r>
          </a:p>
        </p:txBody>
      </p:sp>
      <p:pic>
        <p:nvPicPr>
          <p:cNvPr id="1026" name="Picture 2" descr="AI stethoscope in use">
            <a:extLst>
              <a:ext uri="{FF2B5EF4-FFF2-40B4-BE49-F238E27FC236}">
                <a16:creationId xmlns:a16="http://schemas.microsoft.com/office/drawing/2014/main" id="{4BAA75A9-87FA-B5EC-DA4E-1692824A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31" y="564666"/>
            <a:ext cx="2983728" cy="23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55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9548E-7DE4-01EB-F4D8-A5D0474FB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FE370-888D-BC25-43D5-6DF5D323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Ting bliver kloge</a:t>
            </a:r>
            <a:br>
              <a:rPr lang="da-DK" dirty="0"/>
            </a:br>
            <a:r>
              <a:rPr lang="da-DK" dirty="0"/>
              <a:t>Rottefælder 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33A603-E1D3-8B99-48F7-D9F0011BD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2796" cy="4843472"/>
          </a:xfrm>
        </p:spPr>
        <p:txBody>
          <a:bodyPr>
            <a:normAutofit/>
          </a:bodyPr>
          <a:lstStyle/>
          <a:p>
            <a:r>
              <a:rPr lang="en-US" dirty="0"/>
              <a:t>Rats work in teams</a:t>
            </a:r>
          </a:p>
          <a:p>
            <a:pPr lvl="1"/>
            <a:r>
              <a:rPr lang="en-US" dirty="0"/>
              <a:t>Male alpha rats are the leaders, and lower ranking rats make up the rest of the social group. </a:t>
            </a:r>
          </a:p>
          <a:p>
            <a:r>
              <a:rPr lang="en-US" dirty="0"/>
              <a:t>Rat facial recognition</a:t>
            </a:r>
          </a:p>
          <a:p>
            <a:pPr lvl="1"/>
            <a:r>
              <a:rPr lang="en-US" dirty="0"/>
              <a:t>Where do they come from, who is returning, who is making the damage</a:t>
            </a:r>
          </a:p>
          <a:p>
            <a:pPr lvl="1"/>
            <a:r>
              <a:rPr lang="en-US" dirty="0"/>
              <a:t>Rentokil </a:t>
            </a:r>
          </a:p>
          <a:p>
            <a:pPr lvl="2"/>
            <a:r>
              <a:rPr lang="en-US" dirty="0"/>
              <a:t>Guardian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1AE63B1-2A2A-7FC1-6CC0-66D514F86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453" y="1979565"/>
            <a:ext cx="4686662" cy="2634144"/>
          </a:xfrm>
          <a:prstGeom prst="rect">
            <a:avLst/>
          </a:prstGeom>
        </p:spPr>
      </p:pic>
      <p:pic>
        <p:nvPicPr>
          <p:cNvPr id="1026" name="Picture 2" descr="Disney Ratatouille Toys, Playroom Furniture and Children's Tableware -  Jemini">
            <a:extLst>
              <a:ext uri="{FF2B5EF4-FFF2-40B4-BE49-F238E27FC236}">
                <a16:creationId xmlns:a16="http://schemas.microsoft.com/office/drawing/2014/main" id="{2DBBEA3F-C4C9-5106-5573-960C96B6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0" b="97800" l="10000" r="90000">
                        <a14:foregroundMark x1="52000" y1="11800" x2="52000" y2="11800"/>
                        <a14:foregroundMark x1="53600" y1="16800" x2="53600" y2="16800"/>
                        <a14:foregroundMark x1="49200" y1="13800" x2="49200" y2="13800"/>
                        <a14:foregroundMark x1="52200" y1="4600" x2="52200" y2="4600"/>
                        <a14:foregroundMark x1="60000" y1="12800" x2="60000" y2="12800"/>
                        <a14:foregroundMark x1="62600" y1="53200" x2="62600" y2="53200"/>
                        <a14:foregroundMark x1="63800" y1="58200" x2="63800" y2="58200"/>
                        <a14:foregroundMark x1="71400" y1="93600" x2="71400" y2="93600"/>
                        <a14:foregroundMark x1="71000" y1="97800" x2="71000" y2="9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493" y="151518"/>
            <a:ext cx="2538865" cy="25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881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AE17C-1C93-C165-F089-A331D604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Google RT2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5E8DB6-E327-5C9E-0AC1-017D2925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9558" cy="4351338"/>
          </a:xfrm>
        </p:spPr>
        <p:txBody>
          <a:bodyPr>
            <a:normAutofit/>
          </a:bodyPr>
          <a:lstStyle/>
          <a:p>
            <a:r>
              <a:rPr lang="en-US" dirty="0"/>
              <a:t>Google </a:t>
            </a:r>
            <a:r>
              <a:rPr lang="en-US" dirty="0" err="1"/>
              <a:t>Deepmind</a:t>
            </a:r>
            <a:r>
              <a:rPr lang="en-US" dirty="0"/>
              <a:t> RT2 Robotics-transformer model</a:t>
            </a:r>
          </a:p>
          <a:p>
            <a:pPr lvl="1"/>
            <a:r>
              <a:rPr lang="en-US" dirty="0"/>
              <a:t>Robots that can follow real-time instructions</a:t>
            </a:r>
          </a:p>
          <a:p>
            <a:pPr lvl="1"/>
            <a:r>
              <a:rPr lang="en-US" dirty="0"/>
              <a:t>Navigate any new environment on the fly</a:t>
            </a:r>
          </a:p>
          <a:p>
            <a:pPr lvl="2"/>
            <a:r>
              <a:rPr lang="en-US" dirty="0"/>
              <a:t>Medium</a:t>
            </a:r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2D20A22-8D57-5E60-39E6-32C28C5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529" y="2161783"/>
            <a:ext cx="5350803" cy="327632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870C3EC-4742-BF8F-6D92-2A445C6F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188" y="183726"/>
            <a:ext cx="2386688" cy="1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AE17C-1C93-C165-F089-A331D604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Google </a:t>
            </a:r>
            <a:r>
              <a:rPr lang="da-DK" dirty="0" err="1"/>
              <a:t>Gemini</a:t>
            </a:r>
            <a:r>
              <a:rPr lang="da-DK" dirty="0"/>
              <a:t> </a:t>
            </a:r>
            <a:r>
              <a:rPr lang="da-DK" dirty="0" err="1"/>
              <a:t>Robotics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5E8DB6-E327-5C9E-0AC1-017D2925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257801" cy="49342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Gemini Robotics </a:t>
            </a:r>
          </a:p>
          <a:p>
            <a:pPr lvl="1"/>
            <a:r>
              <a:rPr lang="en-US" dirty="0"/>
              <a:t>Can adapt, problem solve, pass skills between them</a:t>
            </a:r>
          </a:p>
          <a:p>
            <a:pPr lvl="1"/>
            <a:r>
              <a:rPr lang="en-US" dirty="0"/>
              <a:t>From systems that act on commands </a:t>
            </a:r>
          </a:p>
          <a:p>
            <a:pPr lvl="2"/>
            <a:r>
              <a:rPr lang="en-US" dirty="0"/>
              <a:t>To systems that can reason, plan, use tools, and generalize</a:t>
            </a:r>
          </a:p>
          <a:p>
            <a:pPr lvl="1"/>
            <a:r>
              <a:rPr lang="en-US" dirty="0"/>
              <a:t>Can</a:t>
            </a:r>
          </a:p>
          <a:p>
            <a:pPr lvl="2"/>
            <a:r>
              <a:rPr lang="en-US" dirty="0"/>
              <a:t>Sort laundry by color</a:t>
            </a:r>
          </a:p>
          <a:p>
            <a:pPr lvl="2"/>
            <a:r>
              <a:rPr lang="en-US" dirty="0"/>
              <a:t>Pack suitcase, looking up weather forecast</a:t>
            </a:r>
          </a:p>
          <a:p>
            <a:pPr lvl="2"/>
            <a:r>
              <a:rPr lang="en-US" dirty="0"/>
              <a:t>Sort trash, check local trash rules </a:t>
            </a:r>
          </a:p>
          <a:p>
            <a:pPr lvl="1"/>
            <a:r>
              <a:rPr lang="en-US" dirty="0"/>
              <a:t>Two models working together</a:t>
            </a:r>
          </a:p>
          <a:p>
            <a:pPr lvl="2"/>
            <a:r>
              <a:rPr lang="en-US" dirty="0"/>
              <a:t>Vision language action VLA model, turn visual information into commands </a:t>
            </a:r>
          </a:p>
          <a:p>
            <a:pPr lvl="2"/>
            <a:r>
              <a:rPr lang="en-US" dirty="0"/>
              <a:t>Vision language model create multistep plans</a:t>
            </a:r>
            <a:r>
              <a:rPr lang="en-US" sz="2800" dirty="0"/>
              <a:t> </a:t>
            </a:r>
            <a:r>
              <a:rPr lang="en-US" sz="1400" dirty="0"/>
              <a:t>Decrypt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2D20A22-8D57-5E60-39E6-32C28C54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80" y="481595"/>
            <a:ext cx="4787560" cy="29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DDD73-06D3-7C54-4030-F7A52D49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Physical</a:t>
            </a:r>
            <a:r>
              <a:rPr lang="da-DK" dirty="0"/>
              <a:t> AI</a:t>
            </a:r>
            <a:br>
              <a:rPr lang="da-DK" dirty="0"/>
            </a:br>
            <a:r>
              <a:rPr lang="da-DK" dirty="0"/>
              <a:t>Rise of the Robots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C0A6B9-1581-3DC0-E097-329D871C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7172" cy="4351338"/>
          </a:xfrm>
        </p:spPr>
        <p:txBody>
          <a:bodyPr>
            <a:normAutofit/>
          </a:bodyPr>
          <a:lstStyle/>
          <a:p>
            <a:r>
              <a:rPr lang="en-US" dirty="0"/>
              <a:t>1.3b robots 2030</a:t>
            </a:r>
          </a:p>
          <a:p>
            <a:r>
              <a:rPr lang="en-US" dirty="0"/>
              <a:t>4b robots 2050</a:t>
            </a:r>
          </a:p>
          <a:p>
            <a:pPr lvl="1"/>
            <a:r>
              <a:rPr lang="en-US" dirty="0"/>
              <a:t>1.8b autonomous cars</a:t>
            </a:r>
          </a:p>
          <a:p>
            <a:pPr lvl="2"/>
            <a:r>
              <a:rPr lang="en-US" dirty="0"/>
              <a:t>1.2b manual cars</a:t>
            </a:r>
          </a:p>
          <a:p>
            <a:pPr lvl="1"/>
            <a:r>
              <a:rPr lang="en-US" dirty="0"/>
              <a:t>AGV </a:t>
            </a:r>
            <a:r>
              <a:rPr lang="en-US" sz="1100" dirty="0"/>
              <a:t>automatic guided vehicles </a:t>
            </a:r>
            <a:r>
              <a:rPr lang="en-US" dirty="0"/>
              <a:t>181m</a:t>
            </a:r>
          </a:p>
          <a:p>
            <a:pPr lvl="1"/>
            <a:r>
              <a:rPr lang="en-US" dirty="0"/>
              <a:t>Cleaning 1.2b</a:t>
            </a:r>
          </a:p>
          <a:p>
            <a:pPr lvl="1"/>
            <a:r>
              <a:rPr lang="en-US" dirty="0"/>
              <a:t>Humanoids 650m</a:t>
            </a:r>
          </a:p>
          <a:p>
            <a:pPr lvl="1"/>
            <a:r>
              <a:rPr lang="en-US" dirty="0"/>
              <a:t>Assistive Care, Companionship, Delivery robots 71m </a:t>
            </a:r>
          </a:p>
          <a:p>
            <a:r>
              <a:rPr lang="en-US" sz="1100" dirty="0"/>
              <a:t>Citi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5016579-65A8-43A4-FC81-80F71C040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460" y="383385"/>
            <a:ext cx="5146481" cy="2697066"/>
          </a:xfrm>
          <a:prstGeom prst="rect">
            <a:avLst/>
          </a:prstGeom>
        </p:spPr>
      </p:pic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621E85FF-26B5-F4BF-8CE2-F42C68204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5" t="8514" r="3518" b="4393"/>
          <a:stretch/>
        </p:blipFill>
        <p:spPr>
          <a:xfrm>
            <a:off x="6901461" y="3127222"/>
            <a:ext cx="5146480" cy="365450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DDDD3B5-6513-5A15-DF66-6026AEB8A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3" b="95683" l="1024" r="93515">
                        <a14:foregroundMark x1="4608" y1="61295" x2="4608" y2="61295"/>
                        <a14:foregroundMark x1="6143" y1="60288" x2="6143" y2="60288"/>
                        <a14:foregroundMark x1="11604" y1="52230" x2="11604" y2="52230"/>
                        <a14:foregroundMark x1="21843" y1="50360" x2="21843" y2="50360"/>
                        <a14:foregroundMark x1="24232" y1="81871" x2="24232" y2="81871"/>
                        <a14:foregroundMark x1="12201" y1="94532" x2="12201" y2="94532"/>
                        <a14:foregroundMark x1="11775" y1="93813" x2="11775" y2="93813"/>
                        <a14:foregroundMark x1="11263" y1="93813" x2="11263" y2="93813"/>
                        <a14:foregroundMark x1="10239" y1="93957" x2="10239" y2="93957"/>
                        <a14:foregroundMark x1="13567" y1="93957" x2="13567" y2="93957"/>
                        <a14:foregroundMark x1="13481" y1="93957" x2="13481" y2="93957"/>
                        <a14:foregroundMark x1="10495" y1="84748" x2="10495" y2="84748"/>
                        <a14:foregroundMark x1="1024" y1="93094" x2="1024" y2="93094"/>
                        <a14:foregroundMark x1="1024" y1="95971" x2="1024" y2="95971"/>
                        <a14:foregroundMark x1="1024" y1="95252" x2="1024" y2="95252"/>
                        <a14:foregroundMark x1="2048" y1="94245" x2="2048" y2="94245"/>
                        <a14:foregroundMark x1="2218" y1="94820" x2="2218" y2="94820"/>
                        <a14:foregroundMark x1="12969" y1="93669" x2="12969" y2="93669"/>
                        <a14:foregroundMark x1="25597" y1="93525" x2="25597" y2="93525"/>
                        <a14:foregroundMark x1="14846" y1="93237" x2="14846" y2="93237"/>
                        <a14:foregroundMark x1="15273" y1="93237" x2="15273" y2="93237"/>
                        <a14:foregroundMark x1="26792" y1="93957" x2="26792" y2="93957"/>
                        <a14:foregroundMark x1="25000" y1="93957" x2="25000" y2="93957"/>
                        <a14:foregroundMark x1="32423" y1="50647" x2="32423" y2="50647"/>
                        <a14:foregroundMark x1="64420" y1="57986" x2="64420" y2="57986"/>
                        <a14:foregroundMark x1="57082" y1="93237" x2="57082" y2="93237"/>
                        <a14:foregroundMark x1="70904" y1="93237" x2="70904" y2="93237"/>
                        <a14:foregroundMark x1="73208" y1="92518" x2="73208" y2="92518"/>
                        <a14:foregroundMark x1="71672" y1="92806" x2="71672" y2="92806"/>
                        <a14:foregroundMark x1="73635" y1="92806" x2="73635" y2="92806"/>
                        <a14:foregroundMark x1="73720" y1="92086" x2="73720" y2="92086"/>
                        <a14:foregroundMark x1="69625" y1="63022" x2="69625" y2="63022"/>
                        <a14:foregroundMark x1="70478" y1="62014" x2="70478" y2="62014"/>
                        <a14:foregroundMark x1="45734" y1="34964" x2="45734" y2="34964"/>
                        <a14:foregroundMark x1="66894" y1="33813" x2="66894" y2="33813"/>
                        <a14:foregroundMark x1="66126" y1="34245" x2="66126" y2="34245"/>
                        <a14:foregroundMark x1="86775" y1="58273" x2="86775" y2="58273"/>
                        <a14:foregroundMark x1="85495" y1="52230" x2="85495" y2="52230"/>
                        <a14:foregroundMark x1="86263" y1="41295" x2="86263" y2="41295"/>
                        <a14:foregroundMark x1="84300" y1="39856" x2="84300" y2="39856"/>
                        <a14:foregroundMark x1="86177" y1="32374" x2="86177" y2="32374"/>
                        <a14:foregroundMark x1="87969" y1="29928" x2="87969" y2="29928"/>
                        <a14:foregroundMark x1="85751" y1="30504" x2="85751" y2="30504"/>
                        <a14:foregroundMark x1="85751" y1="30504" x2="85751" y2="30504"/>
                        <a14:foregroundMark x1="85922" y1="30072" x2="85922" y2="30072"/>
                        <a14:foregroundMark x1="87031" y1="28777" x2="87031" y2="28777"/>
                        <a14:foregroundMark x1="87116" y1="32662" x2="87116" y2="32662"/>
                        <a14:foregroundMark x1="87799" y1="32518" x2="87799" y2="32518"/>
                        <a14:foregroundMark x1="88567" y1="33669" x2="88567" y2="33669"/>
                        <a14:foregroundMark x1="89078" y1="31942" x2="89078" y2="31942"/>
                        <a14:foregroundMark x1="88908" y1="31511" x2="88908" y2="31511"/>
                        <a14:foregroundMark x1="88908" y1="31511" x2="88908" y2="31511"/>
                        <a14:foregroundMark x1="88652" y1="30791" x2="88652" y2="30791"/>
                        <a14:foregroundMark x1="81314" y1="52086" x2="81314" y2="52086"/>
                        <a14:foregroundMark x1="80973" y1="52662" x2="80973" y2="52662"/>
                        <a14:foregroundMark x1="78584" y1="65036" x2="78584" y2="65036"/>
                        <a14:foregroundMark x1="81570" y1="50504" x2="81570" y2="50504"/>
                        <a14:foregroundMark x1="88311" y1="44173" x2="88311" y2="44173"/>
                        <a14:foregroundMark x1="86519" y1="42734" x2="86519" y2="42734"/>
                        <a14:foregroundMark x1="87201" y1="42446" x2="87201" y2="42446"/>
                        <a14:foregroundMark x1="80205" y1="78705" x2="80205" y2="78705"/>
                        <a14:foregroundMark x1="78072" y1="82014" x2="78072" y2="82014"/>
                        <a14:foregroundMark x1="79437" y1="81871" x2="79437" y2="81871"/>
                        <a14:foregroundMark x1="78413" y1="83597" x2="78413" y2="83597"/>
                        <a14:foregroundMark x1="76962" y1="86187" x2="76962" y2="86187"/>
                        <a14:foregroundMark x1="77901" y1="84748" x2="77901" y2="84748"/>
                        <a14:foregroundMark x1="77901" y1="84892" x2="77901" y2="84892"/>
                        <a14:foregroundMark x1="75085" y1="89496" x2="75085" y2="89496"/>
                        <a14:foregroundMark x1="75683" y1="87194" x2="75683" y2="87194"/>
                        <a14:foregroundMark x1="93515" y1="92806" x2="93515" y2="92806"/>
                        <a14:foregroundMark x1="93515" y1="94245" x2="93515" y2="94245"/>
                        <a14:foregroundMark x1="90444" y1="86331" x2="90444" y2="86331"/>
                        <a14:foregroundMark x1="79266" y1="81871" x2="79266" y2="81871"/>
                        <a14:foregroundMark x1="80375" y1="78705" x2="80375" y2="78705"/>
                        <a14:foregroundMark x1="80375" y1="75683" x2="80375" y2="75683"/>
                        <a14:foregroundMark x1="81314" y1="75252" x2="81314" y2="75252"/>
                        <a14:foregroundMark x1="76109" y1="89209" x2="76109" y2="89209"/>
                        <a14:foregroundMark x1="75512" y1="89209" x2="75512" y2="89209"/>
                        <a14:foregroundMark x1="79693" y1="56691" x2="79693" y2="56691"/>
                        <a14:foregroundMark x1="87713" y1="41583" x2="87713" y2="41583"/>
                        <a14:backgroundMark x1="66809" y1="34245" x2="66809" y2="34245"/>
                        <a14:backgroundMark x1="66638" y1="33669" x2="66638" y2="33669"/>
                        <a14:backgroundMark x1="66894" y1="33669" x2="66894" y2="33669"/>
                        <a14:backgroundMark x1="66894" y1="34676" x2="66894" y2="34676"/>
                        <a14:backgroundMark x1="66809" y1="34676" x2="66809" y2="34676"/>
                        <a14:backgroundMark x1="66894" y1="34388" x2="66894" y2="3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981" y="308768"/>
            <a:ext cx="2330374" cy="138192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6EE2EDC-A528-CB5C-8A95-29002CBCC30E}"/>
              </a:ext>
            </a:extLst>
          </p:cNvPr>
          <p:cNvSpPr txBox="1"/>
          <p:nvPr/>
        </p:nvSpPr>
        <p:spPr>
          <a:xfrm rot="1050494">
            <a:off x="2180686" y="1842040"/>
            <a:ext cx="67015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2030, 80% of humans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engage with smart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robots on a daily basis,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from less than 10% today.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Gartner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5431B31-5DA7-91C6-CF41-7D84B4C4A2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17869">
            <a:off x="3549838" y="884777"/>
            <a:ext cx="4217333" cy="29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5509AC-3736-B2A3-7203-2B8A8BB56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237470"/>
            <a:ext cx="5608319" cy="4424090"/>
          </a:xfrm>
        </p:spPr>
        <p:txBody>
          <a:bodyPr>
            <a:normAutofit/>
          </a:bodyPr>
          <a:lstStyle/>
          <a:p>
            <a:r>
              <a:rPr lang="en-US" dirty="0"/>
              <a:t>Tesla AV – cowboy strategi</a:t>
            </a:r>
          </a:p>
          <a:p>
            <a:pPr lvl="1"/>
            <a:r>
              <a:rPr lang="en-US" dirty="0"/>
              <a:t>Use cameras / AI to react to road conditions like human </a:t>
            </a:r>
          </a:p>
          <a:p>
            <a:pPr lvl="1"/>
            <a:r>
              <a:rPr lang="en-US" dirty="0"/>
              <a:t>Less training and road mapping</a:t>
            </a:r>
          </a:p>
          <a:p>
            <a:r>
              <a:rPr lang="en-US" dirty="0"/>
              <a:t>Waymo / Google – deep / extensive </a:t>
            </a:r>
          </a:p>
          <a:p>
            <a:pPr lvl="1"/>
            <a:r>
              <a:rPr lang="en-US" dirty="0"/>
              <a:t>Mapping and training</a:t>
            </a:r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AD34CB-A1AD-F6BB-37BF-B2842710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AV</a:t>
            </a:r>
            <a:br>
              <a:rPr lang="da-DK" dirty="0"/>
            </a:br>
            <a:r>
              <a:rPr lang="da-DK" dirty="0"/>
              <a:t>2 (køre) skoler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3041B11-ACAB-F734-E94E-3CC9A6E78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754" y="684712"/>
            <a:ext cx="4723729" cy="205499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8F44698-DCD9-4140-F7E9-AF5BE1675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969" r="90000">
                        <a14:foregroundMark x1="7969" y1="57222" x2="7969" y2="57222"/>
                        <a14:foregroundMark x1="25990" y1="38056" x2="25990" y2="38056"/>
                        <a14:foregroundMark x1="25104" y1="40185" x2="25104" y2="40185"/>
                        <a14:foregroundMark x1="23073" y1="40278" x2="23073" y2="40278"/>
                        <a14:foregroundMark x1="25313" y1="39444" x2="25313" y2="39444"/>
                        <a14:foregroundMark x1="24531" y1="39907" x2="24531" y2="39907"/>
                        <a14:foregroundMark x1="25156" y1="39167" x2="25156" y2="39167"/>
                        <a14:foregroundMark x1="26667" y1="38241" x2="26667" y2="3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386" y="2668326"/>
            <a:ext cx="3949735" cy="2221726"/>
          </a:xfrm>
          <a:prstGeom prst="rect">
            <a:avLst/>
          </a:prstGeom>
        </p:spPr>
      </p:pic>
      <p:pic>
        <p:nvPicPr>
          <p:cNvPr id="2050" name="Picture 2" descr="Waymo On Uber | Ride with Waymo in Austin and Atlanta">
            <a:extLst>
              <a:ext uri="{FF2B5EF4-FFF2-40B4-BE49-F238E27FC236}">
                <a16:creationId xmlns:a16="http://schemas.microsoft.com/office/drawing/2014/main" id="{CC6C8BEB-4D01-6B18-4625-168BA72A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5154" y="4040661"/>
            <a:ext cx="4325235" cy="18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E20C400-5F87-1848-4D9D-52747ADB7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077" y="5325067"/>
            <a:ext cx="2149846" cy="12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36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E686A8A-F39B-5622-FE8B-AB9A11393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68"/>
          <a:stretch>
            <a:fillRect/>
          </a:stretch>
        </p:blipFill>
        <p:spPr>
          <a:xfrm>
            <a:off x="4124942" y="1474210"/>
            <a:ext cx="4224974" cy="22932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7F5F1E-347C-1DAB-96DC-6B73CD5A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Vejen til selvkørende…. </a:t>
            </a:r>
            <a:br>
              <a:rPr lang="da-DK" dirty="0"/>
            </a:br>
            <a:r>
              <a:rPr lang="da-DK" dirty="0"/>
              <a:t>Remote </a:t>
            </a:r>
            <a:r>
              <a:rPr lang="da-DK" dirty="0" err="1"/>
              <a:t>Driving</a:t>
            </a:r>
            <a:r>
              <a:rPr lang="da-DK" dirty="0"/>
              <a:t> services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430E79-DB3A-861B-C3F5-064F45244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9655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Einride</a:t>
            </a:r>
            <a:r>
              <a:rPr lang="en-US" dirty="0"/>
              <a:t> – Antwerp Port, Belgium public roads</a:t>
            </a:r>
          </a:p>
          <a:p>
            <a:pPr lvl="1"/>
            <a:r>
              <a:rPr lang="en-US" dirty="0"/>
              <a:t>320kwh/650km battery</a:t>
            </a:r>
          </a:p>
          <a:p>
            <a:pPr lvl="1"/>
            <a:r>
              <a:rPr lang="en-US" dirty="0"/>
              <a:t>Remote operator 1-10 ratio</a:t>
            </a:r>
          </a:p>
          <a:p>
            <a:endParaRPr lang="en-US" dirty="0"/>
          </a:p>
          <a:p>
            <a:r>
              <a:rPr lang="en-US" dirty="0"/>
              <a:t>Remote Driving</a:t>
            </a:r>
          </a:p>
          <a:p>
            <a:pPr lvl="1"/>
            <a:r>
              <a:rPr lang="en-US" dirty="0"/>
              <a:t>70 pct of premium car owners would use remote driving services</a:t>
            </a:r>
          </a:p>
          <a:p>
            <a:pPr lvl="1"/>
            <a:r>
              <a:rPr lang="en-US" dirty="0"/>
              <a:t>Valet parking</a:t>
            </a:r>
          </a:p>
          <a:p>
            <a:pPr lvl="1"/>
            <a:r>
              <a:rPr lang="en-US" dirty="0"/>
              <a:t>Vehicle Maintenance </a:t>
            </a:r>
            <a:r>
              <a:rPr lang="en-US" sz="700" dirty="0"/>
              <a:t>McKinsey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1721103-9695-A253-FCD1-7EF07933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0" t="15875" r="11620" b="3221"/>
          <a:stretch/>
        </p:blipFill>
        <p:spPr>
          <a:xfrm>
            <a:off x="8349916" y="2743904"/>
            <a:ext cx="3736948" cy="301127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CBC7F6A-D15A-CA59-6F13-862E42B2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50" t="34955" r="3739" b="13693"/>
          <a:stretch/>
        </p:blipFill>
        <p:spPr>
          <a:xfrm>
            <a:off x="7622438" y="2775739"/>
            <a:ext cx="4654115" cy="294760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70B6BF0-7DF0-E9A8-3DFA-D8DE2431F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462" y="644920"/>
            <a:ext cx="3296089" cy="18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7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B191613-42CC-2D7F-7023-92A78157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32" y="316776"/>
            <a:ext cx="10287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CF348E-8147-EB5B-0155-27875267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Hardware, UX og os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5F5D58-2902-E046-EE6E-D912FB0F9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Ambient AI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D01289B-407B-232A-1585-8E8049A6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931" y="5044250"/>
            <a:ext cx="2389839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76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97856-CB4B-0900-DE53-23CEC16D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kan ændre vores forhold til IT</a:t>
            </a:r>
            <a:br>
              <a:rPr lang="da-DK" dirty="0"/>
            </a:br>
            <a:r>
              <a:rPr lang="da-DK" dirty="0" err="1"/>
              <a:t>Calm</a:t>
            </a:r>
            <a:r>
              <a:rPr lang="da-DK" dirty="0"/>
              <a:t> Computing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E440DA-DB12-2DD3-6AD1-0229FD13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42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"It feels a lot like being bombarded with notifications and flashing lights in Las Vegas.“</a:t>
            </a:r>
          </a:p>
          <a:p>
            <a:r>
              <a:rPr lang="en-US" sz="1500" dirty="0"/>
              <a:t>OpenAI CEO Sam Altman with </a:t>
            </a:r>
            <a:r>
              <a:rPr lang="en-US" sz="1500" dirty="0" err="1"/>
              <a:t>Ive</a:t>
            </a:r>
            <a:r>
              <a:rPr lang="en-US" sz="1500" dirty="0"/>
              <a:t>, NYT</a:t>
            </a:r>
          </a:p>
          <a:p>
            <a:pPr lvl="1"/>
            <a:r>
              <a:rPr lang="en-US" dirty="0"/>
              <a:t>End of the Attention Economy </a:t>
            </a:r>
          </a:p>
          <a:p>
            <a:endParaRPr lang="en-US" dirty="0"/>
          </a:p>
          <a:p>
            <a:r>
              <a:rPr lang="en-US" dirty="0"/>
              <a:t>Ubiquitous computing 1991</a:t>
            </a:r>
          </a:p>
          <a:p>
            <a:pPr lvl="1"/>
            <a:r>
              <a:rPr lang="en-US" dirty="0"/>
              <a:t>“when technology recedes into the background of our lives”</a:t>
            </a:r>
          </a:p>
          <a:p>
            <a:r>
              <a:rPr lang="en-US" dirty="0"/>
              <a:t>Calm Computing 1995</a:t>
            </a:r>
          </a:p>
          <a:p>
            <a:pPr lvl="1"/>
            <a:r>
              <a:rPr lang="en-US" dirty="0"/>
              <a:t>“Informs but does not demand our focus or attention”.</a:t>
            </a:r>
          </a:p>
          <a:p>
            <a:pPr lvl="1"/>
            <a:r>
              <a:rPr lang="en-US" dirty="0"/>
              <a:t>Interaction in user's periphery, not constantly at the center of attention. </a:t>
            </a:r>
          </a:p>
          <a:p>
            <a:pPr lvl="1"/>
            <a:r>
              <a:rPr lang="en-US" dirty="0"/>
              <a:t>Information from technology smoothly shifts to the user's attention when needed </a:t>
            </a:r>
          </a:p>
          <a:p>
            <a:pPr lvl="1"/>
            <a:r>
              <a:rPr lang="en-US" dirty="0"/>
              <a:t>Otherwise stays calmly in the user's periphery. </a:t>
            </a:r>
            <a:r>
              <a:rPr lang="en-US" sz="1400" dirty="0"/>
              <a:t>Mark Weiser 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3677A37-63EE-47C2-AF40-1F71426A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323" y="3108610"/>
            <a:ext cx="3707678" cy="258184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DC41B94-8256-B2CB-F332-D0019D4D5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323" y="391325"/>
            <a:ext cx="3737082" cy="24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60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CF450-37C0-7452-6A45-BCE9BE5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B5616-1B92-EFC1-BE90-0BAC8345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UX</a:t>
            </a:r>
            <a:br>
              <a:rPr lang="da-DK" dirty="0"/>
            </a:br>
            <a:r>
              <a:rPr lang="da-DK" dirty="0" err="1"/>
              <a:t>Conversational</a:t>
            </a:r>
            <a:r>
              <a:rPr lang="da-DK" dirty="0"/>
              <a:t> UI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D41F8F-3665-E9D7-9AC3-7B6FC2C8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0548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1960’s - Command line interface (CLI) c:\</a:t>
            </a:r>
          </a:p>
          <a:p>
            <a:r>
              <a:rPr lang="da-DK" dirty="0"/>
              <a:t>1984 - </a:t>
            </a:r>
            <a:r>
              <a:rPr lang="da-DK" dirty="0" err="1"/>
              <a:t>Graphical</a:t>
            </a:r>
            <a:r>
              <a:rPr lang="da-DK" dirty="0"/>
              <a:t> interface (GUI)</a:t>
            </a:r>
          </a:p>
          <a:p>
            <a:endParaRPr lang="da-DK" dirty="0"/>
          </a:p>
          <a:p>
            <a:r>
              <a:rPr lang="da-DK" dirty="0"/>
              <a:t>2022 - </a:t>
            </a:r>
            <a:r>
              <a:rPr lang="da-DK" dirty="0" err="1"/>
              <a:t>Conversational</a:t>
            </a:r>
            <a:r>
              <a:rPr lang="da-DK" dirty="0"/>
              <a:t> UI – via </a:t>
            </a:r>
            <a:r>
              <a:rPr lang="da-DK" dirty="0" err="1"/>
              <a:t>ChatGPT</a:t>
            </a:r>
            <a:r>
              <a:rPr lang="da-DK" dirty="0"/>
              <a:t> </a:t>
            </a:r>
            <a:r>
              <a:rPr lang="da-DK" dirty="0" err="1"/>
              <a:t>etc</a:t>
            </a:r>
            <a:endParaRPr lang="da-DK" dirty="0"/>
          </a:p>
          <a:p>
            <a:r>
              <a:rPr lang="en-US" dirty="0"/>
              <a:t> </a:t>
            </a:r>
          </a:p>
          <a:p>
            <a:r>
              <a:rPr lang="da-DK" dirty="0"/>
              <a:t>Intent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experiences</a:t>
            </a:r>
            <a:r>
              <a:rPr lang="da-DK" dirty="0"/>
              <a:t> -   </a:t>
            </a:r>
            <a:r>
              <a:rPr lang="da-DK" sz="1600" dirty="0" err="1"/>
              <a:t>Satya</a:t>
            </a:r>
            <a:r>
              <a:rPr lang="da-DK" sz="1600" dirty="0"/>
              <a:t> </a:t>
            </a:r>
            <a:r>
              <a:rPr lang="da-DK" sz="1600" dirty="0" err="1"/>
              <a:t>Nadella</a:t>
            </a:r>
            <a:r>
              <a:rPr lang="da-DK" sz="1600" dirty="0"/>
              <a:t> / Andrea </a:t>
            </a:r>
            <a:r>
              <a:rPr lang="da-DK" sz="1600" dirty="0" err="1"/>
              <a:t>Rosales</a:t>
            </a:r>
            <a:endParaRPr lang="da-DK" sz="1600" dirty="0"/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C89245D-0CBD-E026-4125-6E7A21DF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64" y="2385089"/>
            <a:ext cx="5238235" cy="349215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E4B4B60-F54C-72D1-5061-C3640964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87" y="3857510"/>
            <a:ext cx="4919898" cy="224981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68F3189-E299-E71D-48F9-E0F7AB18C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47" y="478487"/>
            <a:ext cx="2272404" cy="218567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5C48063-2972-C2E0-CB52-3C5C8A20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043" y="687469"/>
            <a:ext cx="2633700" cy="191431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7500492-9651-F31A-E927-E77D7FD4C507}"/>
              </a:ext>
            </a:extLst>
          </p:cNvPr>
          <p:cNvSpPr txBox="1"/>
          <p:nvPr/>
        </p:nvSpPr>
        <p:spPr>
          <a:xfrm>
            <a:off x="10376826" y="425859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Weiser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32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76481-5FFB-BC82-7707-B99B3C88D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09E1F-B992-DBA1-383D-C622E390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største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teknologispring</a:t>
            </a:r>
            <a:r>
              <a:rPr lang="en-US" dirty="0"/>
              <a:t>… 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ABC88A-16D4-4E8A-271C-A25FA89D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0" y="2247901"/>
            <a:ext cx="3411851" cy="4604598"/>
          </a:xfrm>
        </p:spPr>
        <p:txBody>
          <a:bodyPr>
            <a:normAutofit/>
          </a:bodyPr>
          <a:lstStyle/>
          <a:p>
            <a:r>
              <a:rPr lang="it-IT" sz="3200" dirty="0"/>
              <a:t>Personal          Computing</a:t>
            </a:r>
          </a:p>
          <a:p>
            <a:r>
              <a:rPr lang="it-IT" sz="3200" dirty="0"/>
              <a:t>Internet</a:t>
            </a:r>
          </a:p>
          <a:p>
            <a:r>
              <a:rPr lang="it-IT" sz="3200" dirty="0"/>
              <a:t>AI – Digital intelligens</a:t>
            </a:r>
          </a:p>
          <a:p>
            <a:pPr lvl="1"/>
            <a:endParaRPr lang="it-IT" sz="2800" dirty="0"/>
          </a:p>
          <a:p>
            <a:pPr lvl="1"/>
            <a:r>
              <a:rPr lang="it-IT" sz="2800" dirty="0"/>
              <a:t>Next...</a:t>
            </a:r>
          </a:p>
          <a:p>
            <a:r>
              <a:rPr lang="it-IT" sz="3200" dirty="0"/>
              <a:t>Quantum Computing</a:t>
            </a:r>
          </a:p>
          <a:p>
            <a:endParaRPr lang="it-IT" sz="3200" dirty="0"/>
          </a:p>
          <a:p>
            <a:endParaRPr lang="it-IT" sz="1300" dirty="0"/>
          </a:p>
          <a:p>
            <a:endParaRPr lang="en-US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8FB6352-E7A9-3125-8C51-3AEB13A4E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602" y="1779372"/>
            <a:ext cx="1952892" cy="258172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D70D6CB-0E37-597B-8717-AB170DF2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63" y="226660"/>
            <a:ext cx="3485583" cy="460459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A268940-A3D5-EF0F-1D0E-D6927E76D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07" y="1849859"/>
            <a:ext cx="5116294" cy="661964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55D7ACD-0B99-79BC-DE6F-01B5FDF6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037" y="5169243"/>
            <a:ext cx="4761389" cy="2780235"/>
          </a:xfrm>
          <a:prstGeom prst="rect">
            <a:avLst/>
          </a:prstGeom>
        </p:spPr>
      </p:pic>
      <p:pic>
        <p:nvPicPr>
          <p:cNvPr id="4" name="Billede 3" descr="Et billede, der indeholder tavle, tekst, kvinde&#10;&#10;Automatisk genereret beskrivelse">
            <a:extLst>
              <a:ext uri="{FF2B5EF4-FFF2-40B4-BE49-F238E27FC236}">
                <a16:creationId xmlns:a16="http://schemas.microsoft.com/office/drawing/2014/main" id="{7F46BC6A-4F08-3C58-7C4A-2AF8D5351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666" y1="76972" x2="37666" y2="76972"/>
                        <a14:foregroundMark x1="17291" y1="36239" x2="17291" y2="36239"/>
                        <a14:foregroundMark x1="21161" y1="31927" x2="21161" y2="31927"/>
                        <a14:foregroundMark x1="36276" y1="51376" x2="36276" y2="51376"/>
                        <a14:foregroundMark x1="35852" y1="64404" x2="35852" y2="64404"/>
                        <a14:foregroundMark x1="42503" y1="71193" x2="42503" y2="71193"/>
                        <a14:foregroundMark x1="42745" y1="20092" x2="42745" y2="20092"/>
                        <a14:foregroundMark x1="53748" y1="27615" x2="53748" y2="27615"/>
                        <a14:foregroundMark x1="47279" y1="35229" x2="47279" y2="35229"/>
                        <a14:foregroundMark x1="54474" y1="37064" x2="54474" y2="37064"/>
                        <a14:foregroundMark x1="54474" y1="54220" x2="54474" y2="54220"/>
                        <a14:foregroundMark x1="57013" y1="82752" x2="57013" y2="82752"/>
                        <a14:foregroundMark x1="62455" y1="73211" x2="62455" y2="73211"/>
                        <a14:foregroundMark x1="64389" y1="58349" x2="64389" y2="58349"/>
                        <a14:foregroundMark x1="64268" y1="62569" x2="64268" y2="62569"/>
                        <a14:foregroundMark x1="65417" y1="66514" x2="65417" y2="66514"/>
                        <a14:foregroundMark x1="65719" y1="54954" x2="65719" y2="54954"/>
                        <a14:foregroundMark x1="69468" y1="50642" x2="69468" y2="50642"/>
                        <a14:foregroundMark x1="88331" y1="65872" x2="88331" y2="65872"/>
                        <a14:foregroundMark x1="60822" y1="47615" x2="60822" y2="47615"/>
                        <a14:foregroundMark x1="57860" y1="27156" x2="57860" y2="27156"/>
                        <a14:foregroundMark x1="72370" y1="23853" x2="72370" y2="23853"/>
                        <a14:backgroundMark x1="46070" y1="29725" x2="46070" y2="2972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7100" y="664170"/>
            <a:ext cx="2566105" cy="169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CA3FA7E-09E7-DC8A-2477-7F70CE6F1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211" y="3265703"/>
            <a:ext cx="5844918" cy="3287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8A8715F-5064-9A2E-DDCD-34D9A84170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55" b="93182" l="1034" r="92759">
                        <a14:foregroundMark x1="58621" y1="16667" x2="58621" y2="16667"/>
                        <a14:foregroundMark x1="70000" y1="9470" x2="70000" y2="9470"/>
                        <a14:foregroundMark x1="82069" y1="7955" x2="82069" y2="7955"/>
                        <a14:foregroundMark x1="93103" y1="8712" x2="93103" y2="8712"/>
                        <a14:foregroundMark x1="24138" y1="56061" x2="24138" y2="56061"/>
                        <a14:foregroundMark x1="5862" y1="58333" x2="5862" y2="58333"/>
                        <a14:foregroundMark x1="3103" y1="57197" x2="3103" y2="57197"/>
                        <a14:foregroundMark x1="3103" y1="72727" x2="3103" y2="72727"/>
                        <a14:foregroundMark x1="1379" y1="81061" x2="1379" y2="81439"/>
                        <a14:foregroundMark x1="3793" y1="84470" x2="3793" y2="84470"/>
                        <a14:foregroundMark x1="11034" y1="85985" x2="11034" y2="85985"/>
                        <a14:foregroundMark x1="11724" y1="79167" x2="11724" y2="79167"/>
                        <a14:foregroundMark x1="5862" y1="51515" x2="5862" y2="53409"/>
                        <a14:foregroundMark x1="6552" y1="54924" x2="6552" y2="54924"/>
                        <a14:foregroundMark x1="6207" y1="56061" x2="6207" y2="56061"/>
                        <a14:foregroundMark x1="4483" y1="56439" x2="4483" y2="56439"/>
                        <a14:foregroundMark x1="5517" y1="52652" x2="5517" y2="52652"/>
                        <a14:foregroundMark x1="3793" y1="53788" x2="3793" y2="53788"/>
                        <a14:foregroundMark x1="7931" y1="46591" x2="7931" y2="46591"/>
                        <a14:foregroundMark x1="6552" y1="45076" x2="6552" y2="45076"/>
                        <a14:foregroundMark x1="13448" y1="89773" x2="13448" y2="89773"/>
                        <a14:foregroundMark x1="18276" y1="85227" x2="18276" y2="85227"/>
                        <a14:foregroundMark x1="19310" y1="85227" x2="19310" y2="85227"/>
                        <a14:foregroundMark x1="19310" y1="85985" x2="19310" y2="85985"/>
                        <a14:foregroundMark x1="13793" y1="87121" x2="13793" y2="87121"/>
                        <a14:foregroundMark x1="40000" y1="86364" x2="40000" y2="86364"/>
                        <a14:foregroundMark x1="41379" y1="87121" x2="41379" y2="87121"/>
                        <a14:foregroundMark x1="48966" y1="93182" x2="48966" y2="9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97" y="5091672"/>
            <a:ext cx="1190491" cy="108375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52985BD-6C6E-07D4-B362-FBE2E5511163}"/>
              </a:ext>
            </a:extLst>
          </p:cNvPr>
          <p:cNvSpPr txBox="1"/>
          <p:nvPr/>
        </p:nvSpPr>
        <p:spPr>
          <a:xfrm>
            <a:off x="287606" y="4918309"/>
            <a:ext cx="334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Det kunne være sjovt at tale om det næste, men….</a:t>
            </a:r>
          </a:p>
        </p:txBody>
      </p:sp>
    </p:spTree>
    <p:extLst>
      <p:ext uri="{BB962C8B-B14F-4D97-AF65-F5344CB8AC3E}">
        <p14:creationId xmlns:p14="http://schemas.microsoft.com/office/powerpoint/2010/main" val="2873106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40797-773F-29A7-6D66-6710ABD2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974F8-6723-F09B-C92C-889C865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UX</a:t>
            </a:r>
            <a:br>
              <a:rPr lang="da-DK" dirty="0"/>
            </a:br>
            <a:r>
              <a:rPr lang="da-DK" dirty="0" err="1"/>
              <a:t>Conversational</a:t>
            </a:r>
            <a:r>
              <a:rPr lang="da-DK" dirty="0"/>
              <a:t> UI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003CC8-EA9A-A720-F958-73003380D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0548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1960’s - Command line interface (CLI) c:\</a:t>
            </a:r>
          </a:p>
          <a:p>
            <a:r>
              <a:rPr lang="da-DK" dirty="0"/>
              <a:t>1984 - </a:t>
            </a:r>
            <a:r>
              <a:rPr lang="da-DK" dirty="0" err="1"/>
              <a:t>Graphical</a:t>
            </a:r>
            <a:r>
              <a:rPr lang="da-DK" dirty="0"/>
              <a:t> interface (GUI)</a:t>
            </a:r>
          </a:p>
          <a:p>
            <a:endParaRPr lang="da-DK" dirty="0"/>
          </a:p>
          <a:p>
            <a:r>
              <a:rPr lang="da-DK" dirty="0"/>
              <a:t>2022 - </a:t>
            </a:r>
            <a:r>
              <a:rPr lang="da-DK" dirty="0" err="1"/>
              <a:t>Conversational</a:t>
            </a:r>
            <a:r>
              <a:rPr lang="da-DK" dirty="0"/>
              <a:t> UI – via </a:t>
            </a:r>
            <a:r>
              <a:rPr lang="da-DK" dirty="0" err="1"/>
              <a:t>ChatGPT</a:t>
            </a:r>
            <a:r>
              <a:rPr lang="da-DK" dirty="0"/>
              <a:t> </a:t>
            </a:r>
            <a:r>
              <a:rPr lang="da-DK" dirty="0" err="1"/>
              <a:t>etc</a:t>
            </a:r>
            <a:endParaRPr lang="da-DK" dirty="0"/>
          </a:p>
          <a:p>
            <a:r>
              <a:rPr lang="en-US" dirty="0"/>
              <a:t> </a:t>
            </a:r>
          </a:p>
          <a:p>
            <a:r>
              <a:rPr lang="da-DK" dirty="0"/>
              <a:t>Intent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experiences</a:t>
            </a:r>
            <a:r>
              <a:rPr lang="da-DK" dirty="0"/>
              <a:t> -   </a:t>
            </a:r>
            <a:r>
              <a:rPr lang="da-DK" sz="1600" dirty="0" err="1"/>
              <a:t>Satya</a:t>
            </a:r>
            <a:r>
              <a:rPr lang="da-DK" sz="1600" dirty="0"/>
              <a:t> </a:t>
            </a:r>
            <a:r>
              <a:rPr lang="da-DK" sz="1600" dirty="0" err="1"/>
              <a:t>Nadella</a:t>
            </a:r>
            <a:r>
              <a:rPr lang="da-DK" sz="1600" dirty="0"/>
              <a:t> / Andrea </a:t>
            </a:r>
            <a:r>
              <a:rPr lang="da-DK" sz="1600" dirty="0" err="1"/>
              <a:t>Rosales</a:t>
            </a:r>
            <a:endParaRPr lang="da-DK" sz="1600" dirty="0"/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0F04F5-ED70-269B-7981-DA997BF4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64" y="2385089"/>
            <a:ext cx="5238235" cy="349215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030C9ED-5748-E19E-69D5-0B686D46FDB1}"/>
              </a:ext>
            </a:extLst>
          </p:cNvPr>
          <p:cNvSpPr/>
          <p:nvPr/>
        </p:nvSpPr>
        <p:spPr>
          <a:xfrm>
            <a:off x="563243" y="2093037"/>
            <a:ext cx="4905484" cy="167932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CB302E7-751D-2A7B-939D-B32B5392F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87" y="5464188"/>
            <a:ext cx="4919898" cy="64313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12DBAD8-9D3D-C380-633C-6CCF7179C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47" y="478487"/>
            <a:ext cx="2272404" cy="218567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A78E97-C417-D16D-F5D4-DAE239EF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043" y="687469"/>
            <a:ext cx="2633700" cy="191431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112F0C3-032E-7BE0-69AF-661B50DDDD12}"/>
              </a:ext>
            </a:extLst>
          </p:cNvPr>
          <p:cNvSpPr txBox="1"/>
          <p:nvPr/>
        </p:nvSpPr>
        <p:spPr>
          <a:xfrm>
            <a:off x="10376826" y="425859"/>
            <a:ext cx="92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Weiser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07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38168-2F07-7E44-91B2-8F400CEB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Udfordring… </a:t>
            </a:r>
            <a:br>
              <a:rPr lang="da-DK" dirty="0"/>
            </a:br>
            <a:r>
              <a:rPr lang="da-DK" dirty="0"/>
              <a:t>Ting skal finde deres endelige form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A6456C-6D76-CF6C-9C3E-E8E82DDD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Ting finder deres endelige form </a:t>
            </a:r>
          </a:p>
          <a:p>
            <a:pPr lvl="1"/>
            <a:r>
              <a:rPr lang="da-DK" dirty="0"/>
              <a:t>1887 Cyklen</a:t>
            </a:r>
          </a:p>
          <a:p>
            <a:pPr lvl="2"/>
            <a:r>
              <a:rPr lang="da-DK" dirty="0"/>
              <a:t>John Dunlop </a:t>
            </a:r>
          </a:p>
          <a:p>
            <a:pPr lvl="2"/>
            <a:r>
              <a:rPr lang="da-DK" dirty="0"/>
              <a:t>Dyrlæge – masser af gummi</a:t>
            </a:r>
          </a:p>
          <a:p>
            <a:pPr lvl="2"/>
            <a:r>
              <a:rPr lang="da-DK" dirty="0"/>
              <a:t>Første (cykel)dæk </a:t>
            </a:r>
          </a:p>
          <a:p>
            <a:pPr lvl="2"/>
            <a:r>
              <a:rPr lang="da-DK" dirty="0"/>
              <a:t>Kronisk syg søn og trehjulet cykel </a:t>
            </a:r>
          </a:p>
          <a:p>
            <a:pPr lvl="1"/>
            <a:r>
              <a:rPr lang="da-DK" dirty="0"/>
              <a:t>Laptop </a:t>
            </a:r>
          </a:p>
          <a:p>
            <a:pPr lvl="2"/>
            <a:r>
              <a:rPr lang="da-DK" dirty="0"/>
              <a:t>1982 Grid Compass – NASA, US </a:t>
            </a:r>
            <a:r>
              <a:rPr lang="da-DK" dirty="0" err="1"/>
              <a:t>defense</a:t>
            </a:r>
            <a:endParaRPr lang="da-DK" dirty="0"/>
          </a:p>
          <a:p>
            <a:pPr lvl="1"/>
            <a:r>
              <a:rPr lang="da-DK" dirty="0"/>
              <a:t>Smartphone</a:t>
            </a:r>
          </a:p>
          <a:p>
            <a:pPr lvl="2"/>
            <a:r>
              <a:rPr lang="da-DK" dirty="0"/>
              <a:t>2008 Apple iPhone </a:t>
            </a:r>
          </a:p>
          <a:p>
            <a:pPr lvl="2"/>
            <a:r>
              <a:rPr lang="da-DK" sz="1000" dirty="0"/>
              <a:t>Keld Nielsen Aarhus Universitet </a:t>
            </a:r>
          </a:p>
          <a:p>
            <a:pPr lvl="2"/>
            <a:endParaRPr lang="da-DK" dirty="0"/>
          </a:p>
          <a:p>
            <a:pPr lvl="2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9D9B70C-57E8-EBE4-A164-13F72F669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13" y="256179"/>
            <a:ext cx="2626596" cy="349807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37CF494-44C6-572F-2979-DB99A372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230" y="3005976"/>
            <a:ext cx="2115598" cy="1826721"/>
          </a:xfrm>
          <a:prstGeom prst="rect">
            <a:avLst/>
          </a:prstGeom>
        </p:spPr>
      </p:pic>
      <p:pic>
        <p:nvPicPr>
          <p:cNvPr id="1026" name="Picture 2" descr="Hoy hubiera sido el sexagésimo octavo cumpleaños de Steve Jobs | iPhoneros">
            <a:extLst>
              <a:ext uri="{FF2B5EF4-FFF2-40B4-BE49-F238E27FC236}">
                <a16:creationId xmlns:a16="http://schemas.microsoft.com/office/drawing/2014/main" id="{04C86476-D25B-40EB-7F51-7D664343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2433" y="3919337"/>
            <a:ext cx="2626596" cy="19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17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56AD-5547-CE83-2D2A-5F2440D4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Design Form Factors fra…</a:t>
            </a:r>
            <a:br>
              <a:rPr lang="en-US" dirty="0"/>
            </a:br>
            <a:r>
              <a:rPr lang="en-US" dirty="0" err="1"/>
              <a:t>til</a:t>
            </a:r>
            <a:r>
              <a:rPr lang="en-US" dirty="0"/>
              <a:t>.. AI Companion devices 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9AED7B-E87D-6586-4BF7-96CD61BB4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886199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Ive</a:t>
            </a:r>
            <a:r>
              <a:rPr lang="en-US" dirty="0"/>
              <a:t> fascination - the materiality of ideas</a:t>
            </a:r>
          </a:p>
          <a:p>
            <a:r>
              <a:rPr lang="en-US" dirty="0"/>
              <a:t>Altman fascination - zero friction </a:t>
            </a:r>
          </a:p>
          <a:p>
            <a:pPr lvl="1"/>
            <a:r>
              <a:rPr lang="en-US" dirty="0" err="1"/>
              <a:t>IoProducts</a:t>
            </a:r>
            <a:r>
              <a:rPr lang="en-US" dirty="0"/>
              <a:t> – </a:t>
            </a:r>
            <a:r>
              <a:rPr lang="en-US" dirty="0" err="1"/>
              <a:t>solgt</a:t>
            </a:r>
            <a:r>
              <a:rPr lang="en-US" dirty="0"/>
              <a:t> from Sam to Sam, 5.6 b </a:t>
            </a:r>
            <a:r>
              <a:rPr lang="en-US" dirty="0" err="1"/>
              <a:t>usd</a:t>
            </a:r>
            <a:r>
              <a:rPr lang="en-US" dirty="0"/>
              <a:t> </a:t>
            </a:r>
          </a:p>
          <a:p>
            <a:r>
              <a:rPr lang="en-US" dirty="0" err="1"/>
              <a:t>Fysisk</a:t>
            </a:r>
            <a:r>
              <a:rPr lang="en-US" dirty="0"/>
              <a:t> manifestation </a:t>
            </a:r>
            <a:r>
              <a:rPr lang="en-US" dirty="0" err="1"/>
              <a:t>af</a:t>
            </a:r>
            <a:r>
              <a:rPr lang="en-US" dirty="0"/>
              <a:t> AI </a:t>
            </a:r>
          </a:p>
          <a:p>
            <a:endParaRPr lang="en-US" dirty="0"/>
          </a:p>
          <a:p>
            <a:r>
              <a:rPr lang="en-US" dirty="0"/>
              <a:t>AI Companion devices </a:t>
            </a:r>
          </a:p>
          <a:p>
            <a:pPr lvl="1"/>
            <a:r>
              <a:rPr lang="en-US" dirty="0"/>
              <a:t>Pocket size, screen free contextually aware</a:t>
            </a:r>
          </a:p>
          <a:p>
            <a:pPr lvl="1"/>
            <a:r>
              <a:rPr lang="en-US" dirty="0" err="1"/>
              <a:t>Bevidst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liv og dine </a:t>
            </a:r>
            <a:r>
              <a:rPr lang="en-US" dirty="0" err="1"/>
              <a:t>omgivelser</a:t>
            </a:r>
            <a:endParaRPr lang="en-US" dirty="0"/>
          </a:p>
          <a:p>
            <a:pPr lvl="1"/>
            <a:r>
              <a:rPr lang="en-US" dirty="0" err="1"/>
              <a:t>Diskret</a:t>
            </a:r>
            <a:r>
              <a:rPr lang="en-US" dirty="0"/>
              <a:t>, </a:t>
            </a:r>
            <a:r>
              <a:rPr lang="en-US" dirty="0" err="1"/>
              <a:t>forstyrrer</a:t>
            </a:r>
            <a:r>
              <a:rPr lang="en-US" dirty="0"/>
              <a:t> dig </a:t>
            </a:r>
            <a:r>
              <a:rPr lang="en-US" dirty="0" err="1"/>
              <a:t>ikke</a:t>
            </a:r>
            <a:endParaRPr lang="en-US" dirty="0"/>
          </a:p>
          <a:p>
            <a:pPr lvl="2"/>
            <a:r>
              <a:rPr lang="en-US" dirty="0"/>
              <a:t>Ming-Chi Kuo</a:t>
            </a:r>
          </a:p>
          <a:p>
            <a:r>
              <a:rPr lang="en-US" dirty="0"/>
              <a:t>Humane AI pin</a:t>
            </a:r>
          </a:p>
          <a:p>
            <a:r>
              <a:rPr lang="en-US" dirty="0"/>
              <a:t>Karri screenless </a:t>
            </a:r>
            <a:r>
              <a:rPr lang="en-US" dirty="0" err="1"/>
              <a:t>childrens</a:t>
            </a:r>
            <a:r>
              <a:rPr lang="en-US" dirty="0"/>
              <a:t> phone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4985AA4-10ED-41DE-5369-D251377E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20" y="1338467"/>
            <a:ext cx="5639666" cy="322400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38874A9-3B22-6EB8-75B9-0EA6A6D15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20" y="4666067"/>
            <a:ext cx="2276475" cy="128075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5E6E896-E56A-9739-D022-4EDFCE2FA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522" b="10109"/>
          <a:stretch>
            <a:fillRect/>
          </a:stretch>
        </p:blipFill>
        <p:spPr>
          <a:xfrm>
            <a:off x="7256315" y="4666068"/>
            <a:ext cx="1897210" cy="128594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B1AB6D8-EB33-00EF-B4EC-00031092A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225" y="477796"/>
            <a:ext cx="2295122" cy="172134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6DD8E23-6739-C4D9-71C5-4CF6C9FBC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245" y="4666067"/>
            <a:ext cx="1304170" cy="120212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8C89825-9B4D-D509-2F72-E348EC0E9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4883" r="94336">
                        <a14:foregroundMark x1="4980" y1="27539" x2="4980" y2="27539"/>
                        <a14:foregroundMark x1="6152" y1="23926" x2="6152" y2="23926"/>
                        <a14:foregroundMark x1="11816" y1="29395" x2="11816" y2="29395"/>
                        <a14:foregroundMark x1="23242" y1="37793" x2="23242" y2="37793"/>
                        <a14:foregroundMark x1="39258" y1="40234" x2="39258" y2="40234"/>
                        <a14:foregroundMark x1="52344" y1="42188" x2="52344" y2="42188"/>
                        <a14:foregroundMark x1="52344" y1="42188" x2="52344" y2="42188"/>
                        <a14:foregroundMark x1="52344" y1="42188" x2="52344" y2="42188"/>
                        <a14:foregroundMark x1="56641" y1="50586" x2="56641" y2="50586"/>
                        <a14:foregroundMark x1="60254" y1="55859" x2="60254" y2="55859"/>
                        <a14:foregroundMark x1="60059" y1="62012" x2="60059" y2="62012"/>
                        <a14:foregroundMark x1="67969" y1="66797" x2="67969" y2="66797"/>
                        <a14:foregroundMark x1="26367" y1="45605" x2="26367" y2="45605"/>
                        <a14:foregroundMark x1="26367" y1="45605" x2="26367" y2="45605"/>
                        <a14:foregroundMark x1="26367" y1="45605" x2="26367" y2="45605"/>
                        <a14:foregroundMark x1="28223" y1="42090" x2="28223" y2="42090"/>
                        <a14:foregroundMark x1="41211" y1="52539" x2="41211" y2="52539"/>
                        <a14:foregroundMark x1="55273" y1="64258" x2="55273" y2="64258"/>
                        <a14:foregroundMark x1="58398" y1="68164" x2="58398" y2="68164"/>
                        <a14:foregroundMark x1="76367" y1="78027" x2="76367" y2="78027"/>
                        <a14:foregroundMark x1="74121" y1="74512" x2="74121" y2="74512"/>
                        <a14:foregroundMark x1="79688" y1="72559" x2="79688" y2="72559"/>
                        <a14:foregroundMark x1="91699" y1="66504" x2="91699" y2="66504"/>
                        <a14:foregroundMark x1="94336" y1="65820" x2="94336" y2="65820"/>
                        <a14:foregroundMark x1="93945" y1="66504" x2="93945" y2="66504"/>
                        <a14:foregroundMark x1="85352" y1="76953" x2="85352" y2="76953"/>
                        <a14:foregroundMark x1="65527" y1="79297" x2="65527" y2="79297"/>
                        <a14:foregroundMark x1="24219" y1="33984" x2="24219" y2="33984"/>
                        <a14:foregroundMark x1="22266" y1="26074" x2="22266" y2="26074"/>
                        <a14:foregroundMark x1="29883" y1="25195" x2="29883" y2="25195"/>
                        <a14:foregroundMark x1="33691" y1="25879" x2="33691" y2="25879"/>
                        <a14:foregroundMark x1="40332" y1="29883" x2="40332" y2="29883"/>
                        <a14:foregroundMark x1="43848" y1="32617" x2="43848" y2="32617"/>
                        <a14:foregroundMark x1="44727" y1="33008" x2="44727" y2="33008"/>
                        <a14:foregroundMark x1="46973" y1="36133" x2="46973" y2="36133"/>
                        <a14:foregroundMark x1="47559" y1="41699" x2="47559" y2="41699"/>
                        <a14:foregroundMark x1="47559" y1="41797" x2="47559" y2="41797"/>
                        <a14:foregroundMark x1="48145" y1="48242" x2="48145" y2="48242"/>
                        <a14:foregroundMark x1="51074" y1="51758" x2="51074" y2="51758"/>
                        <a14:foregroundMark x1="64063" y1="55176" x2="64063" y2="55176"/>
                        <a14:foregroundMark x1="72168" y1="59082" x2="72168" y2="59082"/>
                        <a14:foregroundMark x1="76563" y1="61230" x2="77051" y2="61914"/>
                        <a14:foregroundMark x1="82813" y1="65723" x2="82813" y2="65723"/>
                        <a14:foregroundMark x1="79688" y1="67383" x2="79688" y2="67383"/>
                        <a14:foregroundMark x1="19824" y1="27930" x2="19824" y2="27930"/>
                        <a14:foregroundMark x1="16895" y1="27930" x2="16895" y2="27930"/>
                        <a14:foregroundMark x1="15723" y1="28223" x2="15723" y2="28223"/>
                        <a14:foregroundMark x1="14648" y1="27441" x2="14648" y2="27441"/>
                        <a14:foregroundMark x1="17578" y1="26660" x2="17578" y2="26660"/>
                        <a14:foregroundMark x1="22949" y1="24414" x2="22949" y2="24414"/>
                        <a14:foregroundMark x1="25293" y1="24414" x2="25293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012" y="49171"/>
            <a:ext cx="1641517" cy="16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2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AA0922F5-ECAC-325C-CE20-141C8205A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560" y="3376087"/>
            <a:ext cx="3617692" cy="19955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F9AD42-9E22-8000-D44E-AB7603D1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New design form factors fra..</a:t>
            </a:r>
            <a:br>
              <a:rPr lang="en-US" dirty="0"/>
            </a:br>
            <a:r>
              <a:rPr lang="en-US" dirty="0" err="1"/>
              <a:t>til</a:t>
            </a:r>
            <a:r>
              <a:rPr lang="en-US" dirty="0"/>
              <a:t>.. Spatial Computing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B637B9-282D-2A6D-4DDD-B42CE1E27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627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Spatial computing</a:t>
            </a:r>
          </a:p>
          <a:p>
            <a:pPr lvl="1"/>
            <a:r>
              <a:rPr lang="en-US" dirty="0"/>
              <a:t>Combines physical and digital objects in same reference</a:t>
            </a:r>
          </a:p>
          <a:p>
            <a:pPr lvl="1"/>
            <a:r>
              <a:rPr lang="en-US" dirty="0"/>
              <a:t>You can interact in a 3D space, more immersive and intuitive</a:t>
            </a:r>
          </a:p>
          <a:p>
            <a:pPr lvl="1"/>
            <a:r>
              <a:rPr lang="en-US" dirty="0"/>
              <a:t>Head mounted displays could replace PC’s in the future </a:t>
            </a:r>
          </a:p>
          <a:p>
            <a:r>
              <a:rPr lang="en-US" dirty="0" err="1"/>
              <a:t>Proxemetics</a:t>
            </a:r>
            <a:r>
              <a:rPr lang="en-US" dirty="0"/>
              <a:t> - Google</a:t>
            </a:r>
          </a:p>
          <a:p>
            <a:pPr lvl="1"/>
            <a:r>
              <a:rPr lang="en-US" dirty="0"/>
              <a:t>How people use space                                     around them to                                              mediate interactions</a:t>
            </a:r>
          </a:p>
          <a:p>
            <a:pPr lvl="2"/>
            <a:r>
              <a:rPr lang="en-US" dirty="0"/>
              <a:t>TV goes standby when                                             leaving room, continuing                                                   from bookmark when entering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FB0F36A-B450-00FB-B606-AC49E33E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91" t="1757" r="3612" b="5877"/>
          <a:stretch/>
        </p:blipFill>
        <p:spPr>
          <a:xfrm>
            <a:off x="8010560" y="733605"/>
            <a:ext cx="3615450" cy="2799161"/>
          </a:xfrm>
          <a:prstGeom prst="rect">
            <a:avLst/>
          </a:prstGeom>
        </p:spPr>
      </p:pic>
      <p:pic>
        <p:nvPicPr>
          <p:cNvPr id="1026" name="Picture 2" descr="A drawing of a laptop with a mouse | Premium Vector">
            <a:extLst>
              <a:ext uri="{FF2B5EF4-FFF2-40B4-BE49-F238E27FC236}">
                <a16:creationId xmlns:a16="http://schemas.microsoft.com/office/drawing/2014/main" id="{DC743D8F-0CBF-B228-ADCB-67A5E4B4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323" y1="29712" x2="23323" y2="29712"/>
                        <a14:foregroundMark x1="28435" y1="25719" x2="28435" y2="25719"/>
                        <a14:foregroundMark x1="34185" y1="25559" x2="34185" y2="25559"/>
                        <a14:foregroundMark x1="35623" y1="24441" x2="35623" y2="24441"/>
                        <a14:foregroundMark x1="42173" y1="24281" x2="42173" y2="24281"/>
                        <a14:foregroundMark x1="53834" y1="24281" x2="53834" y2="24281"/>
                        <a14:foregroundMark x1="79393" y1="23802" x2="79393" y2="23802"/>
                        <a14:foregroundMark x1="81310" y1="38019" x2="81310" y2="38019"/>
                        <a14:foregroundMark x1="83387" y1="48403" x2="83387" y2="48403"/>
                        <a14:foregroundMark x1="81949" y1="52875" x2="81949" y2="52875"/>
                        <a14:foregroundMark x1="76997" y1="58147" x2="76997" y2="58147"/>
                        <a14:foregroundMark x1="70767" y1="67732" x2="70767" y2="67732"/>
                        <a14:foregroundMark x1="23642" y1="71725" x2="23642" y2="71725"/>
                        <a14:foregroundMark x1="29073" y1="36422" x2="29073" y2="36422"/>
                        <a14:foregroundMark x1="31949" y1="51757" x2="31949" y2="51757"/>
                        <a14:foregroundMark x1="53514" y1="54473" x2="53514" y2="54473"/>
                        <a14:foregroundMark x1="56709" y1="53355" x2="56709" y2="53355"/>
                        <a14:foregroundMark x1="32268" y1="56390" x2="32268" y2="56390"/>
                        <a14:foregroundMark x1="24601" y1="69649" x2="24601" y2="69649"/>
                        <a14:foregroundMark x1="33706" y1="64377" x2="33706" y2="64377"/>
                        <a14:foregroundMark x1="34026" y1="61661" x2="34026" y2="61661"/>
                        <a14:foregroundMark x1="36741" y1="58946" x2="36741" y2="58946"/>
                        <a14:foregroundMark x1="40415" y1="58147" x2="40415" y2="58147"/>
                        <a14:foregroundMark x1="27636" y1="65495" x2="27636" y2="65495"/>
                        <a14:foregroundMark x1="37220" y1="65016" x2="37220" y2="65016"/>
                        <a14:foregroundMark x1="38339" y1="61821" x2="38339" y2="61821"/>
                        <a14:foregroundMark x1="42812" y1="65655" x2="42812" y2="65655"/>
                        <a14:foregroundMark x1="42971" y1="61821" x2="42971" y2="61821"/>
                        <a14:foregroundMark x1="45527" y1="58626" x2="45527" y2="58626"/>
                        <a14:foregroundMark x1="49361" y1="57508" x2="49361" y2="57508"/>
                        <a14:foregroundMark x1="47284" y1="61502" x2="47284" y2="61502"/>
                        <a14:foregroundMark x1="51597" y1="61661" x2="51597" y2="61661"/>
                        <a14:foregroundMark x1="53355" y1="58786" x2="53355" y2="58786"/>
                        <a14:foregroundMark x1="57987" y1="57508" x2="57987" y2="57508"/>
                        <a14:foregroundMark x1="54153" y1="57508" x2="54153" y2="57508"/>
                        <a14:foregroundMark x1="72524" y1="58466" x2="72524" y2="58466"/>
                        <a14:foregroundMark x1="68211" y1="58147" x2="68211" y2="58147"/>
                        <a14:foregroundMark x1="62620" y1="58786" x2="62620" y2="58786"/>
                        <a14:foregroundMark x1="62300" y1="61661" x2="62300" y2="61661"/>
                        <a14:foregroundMark x1="56230" y1="61342" x2="56230" y2="61342"/>
                        <a14:foregroundMark x1="70128" y1="62460" x2="70128" y2="62460"/>
                        <a14:foregroundMark x1="65815" y1="62620" x2="65815" y2="62620"/>
                        <a14:foregroundMark x1="68051" y1="65176" x2="68051" y2="65176"/>
                        <a14:foregroundMark x1="64058" y1="65176" x2="64058" y2="65176"/>
                        <a14:foregroundMark x1="58147" y1="65176" x2="58147" y2="65176"/>
                        <a14:foregroundMark x1="49361" y1="65495" x2="49361" y2="65495"/>
                        <a14:foregroundMark x1="43770" y1="71086" x2="43770" y2="71086"/>
                        <a14:foregroundMark x1="41214" y1="74601" x2="41214" y2="74601"/>
                        <a14:foregroundMark x1="46965" y1="73642" x2="46965" y2="73642"/>
                        <a14:foregroundMark x1="42812" y1="72843" x2="42812" y2="72843"/>
                        <a14:foregroundMark x1="37700" y1="56709" x2="37700" y2="56709"/>
                        <a14:foregroundMark x1="80192" y1="56070" x2="80192" y2="56070"/>
                        <a14:foregroundMark x1="65495" y1="70607" x2="65495" y2="70607"/>
                        <a14:foregroundMark x1="31789" y1="70767" x2="31789" y2="70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-90488"/>
            <a:ext cx="2495549" cy="24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70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9050725-DCA6-CF47-CD4D-976253A24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257" y="4298303"/>
            <a:ext cx="3862333" cy="24751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657EDD-BF47-698E-397C-E7F6330C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Skærme </a:t>
            </a:r>
            <a:br>
              <a:rPr lang="da-DK" dirty="0"/>
            </a:br>
            <a:r>
              <a:rPr lang="da-DK" dirty="0"/>
              <a:t>AI - 3D video møder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7EF59E-8D61-6DBC-8387-B410E978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1610" cy="4667250"/>
          </a:xfrm>
        </p:spPr>
        <p:txBody>
          <a:bodyPr>
            <a:normAutofit/>
          </a:bodyPr>
          <a:lstStyle/>
          <a:p>
            <a:r>
              <a:rPr lang="en-US" sz="2400" dirty="0"/>
              <a:t>Eye-tracking and lens overlay on display, using AI to predict your eye movements</a:t>
            </a:r>
          </a:p>
          <a:p>
            <a:pPr lvl="1"/>
            <a:r>
              <a:rPr lang="en-US" dirty="0"/>
              <a:t>Leia, HP Labs spin-off </a:t>
            </a:r>
            <a:r>
              <a:rPr lang="en-US" sz="1100" dirty="0"/>
              <a:t>Wired - Google HP project Starline</a:t>
            </a:r>
          </a:p>
          <a:p>
            <a:r>
              <a:rPr lang="en-US" sz="2400" dirty="0"/>
              <a:t>Only for one, aims at 2x3</a:t>
            </a:r>
          </a:p>
          <a:p>
            <a:pPr lvl="1"/>
            <a:r>
              <a:rPr lang="en-US" dirty="0"/>
              <a:t>AI model use feed from 6 cameras to create 3D video</a:t>
            </a:r>
          </a:p>
          <a:p>
            <a:pPr lvl="1"/>
            <a:r>
              <a:rPr lang="en-US" dirty="0"/>
              <a:t>Screens project different angles of image to our eyes</a:t>
            </a:r>
          </a:p>
          <a:p>
            <a:pPr lvl="1"/>
            <a:r>
              <a:rPr lang="en-US" dirty="0"/>
              <a:t>Lightfield display </a:t>
            </a:r>
            <a:r>
              <a:rPr lang="en-US" sz="1100" dirty="0"/>
              <a:t>WSJ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9836BDA-0DBA-B25B-8006-1D28C78D5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841" y="1721808"/>
            <a:ext cx="3764190" cy="218860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29B89D2-2F78-C75F-1F42-A3E47B04F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7" r="5720"/>
          <a:stretch>
            <a:fillRect/>
          </a:stretch>
        </p:blipFill>
        <p:spPr>
          <a:xfrm>
            <a:off x="5999661" y="2559697"/>
            <a:ext cx="2771779" cy="209450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91182C2-A199-B715-8AFF-DD3CFC6B3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661" y="365125"/>
            <a:ext cx="1165700" cy="10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0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64C6E-8F6B-DA7A-4ABD-F72C7840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Det vi </a:t>
            </a:r>
            <a:r>
              <a:rPr lang="en-US" dirty="0" err="1"/>
              <a:t>arbejder</a:t>
            </a:r>
            <a:r>
              <a:rPr lang="en-US" dirty="0"/>
              <a:t> med…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BE8A2F-7A3C-4FFC-954D-55F78EBD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412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Summarise</a:t>
            </a:r>
            <a:r>
              <a:rPr lang="en-US" dirty="0"/>
              <a:t> meetings held in Teams</a:t>
            </a:r>
          </a:p>
          <a:p>
            <a:pPr lvl="1"/>
            <a:r>
              <a:rPr lang="en-US" dirty="0"/>
              <a:t>also for anyone who chooses not to attend</a:t>
            </a:r>
          </a:p>
          <a:p>
            <a:r>
              <a:rPr lang="en-US" dirty="0"/>
              <a:t>Copilot can identify themes and offer summaries of various threads and discussions. </a:t>
            </a:r>
          </a:p>
          <a:p>
            <a:pPr lvl="1"/>
            <a:r>
              <a:rPr lang="en-US" dirty="0"/>
              <a:t>It can </a:t>
            </a:r>
            <a:r>
              <a:rPr lang="en-US" dirty="0" err="1"/>
              <a:t>summarise</a:t>
            </a:r>
            <a:r>
              <a:rPr lang="en-US" dirty="0"/>
              <a:t> what one particular person has said </a:t>
            </a:r>
          </a:p>
          <a:p>
            <a:pPr lvl="1"/>
            <a:r>
              <a:rPr lang="en-US" dirty="0"/>
              <a:t>In the event of a disagreement it can offer pros and cons in chart format</a:t>
            </a:r>
          </a:p>
          <a:p>
            <a:r>
              <a:rPr lang="en-US" dirty="0"/>
              <a:t>Living documents</a:t>
            </a:r>
          </a:p>
          <a:p>
            <a:pPr lvl="1"/>
            <a:r>
              <a:rPr lang="en-US" dirty="0"/>
              <a:t>Ask your document rather than search through it 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8853837-DA66-AE89-513B-869E524B2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328" y="2364887"/>
            <a:ext cx="4999785" cy="2795890"/>
          </a:xfrm>
          <a:prstGeom prst="rect">
            <a:avLst/>
          </a:prstGeom>
        </p:spPr>
      </p:pic>
      <p:pic>
        <p:nvPicPr>
          <p:cNvPr id="6" name="Picture 2" descr="Copilot Logo and symbol, meaning, history, PNG, brand">
            <a:extLst>
              <a:ext uri="{FF2B5EF4-FFF2-40B4-BE49-F238E27FC236}">
                <a16:creationId xmlns:a16="http://schemas.microsoft.com/office/drawing/2014/main" id="{0BD4D1DF-E07E-47CC-96D8-21A4DA10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57" y="694854"/>
            <a:ext cx="2968948" cy="16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94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59C97-E3F4-A6AB-15ED-BAB7F34E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Fra </a:t>
            </a:r>
            <a:r>
              <a:rPr lang="da-DK" dirty="0" err="1"/>
              <a:t>tool</a:t>
            </a:r>
            <a:r>
              <a:rPr lang="da-DK" dirty="0"/>
              <a:t> to team-mate </a:t>
            </a:r>
            <a:br>
              <a:rPr lang="da-DK" dirty="0"/>
            </a:br>
            <a:r>
              <a:rPr lang="da-DK" dirty="0"/>
              <a:t>Copilot Agents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CA4315-0D21-3F34-D40E-8526BDDC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146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Sales Qualification Agent - Dynamics 365 Sales</a:t>
            </a:r>
          </a:p>
          <a:p>
            <a:pPr lvl="1"/>
            <a:r>
              <a:rPr lang="en-US" dirty="0"/>
              <a:t>Free up time for the seller to spend on high value activities. </a:t>
            </a:r>
          </a:p>
          <a:p>
            <a:pPr lvl="1"/>
            <a:r>
              <a:rPr lang="en-US" dirty="0"/>
              <a:t>Researches inbound leads, can develop </a:t>
            </a:r>
            <a:r>
              <a:rPr lang="en-US" dirty="0" err="1"/>
              <a:t>personalised</a:t>
            </a:r>
            <a:r>
              <a:rPr lang="en-US" dirty="0"/>
              <a:t> sales                                                                                            emails to them.</a:t>
            </a:r>
          </a:p>
          <a:p>
            <a:r>
              <a:rPr lang="en-US" dirty="0"/>
              <a:t>Sales Order Agent - Business Central</a:t>
            </a:r>
          </a:p>
          <a:p>
            <a:pPr lvl="1"/>
            <a:r>
              <a:rPr lang="en-US" dirty="0"/>
              <a:t>Automates the order intake process from entry to confirmation by interacting with customers.</a:t>
            </a:r>
          </a:p>
          <a:p>
            <a:r>
              <a:rPr lang="en-US" dirty="0"/>
              <a:t>Time and Expense Agent - Dynamics 365 Project Operations</a:t>
            </a:r>
          </a:p>
          <a:p>
            <a:pPr lvl="1"/>
            <a:r>
              <a:rPr lang="en-US" dirty="0"/>
              <a:t>Autonomously manages time entry, expense tracking and approval workflows.</a:t>
            </a:r>
          </a:p>
          <a:p>
            <a:r>
              <a:rPr lang="en-US" dirty="0"/>
              <a:t>Scheduling Operations Agent - Dynamics 365 Field Service</a:t>
            </a:r>
          </a:p>
          <a:p>
            <a:pPr lvl="1"/>
            <a:r>
              <a:rPr lang="en-US" dirty="0"/>
              <a:t>Enables dispatchers to provide </a:t>
            </a:r>
            <a:r>
              <a:rPr lang="en-US" dirty="0" err="1"/>
              <a:t>optimised</a:t>
            </a:r>
            <a:r>
              <a:rPr lang="en-US" dirty="0"/>
              <a:t> schedules for technicians, even as things            change throughout the day.</a:t>
            </a:r>
          </a:p>
          <a:p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7275E89-2C89-6F1F-B659-C4B33F68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956" y="2153442"/>
            <a:ext cx="2546493" cy="2551115"/>
          </a:xfrm>
          <a:prstGeom prst="rect">
            <a:avLst/>
          </a:prstGeom>
        </p:spPr>
      </p:pic>
      <p:pic>
        <p:nvPicPr>
          <p:cNvPr id="8" name="Picture 2" descr="Copilot Logo and symbol, meaning, history, PNG, brand">
            <a:extLst>
              <a:ext uri="{FF2B5EF4-FFF2-40B4-BE49-F238E27FC236}">
                <a16:creationId xmlns:a16="http://schemas.microsoft.com/office/drawing/2014/main" id="{70BE219D-02F5-2F6E-FBB1-5AA4A5F0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8657" y="694854"/>
            <a:ext cx="2968948" cy="16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0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6B41B-9BB0-B9A0-672E-76F1B30F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58A85-8276-E777-EB63-794F9E14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agents in Microsoft Teams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B34EA6-0F0C-4ECF-1081-091D1E6D4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06027" cy="4351338"/>
          </a:xfrm>
        </p:spPr>
        <p:txBody>
          <a:bodyPr>
            <a:normAutofit/>
          </a:bodyPr>
          <a:lstStyle/>
          <a:p>
            <a:r>
              <a:rPr lang="en-US" dirty="0"/>
              <a:t>Will behave like human team mates</a:t>
            </a:r>
          </a:p>
          <a:p>
            <a:r>
              <a:rPr lang="en-US" dirty="0"/>
              <a:t>They can set up meeting agendas, keep files in order, and even step in to guide </a:t>
            </a:r>
            <a:r>
              <a:rPr lang="en-US" dirty="0" err="1"/>
              <a:t>communicy</a:t>
            </a:r>
            <a:r>
              <a:rPr lang="en-US" dirty="0"/>
              <a:t> discussions when things drift off track</a:t>
            </a:r>
          </a:p>
          <a:p>
            <a:r>
              <a:rPr lang="en-US" dirty="0"/>
              <a:t>They can send out reminders, generate updates and handle routine communications</a:t>
            </a:r>
          </a:p>
          <a:p>
            <a:r>
              <a:rPr lang="en-US" dirty="0"/>
              <a:t>Microsoft is developing an interpreter agent that can do real time translation in Teams in 9 languages</a:t>
            </a:r>
          </a:p>
          <a:p>
            <a:r>
              <a:rPr lang="en-US" sz="1100" dirty="0"/>
              <a:t>Windows Central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22285D-0B02-F79F-7B8C-01E727143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67" t="4667" r="15333"/>
          <a:stretch>
            <a:fillRect/>
          </a:stretch>
        </p:blipFill>
        <p:spPr>
          <a:xfrm>
            <a:off x="8724900" y="230188"/>
            <a:ext cx="2100263" cy="204311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3E18CC4-0A16-B948-8FD1-3B27E85E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956" y="2153442"/>
            <a:ext cx="2546493" cy="25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0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D2F9D-35A4-658E-A314-DF69F20D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FDF86-88EC-4AB2-C0E2-557D071B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Copilot companion</a:t>
            </a:r>
            <a:br>
              <a:rPr lang="en-US" dirty="0"/>
            </a:br>
            <a:r>
              <a:rPr lang="en-US" dirty="0"/>
              <a:t>Aware with IQ, AQ, EQ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DADCD7-5110-80F0-2A1D-71C26F747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3983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Your AI companions IQ, AQ, EQ </a:t>
            </a:r>
          </a:p>
          <a:p>
            <a:r>
              <a:rPr lang="en-US" dirty="0"/>
              <a:t>IQ covers a companion’s raw skill at working with facts “to answer any question accurately, superfast, grounded in the real world with evidence and citations</a:t>
            </a:r>
          </a:p>
          <a:p>
            <a:r>
              <a:rPr lang="en-US" dirty="0"/>
              <a:t>AQ – Action Quotient</a:t>
            </a:r>
          </a:p>
          <a:p>
            <a:pPr lvl="1"/>
            <a:r>
              <a:rPr lang="en-US" dirty="0"/>
              <a:t>The power to take action on behalf of a user, or to be agentic</a:t>
            </a:r>
          </a:p>
          <a:p>
            <a:r>
              <a:rPr lang="en-US" dirty="0"/>
              <a:t>EQ  - emotional intelligence</a:t>
            </a:r>
          </a:p>
          <a:p>
            <a:pPr lvl="1"/>
            <a:r>
              <a:rPr lang="en-US" dirty="0"/>
              <a:t>It’s ability to make you feel empowered</a:t>
            </a:r>
          </a:p>
          <a:p>
            <a:pPr lvl="1"/>
            <a:r>
              <a:rPr lang="en-US" dirty="0"/>
              <a:t>Make you feel supported, smarter and more capable</a:t>
            </a:r>
          </a:p>
          <a:p>
            <a:r>
              <a:rPr lang="en-US" dirty="0"/>
              <a:t>A key focus is memory, Copilot knowing you better the more you use it</a:t>
            </a:r>
          </a:p>
          <a:p>
            <a:r>
              <a:rPr lang="en-US" dirty="0"/>
              <a:t>Next</a:t>
            </a:r>
          </a:p>
          <a:p>
            <a:pPr lvl="1"/>
            <a:r>
              <a:rPr lang="en-US" dirty="0"/>
              <a:t>Able to master multiple user conversations</a:t>
            </a:r>
          </a:p>
          <a:p>
            <a:pPr lvl="1"/>
            <a:r>
              <a:rPr lang="en-US" dirty="0"/>
              <a:t>Tailoring its responses to the interests and attitudes of each human in session</a:t>
            </a:r>
          </a:p>
          <a:p>
            <a:r>
              <a:rPr lang="en-US" sz="1800" dirty="0"/>
              <a:t>Microsoft AI - Mustafa Suleyman Fast Company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A9013B4-C60E-F210-B2B4-9BEB4D30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44" t="15952" r="27229" b="19960"/>
          <a:stretch>
            <a:fillRect/>
          </a:stretch>
        </p:blipFill>
        <p:spPr>
          <a:xfrm>
            <a:off x="8774932" y="3224462"/>
            <a:ext cx="2997505" cy="24267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4D1E43A-196B-F433-71FC-C4F7C1389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932" y="168222"/>
            <a:ext cx="2968948" cy="2968948"/>
          </a:xfrm>
          <a:prstGeom prst="rect">
            <a:avLst/>
          </a:prstGeom>
        </p:spPr>
      </p:pic>
      <p:pic>
        <p:nvPicPr>
          <p:cNvPr id="4" name="Picture 2" descr="Copilot Logo and symbol, meaning, history, PNG, brand">
            <a:extLst>
              <a:ext uri="{FF2B5EF4-FFF2-40B4-BE49-F238E27FC236}">
                <a16:creationId xmlns:a16="http://schemas.microsoft.com/office/drawing/2014/main" id="{49D7B0AA-1389-050F-99A8-4F60D20F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57" y="694854"/>
            <a:ext cx="2968948" cy="16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67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CF337-38F0-1331-0523-B260736E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86EDC-2F8E-E4AF-C12D-B01213DC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Copilot </a:t>
            </a:r>
            <a:r>
              <a:rPr lang="da-DK" dirty="0" err="1"/>
              <a:t>Appearance</a:t>
            </a:r>
            <a:r>
              <a:rPr lang="da-DK" dirty="0"/>
              <a:t> chat </a:t>
            </a:r>
            <a:r>
              <a:rPr lang="da-DK" dirty="0" err="1"/>
              <a:t>buddy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026BCA-2665-41B0-C305-A7BECB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071534" cy="4351338"/>
          </a:xfrm>
        </p:spPr>
        <p:txBody>
          <a:bodyPr>
            <a:normAutofit/>
          </a:bodyPr>
          <a:lstStyle/>
          <a:p>
            <a:r>
              <a:rPr lang="en-US" dirty="0"/>
              <a:t>Can smile, nod and raise an eyebrow</a:t>
            </a:r>
          </a:p>
          <a:p>
            <a:r>
              <a:rPr lang="en-US" dirty="0"/>
              <a:t>Goal is to make conversations with Copilot more natural, human like and animated</a:t>
            </a:r>
          </a:p>
          <a:p>
            <a:r>
              <a:rPr lang="en-US" dirty="0"/>
              <a:t>Concept is a digital buddy that ages alongside you. </a:t>
            </a:r>
          </a:p>
          <a:p>
            <a:r>
              <a:rPr lang="en-US" dirty="0"/>
              <a:t>Copilot will have its own room to live in</a:t>
            </a:r>
          </a:p>
          <a:p>
            <a:r>
              <a:rPr lang="en-US" dirty="0"/>
              <a:t>May develop a digital patina over time</a:t>
            </a:r>
          </a:p>
          <a:p>
            <a:pPr lvl="1"/>
            <a:r>
              <a:rPr lang="en-US" dirty="0"/>
              <a:t>I love things that become worn, and have scruff marks </a:t>
            </a:r>
          </a:p>
          <a:p>
            <a:r>
              <a:rPr lang="en-US" sz="1200" dirty="0"/>
              <a:t>Suleyman, AI CEO </a:t>
            </a:r>
            <a:r>
              <a:rPr lang="en-US" sz="1200" dirty="0" err="1"/>
              <a:t>Msft</a:t>
            </a:r>
            <a:r>
              <a:rPr lang="en-US" sz="1200" dirty="0"/>
              <a:t> - ZDnet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C8A9AE3-26CF-870C-021A-662CC324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52" r="17377"/>
          <a:stretch>
            <a:fillRect/>
          </a:stretch>
        </p:blipFill>
        <p:spPr>
          <a:xfrm>
            <a:off x="8311824" y="2020080"/>
            <a:ext cx="3193541" cy="2939670"/>
          </a:xfrm>
          <a:prstGeom prst="rect">
            <a:avLst/>
          </a:prstGeom>
        </p:spPr>
      </p:pic>
      <p:pic>
        <p:nvPicPr>
          <p:cNvPr id="5" name="Picture 2" descr="Copilot Logo and symbol, meaning, history, PNG, brand">
            <a:extLst>
              <a:ext uri="{FF2B5EF4-FFF2-40B4-BE49-F238E27FC236}">
                <a16:creationId xmlns:a16="http://schemas.microsoft.com/office/drawing/2014/main" id="{22BE64CF-6A6C-78A6-B907-4091DD5A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57" y="694854"/>
            <a:ext cx="2968948" cy="16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1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14E97-AD72-4BB6-DA99-B87673FF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6A47A-4AA1-76A3-F42B-C0D9E883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425" y="722505"/>
            <a:ext cx="10576375" cy="968183"/>
          </a:xfrm>
        </p:spPr>
        <p:txBody>
          <a:bodyPr>
            <a:normAutofit fontScale="90000"/>
          </a:bodyPr>
          <a:lstStyle/>
          <a:p>
            <a:r>
              <a:rPr lang="da-DK" sz="2200" dirty="0">
                <a:solidFill>
                  <a:srgbClr val="FF0000"/>
                </a:solidFill>
              </a:rPr>
              <a:t>Overskue … </a:t>
            </a:r>
            <a:br>
              <a:rPr lang="da-DK" dirty="0"/>
            </a:br>
            <a:r>
              <a:rPr lang="da-DK" dirty="0"/>
              <a:t>AI baserede</a:t>
            </a:r>
            <a:br>
              <a:rPr lang="da-DK" dirty="0"/>
            </a:br>
            <a:r>
              <a:rPr lang="da-DK" dirty="0"/>
              <a:t>Forsknings gennembrud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ECFBB1-8C96-1F0A-578B-B90095585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19198"/>
            <a:ext cx="5103951" cy="5069182"/>
          </a:xfrm>
        </p:spPr>
        <p:txBody>
          <a:bodyPr>
            <a:normAutofit/>
          </a:bodyPr>
          <a:lstStyle/>
          <a:p>
            <a:r>
              <a:rPr lang="en-US" dirty="0"/>
              <a:t>Using AI to find first new antibiotic in 60 years</a:t>
            </a:r>
          </a:p>
          <a:p>
            <a:pPr lvl="1"/>
            <a:r>
              <a:rPr lang="en-US" dirty="0"/>
              <a:t>Fighting resistant bacteria </a:t>
            </a:r>
          </a:p>
          <a:p>
            <a:pPr lvl="2"/>
            <a:r>
              <a:rPr lang="en-US" dirty="0"/>
              <a:t>MRSA Staphylococcus, 35.000 deaths a year in Europe - </a:t>
            </a:r>
            <a:r>
              <a:rPr lang="en-US" sz="700" dirty="0"/>
              <a:t>MIT</a:t>
            </a:r>
          </a:p>
          <a:p>
            <a:r>
              <a:rPr lang="en-US" dirty="0"/>
              <a:t>Talking to Whales  </a:t>
            </a:r>
            <a:r>
              <a:rPr lang="en-US" sz="1100" dirty="0"/>
              <a:t>CETI – Cetacean Translation Initiative</a:t>
            </a:r>
          </a:p>
          <a:p>
            <a:r>
              <a:rPr lang="en-US" dirty="0"/>
              <a:t>Earthquakes</a:t>
            </a:r>
          </a:p>
          <a:p>
            <a:pPr lvl="1"/>
            <a:r>
              <a:rPr lang="en-US" dirty="0"/>
              <a:t>Tectonic plates grate against each other – was </a:t>
            </a:r>
            <a:r>
              <a:rPr lang="en-US" dirty="0" err="1"/>
              <a:t>thougth</a:t>
            </a:r>
            <a:r>
              <a:rPr lang="en-US" dirty="0"/>
              <a:t> to be noise</a:t>
            </a:r>
          </a:p>
          <a:p>
            <a:pPr lvl="2"/>
            <a:r>
              <a:rPr lang="en-US" dirty="0"/>
              <a:t>Highly predictable patterns </a:t>
            </a:r>
          </a:p>
          <a:p>
            <a:pPr lvl="2"/>
            <a:r>
              <a:rPr lang="en-US" dirty="0"/>
              <a:t>Estimating time to next earthquake </a:t>
            </a:r>
            <a:r>
              <a:rPr lang="en-US" sz="900" dirty="0"/>
              <a:t>Geophysical Research Letter  - Los Alamos </a:t>
            </a:r>
          </a:p>
          <a:p>
            <a:endParaRPr lang="en-US" sz="2400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02FA3F0-B148-D982-8FA6-460F75BBF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t="12921" r="4154" b="6059"/>
          <a:stretch/>
        </p:blipFill>
        <p:spPr>
          <a:xfrm>
            <a:off x="7457749" y="2226311"/>
            <a:ext cx="3843898" cy="2344370"/>
          </a:xfrm>
          <a:prstGeom prst="rect">
            <a:avLst/>
          </a:prstGeom>
        </p:spPr>
      </p:pic>
      <p:pic>
        <p:nvPicPr>
          <p:cNvPr id="1026" name="Picture 2" descr="an old church seen standing past a massive pile of rubble in the foreground">
            <a:extLst>
              <a:ext uri="{FF2B5EF4-FFF2-40B4-BE49-F238E27FC236}">
                <a16:creationId xmlns:a16="http://schemas.microsoft.com/office/drawing/2014/main" id="{618ADE55-041B-8A9F-D02D-24AD4220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449" y="4084074"/>
            <a:ext cx="1533344" cy="20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346A772-D1AD-8B18-FFC6-5B9090D9D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018" y="303026"/>
            <a:ext cx="1957124" cy="258435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8717145-3588-D0AF-3669-5674B01E8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18" y="10136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1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09D46-631A-4B13-5CA5-494F73F8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9C5629-BDF6-23E5-FFDC-3A4BDC791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119B0E-DF17-0D79-7F3F-536D83B2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92" y="0"/>
            <a:ext cx="12398038" cy="826967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A5E7CDB-EF36-DF26-45C2-90B97BD2675B}"/>
              </a:ext>
            </a:extLst>
          </p:cNvPr>
          <p:cNvSpPr txBox="1"/>
          <p:nvPr/>
        </p:nvSpPr>
        <p:spPr>
          <a:xfrm>
            <a:off x="737082" y="5500307"/>
            <a:ext cx="474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74791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3A3B2-DE51-111B-181C-3B7796C8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 little bit scared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9AF393-1E77-5671-ADE2-6FB5E9701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16416" cy="4351338"/>
          </a:xfrm>
        </p:spPr>
        <p:txBody>
          <a:bodyPr/>
          <a:lstStyle/>
          <a:p>
            <a:r>
              <a:rPr lang="en-US" dirty="0"/>
              <a:t>I am particularly worried that these models could be used for large-scale disinformation</a:t>
            </a:r>
          </a:p>
          <a:p>
            <a:pPr lvl="2"/>
            <a:r>
              <a:rPr lang="en-US" dirty="0"/>
              <a:t>Sam Altman </a:t>
            </a:r>
            <a:r>
              <a:rPr lang="en-US" dirty="0" err="1"/>
              <a:t>OpenAI</a:t>
            </a:r>
            <a:r>
              <a:rPr lang="en-US" dirty="0"/>
              <a:t> CEO</a:t>
            </a:r>
          </a:p>
          <a:p>
            <a:pPr lvl="2"/>
            <a:r>
              <a:rPr lang="en-US" dirty="0"/>
              <a:t>Guardian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5613B63-260E-5551-F572-4D798F003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88" y="1413527"/>
            <a:ext cx="6195812" cy="347635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C5DD90E-CA51-4912-73B1-AFC0570D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264" y="112472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0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B202-6AF6-651E-FAAD-3F0A2FB40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21D4B-3E50-5482-AF5E-E7E87727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Geopolitisk 1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AC3B58-7D7F-6211-D7F0-38F7D21B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5709" cy="4856796"/>
          </a:xfrm>
        </p:spPr>
        <p:txBody>
          <a:bodyPr>
            <a:normAutofit/>
          </a:bodyPr>
          <a:lstStyle/>
          <a:p>
            <a:r>
              <a:rPr lang="da-DK" dirty="0"/>
              <a:t>Et halvt døgn uden internet koster Danmark 93 </a:t>
            </a:r>
            <a:r>
              <a:rPr lang="da-DK" dirty="0" err="1"/>
              <a:t>mia</a:t>
            </a:r>
            <a:r>
              <a:rPr lang="da-DK" dirty="0"/>
              <a:t> kroner – </a:t>
            </a:r>
            <a:r>
              <a:rPr lang="da-DK" sz="1400" dirty="0"/>
              <a:t>Berlingske /Copenhagen </a:t>
            </a:r>
            <a:r>
              <a:rPr lang="da-DK" sz="1400" dirty="0" err="1"/>
              <a:t>Economics</a:t>
            </a:r>
            <a:r>
              <a:rPr lang="da-DK" sz="1400" dirty="0"/>
              <a:t> </a:t>
            </a:r>
          </a:p>
          <a:p>
            <a:r>
              <a:rPr lang="da-DK" dirty="0"/>
              <a:t>Digital </a:t>
            </a:r>
            <a:r>
              <a:rPr lang="da-DK" dirty="0" err="1"/>
              <a:t>Prepping</a:t>
            </a:r>
            <a:r>
              <a:rPr lang="da-DK" dirty="0"/>
              <a:t> (efter mobil og </a:t>
            </a:r>
            <a:r>
              <a:rPr lang="da-DK" dirty="0" err="1"/>
              <a:t>BaneDanmark</a:t>
            </a:r>
            <a:r>
              <a:rPr lang="da-DK" dirty="0"/>
              <a:t> breakdowns) </a:t>
            </a:r>
          </a:p>
          <a:p>
            <a:pPr lvl="1"/>
            <a:r>
              <a:rPr lang="da-DK" dirty="0"/>
              <a:t>Beredskabsplan, hvilke alternativer har vi når noget går ned</a:t>
            </a:r>
          </a:p>
          <a:p>
            <a:pPr lvl="1"/>
            <a:r>
              <a:rPr lang="da-DK" dirty="0"/>
              <a:t>Mindre systemer man kan tænde for ?</a:t>
            </a:r>
          </a:p>
          <a:p>
            <a:pPr lvl="1"/>
            <a:r>
              <a:rPr lang="da-DK" dirty="0"/>
              <a:t>Andre lande/virksomheder der kan hjælpe </a:t>
            </a:r>
          </a:p>
          <a:p>
            <a:pPr lvl="2"/>
            <a:r>
              <a:rPr lang="da-DK" dirty="0" err="1"/>
              <a:t>F.eks</a:t>
            </a:r>
            <a:r>
              <a:rPr lang="da-DK" dirty="0"/>
              <a:t> hospitals- og beredskabs systemer ?</a:t>
            </a:r>
          </a:p>
          <a:p>
            <a:pPr lvl="2"/>
            <a:r>
              <a:rPr lang="da-DK" dirty="0"/>
              <a:t>Mobil, samarbejde mellem selskaberne)  </a:t>
            </a:r>
            <a:r>
              <a:rPr lang="da-DK" sz="800" dirty="0"/>
              <a:t>Microsoft Mette Kaagaard Berlingeren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A631017-262E-B86C-D762-48195D58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93" y="1825625"/>
            <a:ext cx="4087384" cy="230145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C61B6B6-B062-B76C-1512-243FF29E5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71" t="3078" r="30037" b="42050"/>
          <a:stretch/>
        </p:blipFill>
        <p:spPr>
          <a:xfrm>
            <a:off x="7321431" y="249604"/>
            <a:ext cx="1552833" cy="19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37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F399F-6317-A760-F597-5786D44F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Geopolitisk 2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919335-D878-6BA3-1A91-27A7F48E7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6114" cy="4351338"/>
          </a:xfrm>
        </p:spPr>
        <p:txBody>
          <a:bodyPr>
            <a:normAutofit fontScale="77500" lnSpcReduction="20000"/>
          </a:bodyPr>
          <a:lstStyle/>
          <a:p>
            <a:r>
              <a:rPr lang="da-DK" dirty="0"/>
              <a:t>Microsoft – ”Ingen Garanti for at europæiske data                         ikke udleveres til USA</a:t>
            </a:r>
          </a:p>
          <a:p>
            <a:r>
              <a:rPr lang="da-DK" dirty="0"/>
              <a:t>Når vi er juridisk forpligtede til at udlevere data gør vi det”</a:t>
            </a:r>
          </a:p>
          <a:p>
            <a:pPr lvl="1"/>
            <a:r>
              <a:rPr lang="da-DK" dirty="0" err="1"/>
              <a:t>Msft</a:t>
            </a:r>
            <a:r>
              <a:rPr lang="da-DK" dirty="0"/>
              <a:t> Frankrig </a:t>
            </a:r>
            <a:r>
              <a:rPr lang="da-DK" dirty="0" err="1"/>
              <a:t>Carniaux</a:t>
            </a:r>
            <a:r>
              <a:rPr lang="da-DK" dirty="0"/>
              <a:t>, direktør for </a:t>
            </a:r>
            <a:r>
              <a:rPr lang="da-DK" dirty="0" err="1"/>
              <a:t>off</a:t>
            </a:r>
            <a:r>
              <a:rPr lang="da-DK" dirty="0"/>
              <a:t> og </a:t>
            </a:r>
            <a:r>
              <a:rPr lang="da-DK" dirty="0" err="1"/>
              <a:t>jur</a:t>
            </a:r>
            <a:r>
              <a:rPr lang="da-DK" dirty="0"/>
              <a:t> anliggender  - </a:t>
            </a:r>
            <a:r>
              <a:rPr lang="da-DK" dirty="0" err="1"/>
              <a:t>Cwrld</a:t>
            </a:r>
            <a:endParaRPr lang="da-DK" dirty="0"/>
          </a:p>
          <a:p>
            <a:r>
              <a:rPr lang="da-DK" dirty="0"/>
              <a:t>87 pct af dansk Cloud Computing hos:</a:t>
            </a:r>
          </a:p>
          <a:p>
            <a:pPr lvl="1"/>
            <a:r>
              <a:rPr lang="da-DK" dirty="0"/>
              <a:t>Amazon, Microsoft Google, IBM og Oracle</a:t>
            </a:r>
          </a:p>
          <a:p>
            <a:pPr lvl="1"/>
            <a:r>
              <a:rPr lang="da-DK" dirty="0" err="1"/>
              <a:t>Starlink</a:t>
            </a:r>
            <a:r>
              <a:rPr lang="da-DK" dirty="0"/>
              <a:t>, Ukraine</a:t>
            </a:r>
          </a:p>
          <a:p>
            <a:endParaRPr lang="da-DK" dirty="0"/>
          </a:p>
          <a:p>
            <a:r>
              <a:rPr lang="da-DK" dirty="0"/>
              <a:t>EU: Europæisk præference i fremtidige indkøb, strategiske sektorer og teknologi </a:t>
            </a:r>
          </a:p>
          <a:p>
            <a:pPr lvl="1"/>
            <a:r>
              <a:rPr lang="da-DK" dirty="0" err="1"/>
              <a:t>Dynamo.cloud</a:t>
            </a:r>
            <a:r>
              <a:rPr lang="da-DK" dirty="0"/>
              <a:t>, 18 virksomheder i et fælles EU alternativ</a:t>
            </a:r>
          </a:p>
          <a:p>
            <a:pPr lvl="1"/>
            <a:r>
              <a:rPr lang="da-DK" dirty="0"/>
              <a:t>Alt fungerer på tværs, let at flytte data og tjenester</a:t>
            </a:r>
          </a:p>
          <a:p>
            <a:pPr lvl="1"/>
            <a:r>
              <a:rPr lang="da-DK" dirty="0"/>
              <a:t>EU vil skabe datarum hvor virksomheder kan lægge deres data, en slags markedsplads med data </a:t>
            </a:r>
          </a:p>
          <a:p>
            <a:r>
              <a:rPr lang="da-DK" sz="1100" dirty="0"/>
              <a:t>Thomas Breinstrup Berlingske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2EF38E4-4884-B82C-8B98-42F23B199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5"/>
          <a:stretch/>
        </p:blipFill>
        <p:spPr>
          <a:xfrm>
            <a:off x="8700320" y="1965774"/>
            <a:ext cx="2942996" cy="389509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202100D-0FA8-0F94-0CCD-2973A68C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66" y="249604"/>
            <a:ext cx="1542805" cy="19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5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5" descr="Et billede, der indeholder tekst, skærmbillede, Font/skrifttype, Webside&#10;&#10;AI-genereret indhold kan være ukorrekt.">
            <a:extLst>
              <a:ext uri="{FF2B5EF4-FFF2-40B4-BE49-F238E27FC236}">
                <a16:creationId xmlns:a16="http://schemas.microsoft.com/office/drawing/2014/main" id="{7BA37404-5CE2-1FD3-67EA-53C2FF26F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16" t="48288" r="19007" b="34332"/>
          <a:stretch>
            <a:fillRect/>
          </a:stretch>
        </p:blipFill>
        <p:spPr>
          <a:xfrm>
            <a:off x="7013799" y="3209479"/>
            <a:ext cx="5477182" cy="22954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961E3A-7F40-5FEE-8CCC-ECF822BD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Geopolitisk 3</a:t>
            </a:r>
            <a:br>
              <a:rPr lang="da-DK" dirty="0"/>
            </a:br>
            <a:r>
              <a:rPr lang="da-DK" dirty="0"/>
              <a:t>2025 – The Year of Quantum </a:t>
            </a:r>
            <a:r>
              <a:rPr lang="da-DK" sz="1100" dirty="0"/>
              <a:t>(UN)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B74DC4-9BCB-2286-18E6-6DF8D596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665802" cy="4722813"/>
          </a:xfrm>
        </p:spPr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/>
              <a:t>HNDL - Harvest </a:t>
            </a:r>
            <a:r>
              <a:rPr lang="da-DK" dirty="0" err="1"/>
              <a:t>now</a:t>
            </a:r>
            <a:r>
              <a:rPr lang="da-DK" dirty="0"/>
              <a:t>, </a:t>
            </a:r>
            <a:r>
              <a:rPr lang="da-DK" dirty="0" err="1"/>
              <a:t>decrypt</a:t>
            </a:r>
            <a:r>
              <a:rPr lang="da-DK" dirty="0"/>
              <a:t> </a:t>
            </a:r>
            <a:r>
              <a:rPr lang="da-DK" dirty="0" err="1"/>
              <a:t>later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Hackers </a:t>
            </a:r>
            <a:r>
              <a:rPr lang="da-DK" dirty="0" err="1"/>
              <a:t>are</a:t>
            </a:r>
            <a:r>
              <a:rPr lang="da-DK" dirty="0"/>
              <a:t> waiting for quantum </a:t>
            </a:r>
            <a:r>
              <a:rPr lang="da-DK" dirty="0" err="1"/>
              <a:t>computing</a:t>
            </a:r>
            <a:r>
              <a:rPr lang="da-DK" dirty="0"/>
              <a:t>, </a:t>
            </a:r>
            <a:r>
              <a:rPr lang="da-DK" dirty="0" err="1"/>
              <a:t>stealing</a:t>
            </a:r>
            <a:r>
              <a:rPr lang="da-DK" dirty="0"/>
              <a:t> data with long </a:t>
            </a:r>
            <a:r>
              <a:rPr lang="da-DK" dirty="0" err="1"/>
              <a:t>shelf-life</a:t>
            </a:r>
            <a:r>
              <a:rPr lang="da-DK" dirty="0"/>
              <a:t> and waiting for the right time to strike </a:t>
            </a:r>
            <a:r>
              <a:rPr lang="da-DK" sz="900" dirty="0" err="1"/>
              <a:t>Zak</a:t>
            </a:r>
            <a:r>
              <a:rPr lang="da-DK" sz="900" dirty="0"/>
              <a:t> Amos </a:t>
            </a:r>
            <a:r>
              <a:rPr lang="da-DK" sz="900" dirty="0" err="1"/>
              <a:t>Rehack</a:t>
            </a:r>
            <a:endParaRPr lang="da-DK" sz="900" dirty="0"/>
          </a:p>
          <a:p>
            <a:r>
              <a:rPr lang="da-DK" dirty="0"/>
              <a:t>The Fed – US Centralbank </a:t>
            </a:r>
          </a:p>
          <a:p>
            <a:pPr lvl="1"/>
            <a:r>
              <a:rPr lang="da-DK" dirty="0" err="1"/>
              <a:t>Threat</a:t>
            </a:r>
            <a:r>
              <a:rPr lang="da-DK" dirty="0"/>
              <a:t> to Fedwire system, potential GDP </a:t>
            </a:r>
            <a:r>
              <a:rPr lang="da-DK" dirty="0" err="1"/>
              <a:t>value</a:t>
            </a:r>
            <a:r>
              <a:rPr lang="da-DK" dirty="0"/>
              <a:t> 10-17 pct </a:t>
            </a:r>
            <a:r>
              <a:rPr lang="da-DK" sz="1200" dirty="0"/>
              <a:t>Hudson Institute</a:t>
            </a:r>
          </a:p>
          <a:p>
            <a:r>
              <a:rPr lang="da-DK" dirty="0"/>
              <a:t>China 14th 5-year plan has Quantum as </a:t>
            </a:r>
            <a:r>
              <a:rPr lang="da-DK" dirty="0" err="1"/>
              <a:t>nr</a:t>
            </a:r>
            <a:r>
              <a:rPr lang="da-DK" dirty="0"/>
              <a:t> 2 top </a:t>
            </a:r>
            <a:r>
              <a:rPr lang="da-DK" dirty="0" err="1"/>
              <a:t>tech</a:t>
            </a:r>
            <a:r>
              <a:rPr lang="da-DK" dirty="0"/>
              <a:t> </a:t>
            </a:r>
            <a:r>
              <a:rPr lang="da-DK" dirty="0" err="1"/>
              <a:t>priority</a:t>
            </a:r>
            <a:r>
              <a:rPr lang="da-DK" dirty="0"/>
              <a:t>, </a:t>
            </a:r>
            <a:r>
              <a:rPr lang="da-DK" dirty="0" err="1"/>
              <a:t>allocating</a:t>
            </a:r>
            <a:r>
              <a:rPr lang="da-DK" dirty="0"/>
              <a:t> 15b usd to research </a:t>
            </a:r>
            <a:r>
              <a:rPr lang="da-DK" sz="1400" dirty="0"/>
              <a:t>Quantum Computing and </a:t>
            </a:r>
            <a:r>
              <a:rPr lang="da-DK" sz="1400" dirty="0" err="1"/>
              <a:t>who</a:t>
            </a:r>
            <a:r>
              <a:rPr lang="da-DK" sz="1400" dirty="0"/>
              <a:t> is </a:t>
            </a:r>
            <a:r>
              <a:rPr lang="da-DK" sz="1400" dirty="0" err="1"/>
              <a:t>leading</a:t>
            </a:r>
            <a:r>
              <a:rPr lang="da-DK" sz="1400" dirty="0"/>
              <a:t> – Cyfirma.com / The </a:t>
            </a:r>
            <a:r>
              <a:rPr lang="da-DK" sz="1400" dirty="0" err="1"/>
              <a:t>Fed’s</a:t>
            </a:r>
            <a:r>
              <a:rPr lang="da-DK" sz="1400" dirty="0"/>
              <a:t> Quantum Warning, </a:t>
            </a:r>
            <a:r>
              <a:rPr lang="da-DK" sz="1400" dirty="0" err="1"/>
              <a:t>why</a:t>
            </a:r>
            <a:r>
              <a:rPr lang="da-DK" sz="1400" dirty="0"/>
              <a:t> </a:t>
            </a:r>
            <a:r>
              <a:rPr lang="da-DK" sz="1400" dirty="0" err="1"/>
              <a:t>yesterdays</a:t>
            </a:r>
            <a:r>
              <a:rPr lang="da-DK" sz="1400" dirty="0"/>
              <a:t> </a:t>
            </a:r>
            <a:r>
              <a:rPr lang="da-DK" sz="1400" dirty="0" err="1"/>
              <a:t>secrets</a:t>
            </a:r>
            <a:r>
              <a:rPr lang="da-DK" sz="1400" dirty="0"/>
              <a:t> </a:t>
            </a:r>
            <a:r>
              <a:rPr lang="da-DK" sz="1400" dirty="0" err="1"/>
              <a:t>are</a:t>
            </a:r>
            <a:r>
              <a:rPr lang="da-DK" sz="1400" dirty="0"/>
              <a:t> </a:t>
            </a:r>
            <a:r>
              <a:rPr lang="da-DK" sz="1400" dirty="0" err="1"/>
              <a:t>already</a:t>
            </a:r>
            <a:r>
              <a:rPr lang="da-DK" sz="1400" dirty="0"/>
              <a:t> in </a:t>
            </a:r>
            <a:r>
              <a:rPr lang="da-DK" sz="1400" dirty="0" err="1"/>
              <a:t>play</a:t>
            </a:r>
            <a:r>
              <a:rPr lang="da-DK" sz="1400" dirty="0"/>
              <a:t>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8D6F9B5-3DDC-D156-7EB0-753986730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1997">
            <a:off x="8763373" y="546779"/>
            <a:ext cx="2569443" cy="317150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D76F88-2F05-2808-B317-222C97418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09961"/>
            <a:ext cx="1185133" cy="82136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3F81FB8-466F-37E5-FFBA-BA3300AE6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620" y="249604"/>
            <a:ext cx="1465275" cy="19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45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BC91-7C31-D388-CE2E-37DA3965B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skærmbillede, software, Webside&#10;&#10;Automatisk genereret beskrivelse">
            <a:extLst>
              <a:ext uri="{FF2B5EF4-FFF2-40B4-BE49-F238E27FC236}">
                <a16:creationId xmlns:a16="http://schemas.microsoft.com/office/drawing/2014/main" id="{575A8802-D006-551B-4F59-E1B94928C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37" t="27736" r="5683" b="7882"/>
          <a:stretch/>
        </p:blipFill>
        <p:spPr>
          <a:xfrm>
            <a:off x="6877122" y="2539030"/>
            <a:ext cx="5161898" cy="4247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CEF2C2-AAA6-18DC-D4A0-CE0AC02E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Geopolitisk 4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1131E5-0E4F-10B1-A244-AE3ECBF4F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922" cy="46064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Disinformation</a:t>
            </a:r>
          </a:p>
          <a:p>
            <a:r>
              <a:rPr lang="en-US" dirty="0"/>
              <a:t>By 2028, 50% of enterprises will combat disinformation security use cases                (5% in 2024)</a:t>
            </a:r>
          </a:p>
          <a:p>
            <a:r>
              <a:rPr lang="en-US" dirty="0"/>
              <a:t>Disrupt business operations</a:t>
            </a:r>
          </a:p>
          <a:p>
            <a:pPr lvl="1"/>
            <a:r>
              <a:rPr lang="en-US" dirty="0"/>
              <a:t>Leveraging malware to steal credentials</a:t>
            </a:r>
          </a:p>
          <a:p>
            <a:pPr lvl="1"/>
            <a:r>
              <a:rPr lang="en-US" dirty="0"/>
              <a:t>Initiating account takeovers</a:t>
            </a:r>
          </a:p>
          <a:p>
            <a:pPr lvl="1"/>
            <a:r>
              <a:rPr lang="en-US" dirty="0"/>
              <a:t>Steal customer information </a:t>
            </a:r>
          </a:p>
          <a:p>
            <a:r>
              <a:rPr lang="en-US" dirty="0"/>
              <a:t>Polarize a target audience. </a:t>
            </a:r>
          </a:p>
          <a:p>
            <a:pPr lvl="1"/>
            <a:r>
              <a:rPr lang="en-US" dirty="0"/>
              <a:t>Pushing out deepfakes</a:t>
            </a:r>
          </a:p>
          <a:p>
            <a:pPr lvl="1"/>
            <a:r>
              <a:rPr lang="en-US" dirty="0"/>
              <a:t>Spreading misinformation through social media and fake news websites</a:t>
            </a:r>
          </a:p>
          <a:p>
            <a:pPr lvl="1"/>
            <a:r>
              <a:rPr lang="en-US" dirty="0"/>
              <a:t>Using </a:t>
            </a:r>
            <a:r>
              <a:rPr lang="en-US" dirty="0" err="1"/>
              <a:t>GenAI</a:t>
            </a:r>
            <a:r>
              <a:rPr lang="en-US" dirty="0"/>
              <a:t> to create disinformation at scale — and spread it before organizations can respond</a:t>
            </a:r>
          </a:p>
          <a:p>
            <a:r>
              <a:rPr lang="en-US" sz="1300" dirty="0"/>
              <a:t>Gartner </a:t>
            </a: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C1EC187-83C3-851E-1A95-57524D693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84" y="312539"/>
            <a:ext cx="2280102" cy="162777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457D5F4-6717-18DC-73F2-35463E4EC1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9" r="3718"/>
          <a:stretch>
            <a:fillRect/>
          </a:stretch>
        </p:blipFill>
        <p:spPr>
          <a:xfrm>
            <a:off x="8857080" y="291206"/>
            <a:ext cx="1021515" cy="139310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B5086EE-7755-D278-63AD-9AA27B1A2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253" y="279573"/>
            <a:ext cx="1081674" cy="140126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29C0FF2-DAB0-DA56-7CA6-E023293D4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684" y="312539"/>
            <a:ext cx="1010373" cy="13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74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3A3B2-DE51-111B-181C-3B7796C8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X-Risk..</a:t>
            </a:r>
            <a:br>
              <a:rPr lang="en-US" dirty="0"/>
            </a:br>
            <a:r>
              <a:rPr lang="en-US" dirty="0"/>
              <a:t>Home alone….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9AF393-1E77-5671-ADE2-6FB5E9701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604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OpenAI categories </a:t>
            </a:r>
          </a:p>
          <a:p>
            <a:pPr lvl="1"/>
            <a:r>
              <a:rPr lang="en-US" sz="1600" dirty="0"/>
              <a:t>Low, medium, high and critical – X-risk</a:t>
            </a:r>
          </a:p>
          <a:p>
            <a:r>
              <a:rPr lang="da-DK" sz="2000" dirty="0"/>
              <a:t>X-</a:t>
            </a:r>
            <a:r>
              <a:rPr lang="da-DK" sz="2000" dirty="0" err="1"/>
              <a:t>risk</a:t>
            </a:r>
            <a:endParaRPr lang="da-DK" sz="2000" dirty="0"/>
          </a:p>
          <a:p>
            <a:pPr lvl="1"/>
            <a:r>
              <a:rPr lang="da-DK" sz="2000" dirty="0"/>
              <a:t>Complete </a:t>
            </a:r>
            <a:r>
              <a:rPr lang="da-DK" sz="2000" dirty="0" err="1"/>
              <a:t>extinction</a:t>
            </a:r>
            <a:r>
              <a:rPr lang="da-DK" sz="2000" dirty="0"/>
              <a:t> of </a:t>
            </a:r>
            <a:r>
              <a:rPr lang="da-DK" sz="2000" dirty="0" err="1"/>
              <a:t>humanity</a:t>
            </a:r>
            <a:endParaRPr lang="da-DK" sz="2000" dirty="0"/>
          </a:p>
          <a:p>
            <a:r>
              <a:rPr lang="en-US" sz="2000" dirty="0"/>
              <a:t>O1 has a “medium” rating  </a:t>
            </a:r>
          </a:p>
          <a:p>
            <a:pPr lvl="1"/>
            <a:r>
              <a:rPr lang="en-US" sz="1600" dirty="0"/>
              <a:t>First time a system is rated medium</a:t>
            </a:r>
          </a:p>
          <a:p>
            <a:r>
              <a:rPr lang="en-US" sz="2000" dirty="0"/>
              <a:t>Can help experts with operational planning and reproducing of known threat</a:t>
            </a:r>
          </a:p>
          <a:p>
            <a:r>
              <a:rPr lang="da-DK" sz="1100" dirty="0"/>
              <a:t>Roman </a:t>
            </a:r>
            <a:r>
              <a:rPr lang="da-DK" sz="1100" dirty="0" err="1"/>
              <a:t>Yampolskiy</a:t>
            </a:r>
            <a:r>
              <a:rPr lang="da-DK" sz="1100" dirty="0"/>
              <a:t>. AI </a:t>
            </a:r>
            <a:r>
              <a:rPr lang="da-DK" sz="1100" dirty="0" err="1"/>
              <a:t>safety</a:t>
            </a:r>
            <a:r>
              <a:rPr lang="da-DK" sz="1100" dirty="0"/>
              <a:t> </a:t>
            </a:r>
            <a:r>
              <a:rPr lang="da-DK" sz="1100" dirty="0" err="1"/>
              <a:t>expert</a:t>
            </a:r>
            <a:r>
              <a:rPr lang="da-DK" sz="1100" dirty="0"/>
              <a:t>  - Sahin Ahmed, Medium </a:t>
            </a:r>
          </a:p>
          <a:p>
            <a:r>
              <a:rPr lang="en-US" sz="2000" dirty="0"/>
              <a:t>18 months …</a:t>
            </a:r>
          </a:p>
          <a:p>
            <a:pPr lvl="1"/>
            <a:r>
              <a:rPr lang="en-US" sz="1100" dirty="0"/>
              <a:t>Anthropic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E8AC16B-E8EC-6150-A256-68359FA9528C}"/>
              </a:ext>
            </a:extLst>
          </p:cNvPr>
          <p:cNvSpPr txBox="1"/>
          <p:nvPr/>
        </p:nvSpPr>
        <p:spPr>
          <a:xfrm>
            <a:off x="6096000" y="6041424"/>
            <a:ext cx="143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sorry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can’t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Dave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13BA090-A617-0D04-6470-A6D683548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946" y="3030501"/>
            <a:ext cx="3878276" cy="221615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99EC8C6-3208-5D95-91BC-DDE582361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4" r="8703"/>
          <a:stretch/>
        </p:blipFill>
        <p:spPr>
          <a:xfrm>
            <a:off x="8888357" y="211060"/>
            <a:ext cx="1524644" cy="208302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E39079-27D4-E6B7-6A1C-607169FE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29" y="211060"/>
            <a:ext cx="1609483" cy="2085013"/>
          </a:xfrm>
          <a:prstGeom prst="rect">
            <a:avLst/>
          </a:prstGeom>
        </p:spPr>
      </p:pic>
      <p:pic>
        <p:nvPicPr>
          <p:cNvPr id="5" name="Picture 2" descr="HAL 9000 | Villains Wiki | Fandom">
            <a:extLst>
              <a:ext uri="{FF2B5EF4-FFF2-40B4-BE49-F238E27FC236}">
                <a16:creationId xmlns:a16="http://schemas.microsoft.com/office/drawing/2014/main" id="{80462891-EE4B-43A8-E87A-25A42C02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920" y="3030501"/>
            <a:ext cx="1014081" cy="29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62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09973-8657-2A1B-C11F-50833069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replicate itself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0C07-3FF6-F127-0A5C-065AB0D1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088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Across 10 trials, AI models replicated themselves in 50-90 pct of cases</a:t>
            </a:r>
          </a:p>
          <a:p>
            <a:pPr lvl="1"/>
            <a:r>
              <a:rPr lang="en-US" dirty="0"/>
              <a:t>Shutdown avoidance and chain of replication </a:t>
            </a:r>
          </a:p>
          <a:p>
            <a:pPr lvl="1"/>
            <a:r>
              <a:rPr lang="en-US" dirty="0"/>
              <a:t>Detect if going to shut down, then replicate itself indefinitely </a:t>
            </a:r>
          </a:p>
          <a:p>
            <a:pPr lvl="1"/>
            <a:r>
              <a:rPr lang="en-US" dirty="0"/>
              <a:t>AI may already have the capability to go out of human control</a:t>
            </a:r>
          </a:p>
          <a:p>
            <a:r>
              <a:rPr lang="en-US" dirty="0"/>
              <a:t>Researchers call for international collaboration to create rules now </a:t>
            </a:r>
          </a:p>
          <a:p>
            <a:r>
              <a:rPr lang="en-US" sz="1100" dirty="0"/>
              <a:t>Test using Alibaba Qwen and Meta Llama Fudan University, China / Owen Hughes ZDnet</a:t>
            </a:r>
          </a:p>
          <a:p>
            <a:endParaRPr lang="da-DK" dirty="0"/>
          </a:p>
        </p:txBody>
      </p:sp>
      <p:pic>
        <p:nvPicPr>
          <p:cNvPr id="4" name="Picture 2" descr="HAL 9000 | Villains Wiki | Fandom">
            <a:extLst>
              <a:ext uri="{FF2B5EF4-FFF2-40B4-BE49-F238E27FC236}">
                <a16:creationId xmlns:a16="http://schemas.microsoft.com/office/drawing/2014/main" id="{82556B8B-0BF8-4D20-291D-8EA9153A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920" y="3030501"/>
            <a:ext cx="1014081" cy="29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0F331CB-6AD6-00B8-4540-0447DD7B4100}"/>
              </a:ext>
            </a:extLst>
          </p:cNvPr>
          <p:cNvSpPr txBox="1"/>
          <p:nvPr/>
        </p:nvSpPr>
        <p:spPr>
          <a:xfrm>
            <a:off x="6096000" y="6041424"/>
            <a:ext cx="143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sorry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can’t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Dave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D0EBA74-A5DF-B451-EAAE-AEDEDA7A6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840" y="240317"/>
            <a:ext cx="4758822" cy="27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2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BEB3D-E496-7004-9922-F6AAFFB4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DD4A796-3EC9-20B8-52A3-06FC9900C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45" y="-2397490"/>
            <a:ext cx="12292445" cy="9255490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AAFF610-23E4-DA6A-07D9-96E089E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3" t="19908" r="12705"/>
          <a:stretch>
            <a:fillRect/>
          </a:stretch>
        </p:blipFill>
        <p:spPr>
          <a:xfrm>
            <a:off x="9925002" y="4204493"/>
            <a:ext cx="2007397" cy="206576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1E03C8C-BF28-C7A3-9068-197A75D6F9A0}"/>
              </a:ext>
            </a:extLst>
          </p:cNvPr>
          <p:cNvSpPr txBox="1"/>
          <p:nvPr/>
        </p:nvSpPr>
        <p:spPr>
          <a:xfrm>
            <a:off x="552449" y="5408245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Bæredygtighed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809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62D5D-E8B8-A4AB-D0CB-D82D381B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Tech </a:t>
            </a:r>
            <a:r>
              <a:rPr lang="da-DK" dirty="0" err="1"/>
              <a:t>Infrastructure</a:t>
            </a:r>
            <a:br>
              <a:rPr lang="da-DK" dirty="0"/>
            </a:br>
            <a:r>
              <a:rPr lang="da-DK" dirty="0" err="1"/>
              <a:t>Sustainability</a:t>
            </a:r>
            <a:r>
              <a:rPr lang="da-DK" dirty="0"/>
              <a:t> </a:t>
            </a:r>
            <a:r>
              <a:rPr lang="da-DK" dirty="0">
                <a:sym typeface="Wingdings" panose="05000000000000000000" pitchFamily="2" charset="2"/>
              </a:rPr>
              <a:t>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1815ED-CF35-3160-FF1A-EC2E5CBE7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61241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Cloud consumption doubles every two years</a:t>
            </a:r>
          </a:p>
          <a:p>
            <a:pPr lvl="1"/>
            <a:r>
              <a:rPr lang="en-US" dirty="0"/>
              <a:t>7pct of </a:t>
            </a:r>
            <a:r>
              <a:rPr lang="en-US" dirty="0" err="1"/>
              <a:t>Denmarks</a:t>
            </a:r>
            <a:r>
              <a:rPr lang="en-US" dirty="0"/>
              <a:t> electricity use today</a:t>
            </a:r>
          </a:p>
          <a:p>
            <a:pPr lvl="1"/>
            <a:r>
              <a:rPr lang="en-US" dirty="0"/>
              <a:t>Close to 50pct 2038 </a:t>
            </a:r>
            <a:r>
              <a:rPr lang="en-US" sz="1500" dirty="0" err="1"/>
              <a:t>Energistyrelsen</a:t>
            </a:r>
            <a:endParaRPr lang="en-US" sz="1500" dirty="0"/>
          </a:p>
          <a:p>
            <a:pPr lvl="1"/>
            <a:endParaRPr lang="en-US" dirty="0"/>
          </a:p>
          <a:p>
            <a:pPr lvl="1"/>
            <a:r>
              <a:rPr lang="en-US" dirty="0"/>
              <a:t>US avg electricity bill price hike 8 pct, </a:t>
            </a:r>
          </a:p>
          <a:p>
            <a:pPr lvl="2"/>
            <a:r>
              <a:rPr lang="en-US" dirty="0"/>
              <a:t>some states 15 pct </a:t>
            </a:r>
            <a:r>
              <a:rPr lang="en-US" sz="1100" dirty="0"/>
              <a:t>NYT</a:t>
            </a:r>
          </a:p>
          <a:p>
            <a:endParaRPr lang="en-US" dirty="0"/>
          </a:p>
          <a:p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modeller</a:t>
            </a:r>
            <a:r>
              <a:rPr lang="en-US" dirty="0"/>
              <a:t>, </a:t>
            </a:r>
            <a:r>
              <a:rPr lang="en-US" dirty="0" err="1"/>
              <a:t>destillere</a:t>
            </a:r>
            <a:r>
              <a:rPr lang="en-US" dirty="0"/>
              <a:t> data </a:t>
            </a:r>
            <a:r>
              <a:rPr lang="en-US" dirty="0" err="1"/>
              <a:t>etc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måske</a:t>
            </a:r>
            <a:r>
              <a:rPr lang="en-US" dirty="0"/>
              <a:t> </a:t>
            </a:r>
            <a:r>
              <a:rPr lang="en-US" dirty="0" err="1"/>
              <a:t>hjælpe</a:t>
            </a:r>
            <a:r>
              <a:rPr lang="en-US" dirty="0"/>
              <a:t> MEN….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A552207-B45F-09EE-23FF-D5C33879A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441" y="2741196"/>
            <a:ext cx="4503195" cy="287107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F8E209C-99A8-465E-BF3C-5229BAD5C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601" y="676750"/>
            <a:ext cx="2568390" cy="1929508"/>
          </a:xfrm>
          <a:prstGeom prst="rect">
            <a:avLst/>
          </a:prstGeom>
        </p:spPr>
      </p:pic>
      <p:pic>
        <p:nvPicPr>
          <p:cNvPr id="10" name="Billede 9" descr="Et billede, der indeholder tekst, skærmbillede, Font/skrifttype, nummer/tal&#10;&#10;AI-genereret indhold kan være ukorrekt.">
            <a:extLst>
              <a:ext uri="{FF2B5EF4-FFF2-40B4-BE49-F238E27FC236}">
                <a16:creationId xmlns:a16="http://schemas.microsoft.com/office/drawing/2014/main" id="{5F571B7A-CD2F-A6BA-3A21-E00C23D61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2" t="39838" r="16028" b="28961"/>
          <a:stretch>
            <a:fillRect/>
          </a:stretch>
        </p:blipFill>
        <p:spPr>
          <a:xfrm>
            <a:off x="6299441" y="681037"/>
            <a:ext cx="3051160" cy="192950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20A5D16-2868-3252-3B04-C82563FF8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250" l="9250" r="90000">
                        <a14:foregroundMark x1="13875" y1="68750" x2="13875" y2="68750"/>
                        <a14:foregroundMark x1="13875" y1="68750" x2="13875" y2="68750"/>
                        <a14:foregroundMark x1="13875" y1="68750" x2="13875" y2="68750"/>
                        <a14:foregroundMark x1="45625" y1="14250" x2="45625" y2="14250"/>
                        <a14:foregroundMark x1="42250" y1="90875" x2="42250" y2="90875"/>
                        <a14:foregroundMark x1="51750" y1="92875" x2="51750" y2="92875"/>
                        <a14:foregroundMark x1="51250" y1="98250" x2="51250" y2="98250"/>
                        <a14:foregroundMark x1="81875" y1="72000" x2="81875" y2="72000"/>
                        <a14:foregroundMark x1="89500" y1="38000" x2="89500" y2="38000"/>
                        <a14:foregroundMark x1="80000" y1="23125" x2="80000" y2="23125"/>
                        <a14:foregroundMark x1="74250" y1="15000" x2="74250" y2="15000"/>
                        <a14:foregroundMark x1="38000" y1="11000" x2="38000" y2="11000"/>
                        <a14:foregroundMark x1="32250" y1="13125" x2="32250" y2="13125"/>
                        <a14:foregroundMark x1="24125" y1="19125" x2="24125" y2="19125"/>
                        <a14:foregroundMark x1="22000" y1="21250" x2="22000" y2="21250"/>
                        <a14:foregroundMark x1="22000" y1="21250" x2="22000" y2="21250"/>
                        <a14:foregroundMark x1="9250" y1="49500" x2="9250" y2="49500"/>
                        <a14:foregroundMark x1="66375" y1="14500" x2="66375" y2="14500"/>
                        <a14:foregroundMark x1="67250" y1="14500" x2="67250" y2="1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415" y="1608870"/>
            <a:ext cx="997388" cy="9973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D38FA56-5A8A-7606-3B01-A7EACE9732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923" t="19908" r="12705"/>
          <a:stretch>
            <a:fillRect/>
          </a:stretch>
        </p:blipFill>
        <p:spPr>
          <a:xfrm>
            <a:off x="9925002" y="4204493"/>
            <a:ext cx="2007397" cy="20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8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A63EF-F4CE-743A-1976-F5920238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4D104-5824-2F9F-A48D-0AAA9FF8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Potentiale 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FB6F4D-ABA2-135F-4402-2F2951F9D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7901"/>
            <a:ext cx="10825615" cy="4451904"/>
          </a:xfrm>
        </p:spPr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/>
              <a:t>WEF</a:t>
            </a:r>
          </a:p>
          <a:p>
            <a:r>
              <a:rPr lang="da-DK" dirty="0"/>
              <a:t>Steam </a:t>
            </a:r>
            <a:r>
              <a:rPr lang="da-DK" dirty="0" err="1"/>
              <a:t>engine</a:t>
            </a:r>
            <a:r>
              <a:rPr lang="da-DK" dirty="0"/>
              <a:t> </a:t>
            </a:r>
            <a:r>
              <a:rPr lang="da-DK" dirty="0" err="1"/>
              <a:t>grew</a:t>
            </a:r>
            <a:r>
              <a:rPr lang="da-DK" dirty="0"/>
              <a:t> GDP 0.3 pct </a:t>
            </a:r>
            <a:r>
              <a:rPr lang="da-DK" dirty="0" err="1"/>
              <a:t>yearly</a:t>
            </a:r>
            <a:endParaRPr lang="da-DK" dirty="0"/>
          </a:p>
          <a:p>
            <a:r>
              <a:rPr lang="da-DK" dirty="0"/>
              <a:t>IT og Internet 0.6 pct</a:t>
            </a:r>
          </a:p>
          <a:p>
            <a:r>
              <a:rPr lang="da-DK" dirty="0"/>
              <a:t>AI potential  1.3 pct </a:t>
            </a:r>
          </a:p>
          <a:p>
            <a:r>
              <a:rPr lang="en-US" dirty="0"/>
              <a:t>AI could increase annual GDP by 7 pct </a:t>
            </a:r>
            <a:r>
              <a:rPr lang="en-US" sz="1400" dirty="0"/>
              <a:t>Goldman Sachs march 26th</a:t>
            </a:r>
          </a:p>
          <a:p>
            <a:pPr lvl="1"/>
            <a:r>
              <a:rPr lang="da-DK" dirty="0" err="1"/>
              <a:t>GenAI</a:t>
            </a:r>
            <a:r>
              <a:rPr lang="da-DK" dirty="0"/>
              <a:t> kan løfte velstanden i Danmark 10 pct af BNP = 230-290 </a:t>
            </a:r>
            <a:r>
              <a:rPr lang="da-DK" dirty="0" err="1"/>
              <a:t>mia</a:t>
            </a:r>
            <a:r>
              <a:rPr lang="da-DK" dirty="0"/>
              <a:t> </a:t>
            </a:r>
            <a:r>
              <a:rPr lang="da-DK" dirty="0" err="1"/>
              <a:t>kr</a:t>
            </a:r>
            <a:r>
              <a:rPr lang="da-DK" dirty="0"/>
              <a:t> </a:t>
            </a:r>
            <a:r>
              <a:rPr lang="da-DK" sz="800" dirty="0"/>
              <a:t>McKinsey</a:t>
            </a:r>
          </a:p>
          <a:p>
            <a:r>
              <a:rPr lang="en-US" dirty="0"/>
              <a:t>It’s not the tools it is the process </a:t>
            </a:r>
          </a:p>
          <a:p>
            <a:pPr lvl="2"/>
            <a:r>
              <a:rPr lang="en-US" dirty="0"/>
              <a:t>Internet, PC and software where tools</a:t>
            </a:r>
          </a:p>
          <a:p>
            <a:pPr lvl="2"/>
            <a:r>
              <a:rPr lang="en-US" dirty="0"/>
              <a:t>AI takes part of the process </a:t>
            </a:r>
            <a:r>
              <a:rPr lang="en-US" sz="1200" dirty="0"/>
              <a:t>The </a:t>
            </a:r>
            <a:r>
              <a:rPr lang="en-US" sz="1200" dirty="0" err="1"/>
              <a:t>Newyorker</a:t>
            </a:r>
            <a:r>
              <a:rPr lang="en-US" sz="1200" dirty="0"/>
              <a:t>, Carl Newport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41B73A6-D3FD-4795-139D-7E6AA9C4DB75}"/>
              </a:ext>
            </a:extLst>
          </p:cNvPr>
          <p:cNvSpPr/>
          <p:nvPr/>
        </p:nvSpPr>
        <p:spPr>
          <a:xfrm>
            <a:off x="7564080" y="5939171"/>
            <a:ext cx="8448639" cy="2023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2FC633F-E4C3-62DF-6F15-B97EBE9B5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035" y="5368190"/>
            <a:ext cx="5090921" cy="122504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C79751F-3993-5798-0ED4-535395838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08" y="4569522"/>
            <a:ext cx="10298917" cy="228010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87EA47D-AEA0-DD68-7199-CBF3D2B16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1" y="630020"/>
            <a:ext cx="5387975" cy="3145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05A0ED4-295B-93BC-CAAE-2DDC1F2B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18" y="101366"/>
            <a:ext cx="2267491" cy="1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2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B44AF-6004-13E3-9499-65351ED6B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C7D80-5D05-CDC3-E88E-F6186D85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EC6D6CA-200C-C83A-6482-8BE435B84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45" y="-2397490"/>
            <a:ext cx="12292445" cy="9255490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258672B-FDEE-9016-3BCE-337E772A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3" t="19908" r="12705"/>
          <a:stretch>
            <a:fillRect/>
          </a:stretch>
        </p:blipFill>
        <p:spPr>
          <a:xfrm>
            <a:off x="9925002" y="4204493"/>
            <a:ext cx="2007397" cy="2065764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8E29CC72-3B7E-548D-99D3-2928D08AE45A}"/>
              </a:ext>
            </a:extLst>
          </p:cNvPr>
          <p:cNvSpPr txBox="1"/>
          <p:nvPr/>
        </p:nvSpPr>
        <p:spPr>
          <a:xfrm>
            <a:off x="838200" y="6010275"/>
            <a:ext cx="41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Bæredygtighed – miljø, socialt, økonomisk</a:t>
            </a:r>
          </a:p>
        </p:txBody>
      </p:sp>
    </p:spTree>
    <p:extLst>
      <p:ext uri="{BB962C8B-B14F-4D97-AF65-F5344CB8AC3E}">
        <p14:creationId xmlns:p14="http://schemas.microsoft.com/office/powerpoint/2010/main" val="2808575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B7CE-877C-0A4B-E731-33CC0D7A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69E16-7D43-FF1F-BE7C-42C2E48A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E4A9B55-F701-746B-368A-8650B86B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45" y="-2397490"/>
            <a:ext cx="12292445" cy="9255490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A373414-2FA2-FDFE-1460-F90F068B1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3" t="19908" r="12705"/>
          <a:stretch>
            <a:fillRect/>
          </a:stretch>
        </p:blipFill>
        <p:spPr>
          <a:xfrm>
            <a:off x="9925002" y="4204493"/>
            <a:ext cx="2007397" cy="206576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61C36A6-39AA-7F11-0D50-C8E654B3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7" y="666750"/>
            <a:ext cx="7620000" cy="42862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9566399-02BA-F663-F864-018F9F7F8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254" y="3182090"/>
            <a:ext cx="2999492" cy="49381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0AA45E7-D679-D895-D549-6CFCAD3D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654" y="3334490"/>
            <a:ext cx="2999492" cy="4938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8499839-20EE-A276-96C4-D8DD2F35B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54" y="3486890"/>
            <a:ext cx="2999492" cy="49381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420D108-A885-6E78-32F7-DC03CA8BB744}"/>
              </a:ext>
            </a:extLst>
          </p:cNvPr>
          <p:cNvSpPr txBox="1"/>
          <p:nvPr/>
        </p:nvSpPr>
        <p:spPr>
          <a:xfrm>
            <a:off x="838200" y="6010275"/>
            <a:ext cx="41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Bæredygtighed – miljø, socialt, økonomisk</a:t>
            </a:r>
          </a:p>
        </p:txBody>
      </p:sp>
    </p:spTree>
    <p:extLst>
      <p:ext uri="{BB962C8B-B14F-4D97-AF65-F5344CB8AC3E}">
        <p14:creationId xmlns:p14="http://schemas.microsoft.com/office/powerpoint/2010/main" val="1910266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2FC2B-2256-1620-DA2F-27935D32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Huhej</a:t>
            </a:r>
            <a:r>
              <a:rPr lang="da-DK" dirty="0"/>
              <a:t> hvor det går ….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452AED-B3A7-39FF-0883-EF7E53344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0588" cy="4351338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AI players plan to </a:t>
            </a:r>
            <a:r>
              <a:rPr lang="da-DK" dirty="0" err="1"/>
              <a:t>spend</a:t>
            </a:r>
            <a:r>
              <a:rPr lang="da-DK" dirty="0"/>
              <a:t> 375b usd on data centers 2025</a:t>
            </a:r>
          </a:p>
          <a:p>
            <a:r>
              <a:rPr lang="da-DK" dirty="0"/>
              <a:t>Power </a:t>
            </a:r>
            <a:r>
              <a:rPr lang="da-DK" dirty="0" err="1"/>
              <a:t>companies</a:t>
            </a:r>
            <a:r>
              <a:rPr lang="da-DK" dirty="0"/>
              <a:t> plan to </a:t>
            </a:r>
            <a:r>
              <a:rPr lang="da-DK" dirty="0" err="1"/>
              <a:t>invest</a:t>
            </a:r>
            <a:r>
              <a:rPr lang="da-DK" dirty="0"/>
              <a:t> 1.5 trillion usd </a:t>
            </a:r>
            <a:r>
              <a:rPr lang="da-DK" dirty="0" err="1"/>
              <a:t>nxt</a:t>
            </a:r>
            <a:r>
              <a:rPr lang="da-DK" dirty="0"/>
              <a:t> 5 </a:t>
            </a:r>
            <a:r>
              <a:rPr lang="da-DK" dirty="0" err="1"/>
              <a:t>years</a:t>
            </a:r>
            <a:r>
              <a:rPr lang="da-DK" sz="1100" dirty="0" err="1"/>
              <a:t>Paul</a:t>
            </a:r>
            <a:r>
              <a:rPr lang="da-DK" sz="1100" dirty="0"/>
              <a:t> </a:t>
            </a:r>
            <a:r>
              <a:rPr lang="da-DK" sz="1100" dirty="0" err="1"/>
              <a:t>Krugman</a:t>
            </a:r>
            <a:r>
              <a:rPr lang="da-DK" sz="1100" dirty="0"/>
              <a:t> – Technology </a:t>
            </a:r>
            <a:r>
              <a:rPr lang="da-DK" sz="1100" dirty="0" err="1"/>
              <a:t>Bubbles</a:t>
            </a:r>
            <a:endParaRPr lang="da-DK" sz="1100" dirty="0"/>
          </a:p>
          <a:p>
            <a:r>
              <a:rPr lang="da-DK" dirty="0"/>
              <a:t>Det kan godt være vi er i en boble, men den kan fortsætte i 2-3 år endnu, så ingen tør sætte sig på </a:t>
            </a:r>
            <a:r>
              <a:rPr lang="da-DK" dirty="0" err="1"/>
              <a:t>sidelinien</a:t>
            </a:r>
            <a:r>
              <a:rPr lang="da-DK" dirty="0"/>
              <a:t> </a:t>
            </a:r>
            <a:r>
              <a:rPr lang="da-DK" sz="1100" dirty="0"/>
              <a:t>Josephine </a:t>
            </a:r>
            <a:r>
              <a:rPr lang="da-DK" sz="1100" dirty="0" err="1"/>
              <a:t>Cetti</a:t>
            </a:r>
            <a:r>
              <a:rPr lang="da-DK" sz="1100" dirty="0"/>
              <a:t>/ Nordea / Børsen</a:t>
            </a:r>
          </a:p>
          <a:p>
            <a:r>
              <a:rPr lang="da-DK" dirty="0"/>
              <a:t>Skidt for pensionen, men en </a:t>
            </a:r>
            <a:r>
              <a:rPr lang="da-DK" dirty="0" err="1"/>
              <a:t>rekalibrering</a:t>
            </a:r>
            <a:r>
              <a:rPr lang="da-DK" dirty="0"/>
              <a:t> er ikke verdens undergang. </a:t>
            </a:r>
          </a:p>
          <a:p>
            <a:r>
              <a:rPr lang="da-DK" dirty="0"/>
              <a:t>Leverandørvalg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DAB2BDC-D9E4-B5E9-742A-2FA9AD1F0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123" y="1607704"/>
            <a:ext cx="4831142" cy="266011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95C06AC-3EF1-186D-EF02-D22CB541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123" y="4489091"/>
            <a:ext cx="4847802" cy="225032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237FA23-25B4-70A9-274D-71A60672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308117"/>
            <a:ext cx="5217436" cy="27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8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05806-2978-C010-4CD4-9B141C28B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70E03-D3C0-6034-9329-654CFEA9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Huhej</a:t>
            </a:r>
            <a:r>
              <a:rPr lang="da-DK" dirty="0"/>
              <a:t> hvor det går ….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1C9CF1-EE0A-0310-8A3D-0D8C08D2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38763" cy="4351338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AI players plan to </a:t>
            </a:r>
            <a:r>
              <a:rPr lang="da-DK" dirty="0" err="1"/>
              <a:t>spend</a:t>
            </a:r>
            <a:r>
              <a:rPr lang="da-DK" dirty="0"/>
              <a:t> 375b usd on data centers 2025</a:t>
            </a:r>
          </a:p>
          <a:p>
            <a:r>
              <a:rPr lang="da-DK" dirty="0"/>
              <a:t>Power </a:t>
            </a:r>
            <a:r>
              <a:rPr lang="da-DK" dirty="0" err="1"/>
              <a:t>companies</a:t>
            </a:r>
            <a:r>
              <a:rPr lang="da-DK" dirty="0"/>
              <a:t> plan to </a:t>
            </a:r>
            <a:r>
              <a:rPr lang="da-DK" dirty="0" err="1"/>
              <a:t>invest</a:t>
            </a:r>
            <a:r>
              <a:rPr lang="da-DK" dirty="0"/>
              <a:t> 1.5 trillion usd </a:t>
            </a:r>
            <a:r>
              <a:rPr lang="da-DK" dirty="0" err="1"/>
              <a:t>nxt</a:t>
            </a:r>
            <a:r>
              <a:rPr lang="da-DK" dirty="0"/>
              <a:t> 5 </a:t>
            </a:r>
            <a:r>
              <a:rPr lang="da-DK" dirty="0" err="1"/>
              <a:t>years</a:t>
            </a:r>
            <a:r>
              <a:rPr lang="da-DK" sz="1100" dirty="0" err="1"/>
              <a:t>Paul</a:t>
            </a:r>
            <a:r>
              <a:rPr lang="da-DK" sz="1100" dirty="0"/>
              <a:t> </a:t>
            </a:r>
            <a:r>
              <a:rPr lang="da-DK" sz="1100" dirty="0" err="1"/>
              <a:t>Krugman</a:t>
            </a:r>
            <a:r>
              <a:rPr lang="da-DK" sz="1100" dirty="0"/>
              <a:t> – Technology </a:t>
            </a:r>
            <a:r>
              <a:rPr lang="da-DK" sz="1100" dirty="0" err="1"/>
              <a:t>Bubbles</a:t>
            </a:r>
            <a:endParaRPr lang="da-DK" sz="1100" dirty="0"/>
          </a:p>
          <a:p>
            <a:r>
              <a:rPr lang="da-DK" dirty="0"/>
              <a:t>Infrastruktur bobler – 1870’s og 2000’s</a:t>
            </a:r>
          </a:p>
          <a:p>
            <a:pPr lvl="1"/>
            <a:r>
              <a:rPr lang="da-DK" dirty="0" err="1"/>
              <a:t>Vanderbilt</a:t>
            </a:r>
            <a:r>
              <a:rPr lang="da-DK" dirty="0"/>
              <a:t> og </a:t>
            </a:r>
            <a:r>
              <a:rPr lang="da-DK" dirty="0" err="1"/>
              <a:t>Zillion</a:t>
            </a:r>
            <a:r>
              <a:rPr lang="da-DK" dirty="0"/>
              <a:t> </a:t>
            </a:r>
          </a:p>
          <a:p>
            <a:r>
              <a:rPr lang="da-DK" dirty="0"/>
              <a:t>Det kan godt være vi er i en boble, men den kan fortsætte i 2-3 år endnu, så ingen tør sætte sig på </a:t>
            </a:r>
            <a:r>
              <a:rPr lang="da-DK" dirty="0" err="1"/>
              <a:t>sidelinien</a:t>
            </a:r>
            <a:r>
              <a:rPr lang="da-DK" dirty="0"/>
              <a:t> </a:t>
            </a:r>
            <a:r>
              <a:rPr lang="da-DK" sz="1100" dirty="0"/>
              <a:t>Josephine </a:t>
            </a:r>
            <a:r>
              <a:rPr lang="da-DK" sz="1100" dirty="0" err="1"/>
              <a:t>Cetti</a:t>
            </a:r>
            <a:r>
              <a:rPr lang="da-DK" sz="1100" dirty="0"/>
              <a:t>/ Nordea / Børsen</a:t>
            </a:r>
          </a:p>
          <a:p>
            <a:r>
              <a:rPr lang="da-DK" dirty="0"/>
              <a:t>Skidt for pensionen, men en </a:t>
            </a:r>
            <a:r>
              <a:rPr lang="da-DK" dirty="0" err="1"/>
              <a:t>rekalibrering</a:t>
            </a:r>
            <a:r>
              <a:rPr lang="da-DK" dirty="0"/>
              <a:t> er ikke verdens undergang. </a:t>
            </a:r>
          </a:p>
          <a:p>
            <a:r>
              <a:rPr lang="da-DK" dirty="0"/>
              <a:t>Leverandørvalg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AB4F969-C1AA-4469-BD64-E9512C6A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123" y="1607704"/>
            <a:ext cx="4831142" cy="266011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02045A1-15AB-137E-C930-84F38A40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123" y="4489091"/>
            <a:ext cx="4847802" cy="225032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6B01E68-15F2-576A-94C0-629547C49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283" y="2733357"/>
            <a:ext cx="1084679" cy="8004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AA95F5F-6A78-A242-0D8A-3219EA43F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712" y="217333"/>
            <a:ext cx="2791007" cy="18619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6D68B46-C796-EF8C-1222-EB69FA560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78170"/>
            <a:ext cx="1666813" cy="111120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80F64EB-5D62-76C4-D9D7-C8719A437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74" y="1417011"/>
            <a:ext cx="5338762" cy="168813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85F3E18-0C0B-8DDD-EB98-B29B5FB1E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73" y="5614252"/>
            <a:ext cx="5218628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7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0F953-A70C-E87B-542F-DECBC46C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Ændrede strukturer</a:t>
            </a:r>
            <a:br>
              <a:rPr lang="da-DK" dirty="0"/>
            </a:br>
            <a:r>
              <a:rPr lang="da-DK" dirty="0"/>
              <a:t>Web, organisation, forretning/aftale modeller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99C5A8-FB2C-F340-8A4B-A2928FE69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DC50B71-AB59-DB39-4042-C27EFEE0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364" y="1409492"/>
            <a:ext cx="5570137" cy="393623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E6AA3D0-6F0D-92F2-8D4C-3DA0A417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04" t="9175" r="7570" b="1736"/>
          <a:stretch>
            <a:fillRect/>
          </a:stretch>
        </p:blipFill>
        <p:spPr>
          <a:xfrm>
            <a:off x="266544" y="1409492"/>
            <a:ext cx="5489794" cy="39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74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2565F-E64E-9498-3C4B-009D8AE9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From Google </a:t>
            </a:r>
            <a:r>
              <a:rPr lang="da-DK" dirty="0" err="1"/>
              <a:t>search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to AI </a:t>
            </a:r>
            <a:r>
              <a:rPr lang="da-DK" dirty="0" err="1"/>
              <a:t>search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F9BC52-3201-7833-41F5-1FA24D986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049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Google is shifting from being a search engine to being an answer engine </a:t>
            </a:r>
            <a:r>
              <a:rPr lang="en-US" sz="1200" dirty="0"/>
              <a:t>WSJ</a:t>
            </a:r>
          </a:p>
          <a:p>
            <a:r>
              <a:rPr lang="en-US" sz="2600" dirty="0"/>
              <a:t>1 in 5 visits on worlds top internet sites begin on search engines</a:t>
            </a:r>
          </a:p>
          <a:p>
            <a:endParaRPr lang="en-US" sz="2600" dirty="0"/>
          </a:p>
          <a:p>
            <a:r>
              <a:rPr lang="en-US" sz="2600" dirty="0"/>
              <a:t>Drop 10-20 pct </a:t>
            </a:r>
          </a:p>
          <a:p>
            <a:pPr lvl="1"/>
            <a:r>
              <a:rPr lang="en-US" sz="2200" dirty="0"/>
              <a:t>US travel/tourism sites lost 20 pct search referrals year-over-year</a:t>
            </a:r>
          </a:p>
          <a:p>
            <a:pPr lvl="1"/>
            <a:r>
              <a:rPr lang="en-US" sz="2200" dirty="0"/>
              <a:t>E-commerce lost 9 pct, news and media 17 pct</a:t>
            </a:r>
          </a:p>
          <a:p>
            <a:pPr lvl="2"/>
            <a:r>
              <a:rPr lang="en-US" sz="1800" dirty="0"/>
              <a:t>No need to click for further info, AI overviews 23pct click throughs, Google 36pct </a:t>
            </a:r>
            <a:r>
              <a:rPr lang="en-US" sz="500" dirty="0"/>
              <a:t>Barrons</a:t>
            </a:r>
          </a:p>
          <a:p>
            <a:pPr lvl="1"/>
            <a:r>
              <a:rPr lang="en-US" sz="2200" dirty="0"/>
              <a:t>News sites are getting crushed by Google’s AI Tools</a:t>
            </a:r>
          </a:p>
          <a:p>
            <a:pPr lvl="2"/>
            <a:r>
              <a:rPr lang="en-US" sz="1800" dirty="0"/>
              <a:t>Business Insider 55 pct drop year over year</a:t>
            </a:r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pic>
        <p:nvPicPr>
          <p:cNvPr id="4" name="Pladsholder til indhold 4" descr="Et billede, der indeholder tekst, skærmbillede, diagram, Font/skrifttype&#10;&#10;AI-genereret indhold kan være ukorrekt.">
            <a:extLst>
              <a:ext uri="{FF2B5EF4-FFF2-40B4-BE49-F238E27FC236}">
                <a16:creationId xmlns:a16="http://schemas.microsoft.com/office/drawing/2014/main" id="{31FC1C0F-D91C-D29B-2F66-C13B20082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7" t="20169" r="5276" b="6545"/>
          <a:stretch>
            <a:fillRect/>
          </a:stretch>
        </p:blipFill>
        <p:spPr>
          <a:xfrm>
            <a:off x="6859851" y="167524"/>
            <a:ext cx="5252077" cy="583220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9D1E6FC-4CEA-D8F7-D471-3869F97D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851" y="2961055"/>
            <a:ext cx="6978975" cy="351053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D7DB1D2-36C4-290B-5306-B3D461A54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729" y="3668686"/>
            <a:ext cx="4761389" cy="446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5B54C89-946B-B415-454E-FB058B081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70"/>
          <a:stretch>
            <a:fillRect/>
          </a:stretch>
        </p:blipFill>
        <p:spPr>
          <a:xfrm>
            <a:off x="7184239" y="3157813"/>
            <a:ext cx="2155968" cy="12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8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4C2E0-6FA4-9DE1-CEF7-095C9E16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</a:t>
            </a:r>
            <a:r>
              <a:rPr lang="da-DK" dirty="0" err="1"/>
              <a:t>Intermediaries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6B731F-1546-BC9F-566A-91BD256A9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98241" cy="4067999"/>
          </a:xfrm>
        </p:spPr>
        <p:txBody>
          <a:bodyPr>
            <a:normAutofit fontScale="77500" lnSpcReduction="20000"/>
          </a:bodyPr>
          <a:lstStyle/>
          <a:p>
            <a:r>
              <a:rPr lang="da-DK" dirty="0"/>
              <a:t>Data </a:t>
            </a:r>
            <a:r>
              <a:rPr lang="da-DK" dirty="0" err="1"/>
              <a:t>used</a:t>
            </a:r>
            <a:r>
              <a:rPr lang="da-DK" dirty="0"/>
              <a:t> by AI </a:t>
            </a:r>
            <a:r>
              <a:rPr lang="da-DK" dirty="0" err="1"/>
              <a:t>Intermediaries</a:t>
            </a:r>
            <a:r>
              <a:rPr lang="da-DK" dirty="0"/>
              <a:t> - flow</a:t>
            </a:r>
          </a:p>
          <a:p>
            <a:pPr lvl="1"/>
            <a:r>
              <a:rPr lang="da-DK" dirty="0" err="1"/>
              <a:t>Earned</a:t>
            </a:r>
            <a:r>
              <a:rPr lang="da-DK" dirty="0"/>
              <a:t> media – AI </a:t>
            </a:r>
            <a:r>
              <a:rPr lang="da-DK" dirty="0" err="1"/>
              <a:t>intermediaries</a:t>
            </a:r>
            <a:r>
              <a:rPr lang="da-DK" dirty="0"/>
              <a:t> </a:t>
            </a:r>
            <a:r>
              <a:rPr lang="da-DK" dirty="0" err="1"/>
              <a:t>favor</a:t>
            </a:r>
            <a:r>
              <a:rPr lang="da-DK" dirty="0"/>
              <a:t> </a:t>
            </a:r>
            <a:r>
              <a:rPr lang="da-DK" dirty="0" err="1"/>
              <a:t>higher</a:t>
            </a:r>
            <a:r>
              <a:rPr lang="da-DK" dirty="0"/>
              <a:t> </a:t>
            </a:r>
            <a:r>
              <a:rPr lang="da-DK" dirty="0" err="1"/>
              <a:t>quality</a:t>
            </a:r>
            <a:r>
              <a:rPr lang="da-DK" dirty="0"/>
              <a:t> </a:t>
            </a:r>
            <a:r>
              <a:rPr lang="da-DK" dirty="0" err="1"/>
              <a:t>articles</a:t>
            </a:r>
            <a:r>
              <a:rPr lang="da-DK" dirty="0"/>
              <a:t> and references to the brand – </a:t>
            </a:r>
            <a:r>
              <a:rPr lang="da-DK" dirty="0" err="1"/>
              <a:t>especially</a:t>
            </a:r>
            <a:r>
              <a:rPr lang="da-DK" dirty="0"/>
              <a:t> in </a:t>
            </a:r>
            <a:r>
              <a:rPr lang="da-DK" dirty="0" err="1"/>
              <a:t>early</a:t>
            </a:r>
            <a:r>
              <a:rPr lang="da-DK" dirty="0"/>
              <a:t> stage of </a:t>
            </a:r>
            <a:r>
              <a:rPr lang="da-DK" dirty="0" err="1"/>
              <a:t>buying</a:t>
            </a:r>
            <a:r>
              <a:rPr lang="da-DK" dirty="0"/>
              <a:t> </a:t>
            </a:r>
            <a:r>
              <a:rPr lang="da-DK" dirty="0" err="1"/>
              <a:t>journey</a:t>
            </a:r>
            <a:endParaRPr lang="da-DK" dirty="0"/>
          </a:p>
          <a:p>
            <a:pPr lvl="1"/>
            <a:r>
              <a:rPr lang="da-DK" dirty="0"/>
              <a:t>User </a:t>
            </a:r>
            <a:r>
              <a:rPr lang="da-DK" dirty="0" err="1"/>
              <a:t>generated</a:t>
            </a:r>
            <a:r>
              <a:rPr lang="da-DK" dirty="0"/>
              <a:t> content – Customer </a:t>
            </a:r>
            <a:r>
              <a:rPr lang="da-DK" dirty="0" err="1"/>
              <a:t>reviews</a:t>
            </a:r>
            <a:r>
              <a:rPr lang="da-DK" dirty="0"/>
              <a:t> and brand </a:t>
            </a:r>
            <a:r>
              <a:rPr lang="da-DK" dirty="0" err="1"/>
              <a:t>sentiments</a:t>
            </a:r>
            <a:r>
              <a:rPr lang="da-DK" dirty="0"/>
              <a:t> </a:t>
            </a:r>
            <a:r>
              <a:rPr lang="da-DK" dirty="0" err="1"/>
              <a:t>shape</a:t>
            </a:r>
            <a:r>
              <a:rPr lang="da-DK" dirty="0"/>
              <a:t> AI </a:t>
            </a:r>
            <a:r>
              <a:rPr lang="da-DK" dirty="0" err="1"/>
              <a:t>recommendations</a:t>
            </a:r>
            <a:r>
              <a:rPr lang="da-DK" dirty="0"/>
              <a:t> </a:t>
            </a:r>
            <a:r>
              <a:rPr lang="da-DK" dirty="0" err="1"/>
              <a:t>mid</a:t>
            </a:r>
            <a:r>
              <a:rPr lang="da-DK" dirty="0"/>
              <a:t> </a:t>
            </a:r>
            <a:r>
              <a:rPr lang="da-DK" dirty="0" err="1"/>
              <a:t>funnel</a:t>
            </a:r>
            <a:r>
              <a:rPr lang="da-DK" dirty="0"/>
              <a:t>  (Trustpilot, Reddit, </a:t>
            </a:r>
            <a:r>
              <a:rPr lang="da-DK" dirty="0" err="1"/>
              <a:t>etc</a:t>
            </a:r>
            <a:r>
              <a:rPr lang="da-DK" dirty="0"/>
              <a:t>)</a:t>
            </a:r>
          </a:p>
          <a:p>
            <a:pPr lvl="1"/>
            <a:r>
              <a:rPr lang="da-DK" dirty="0" err="1"/>
              <a:t>Owned</a:t>
            </a:r>
            <a:r>
              <a:rPr lang="da-DK" dirty="0"/>
              <a:t> media – Official content</a:t>
            </a:r>
          </a:p>
          <a:p>
            <a:endParaRPr lang="da-DK" dirty="0"/>
          </a:p>
          <a:p>
            <a:r>
              <a:rPr lang="da-DK" dirty="0" err="1"/>
              <a:t>Daily</a:t>
            </a:r>
            <a:r>
              <a:rPr lang="da-DK" dirty="0"/>
              <a:t> </a:t>
            </a:r>
            <a:r>
              <a:rPr lang="da-DK" dirty="0" err="1"/>
              <a:t>ChatGPT</a:t>
            </a:r>
            <a:r>
              <a:rPr lang="da-DK" dirty="0"/>
              <a:t> users </a:t>
            </a:r>
          </a:p>
          <a:p>
            <a:pPr lvl="1"/>
            <a:r>
              <a:rPr lang="da-DK" dirty="0" err="1"/>
              <a:t>Recommendations</a:t>
            </a:r>
            <a:r>
              <a:rPr lang="da-DK" dirty="0"/>
              <a:t> from AI </a:t>
            </a:r>
            <a:r>
              <a:rPr lang="da-DK" dirty="0" err="1"/>
              <a:t>assistants</a:t>
            </a:r>
            <a:r>
              <a:rPr lang="da-DK" dirty="0"/>
              <a:t> more </a:t>
            </a:r>
            <a:r>
              <a:rPr lang="da-DK" dirty="0" err="1"/>
              <a:t>important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SoMe, </a:t>
            </a:r>
            <a:r>
              <a:rPr lang="da-DK" dirty="0" err="1"/>
              <a:t>friends</a:t>
            </a:r>
            <a:r>
              <a:rPr lang="da-DK" dirty="0"/>
              <a:t> and </a:t>
            </a:r>
            <a:r>
              <a:rPr lang="da-DK" dirty="0" err="1"/>
              <a:t>family</a:t>
            </a:r>
            <a:endParaRPr lang="da-DK" dirty="0"/>
          </a:p>
          <a:p>
            <a:r>
              <a:rPr lang="da-DK" sz="1400" dirty="0"/>
              <a:t>Generative AI – Jason Forbes - Via usd400B  </a:t>
            </a:r>
            <a:r>
              <a:rPr lang="da-DK" sz="1400" dirty="0" err="1"/>
              <a:t>customer</a:t>
            </a:r>
            <a:r>
              <a:rPr lang="da-DK" sz="1400" dirty="0"/>
              <a:t> </a:t>
            </a:r>
            <a:r>
              <a:rPr lang="da-DK" sz="1400" dirty="0" err="1"/>
              <a:t>businesses</a:t>
            </a:r>
            <a:r>
              <a:rPr lang="da-DK" sz="1400" dirty="0"/>
              <a:t> face a </a:t>
            </a:r>
            <a:r>
              <a:rPr lang="da-DK" sz="1400" dirty="0" err="1"/>
              <a:t>reckoning</a:t>
            </a:r>
            <a:r>
              <a:rPr lang="da-DK" sz="1400" dirty="0"/>
              <a:t> as AI </a:t>
            </a:r>
            <a:r>
              <a:rPr lang="da-DK" sz="1400" dirty="0" err="1"/>
              <a:t>Intermediaries</a:t>
            </a:r>
            <a:r>
              <a:rPr lang="da-DK" sz="1400" dirty="0"/>
              <a:t> </a:t>
            </a:r>
            <a:r>
              <a:rPr lang="da-DK" sz="1400" dirty="0" err="1"/>
              <a:t>reshape</a:t>
            </a:r>
            <a:r>
              <a:rPr lang="da-DK" sz="1400" dirty="0"/>
              <a:t> </a:t>
            </a:r>
            <a:r>
              <a:rPr lang="da-DK" sz="1400" dirty="0" err="1"/>
              <a:t>profitability</a:t>
            </a:r>
            <a:r>
              <a:rPr lang="da-DK" sz="1400" dirty="0"/>
              <a:t> 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88E302D-8823-E0BC-1149-68CFF100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61" y="445460"/>
            <a:ext cx="5252426" cy="393264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CBC3DA8-F6F9-1C0B-6C23-8D09DC3B2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29" y="3668686"/>
            <a:ext cx="4761389" cy="446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272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5F22-A682-2D97-8CEB-EA818059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5C6E9-CD11-AD92-0A4D-9D4E7B8A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From web &amp; app to agent</a:t>
            </a:r>
            <a:br>
              <a:rPr lang="en-US" dirty="0"/>
            </a:br>
            <a:r>
              <a:rPr lang="en-US" dirty="0"/>
              <a:t>Ender web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TV?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414349-C19A-C1F4-E8DE-D06A7206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8033" cy="4351338"/>
          </a:xfrm>
        </p:spPr>
        <p:txBody>
          <a:bodyPr/>
          <a:lstStyle/>
          <a:p>
            <a:r>
              <a:rPr lang="en-US" dirty="0"/>
              <a:t>A likely scenario is that the “user” only interacts with his or her agent</a:t>
            </a:r>
          </a:p>
          <a:p>
            <a:r>
              <a:rPr lang="en-US" dirty="0"/>
              <a:t>The agent performs interactions with services and accomplish the task </a:t>
            </a:r>
            <a:r>
              <a:rPr lang="en-US" sz="1200" dirty="0"/>
              <a:t>Jakob Nielsen</a:t>
            </a:r>
          </a:p>
          <a:p>
            <a:r>
              <a:rPr lang="en-US" dirty="0" err="1"/>
              <a:t>Mindre</a:t>
            </a:r>
            <a:r>
              <a:rPr lang="en-US" dirty="0"/>
              <a:t> </a:t>
            </a:r>
            <a:r>
              <a:rPr lang="en-US" dirty="0" err="1"/>
              <a:t>trafik</a:t>
            </a:r>
            <a:r>
              <a:rPr lang="en-US" dirty="0"/>
              <a:t> = </a:t>
            </a:r>
            <a:r>
              <a:rPr lang="en-US" dirty="0" err="1"/>
              <a:t>dårligere</a:t>
            </a:r>
            <a:r>
              <a:rPr lang="en-US" dirty="0"/>
              <a:t> </a:t>
            </a:r>
            <a:r>
              <a:rPr lang="en-US" dirty="0" err="1"/>
              <a:t>økonomi</a:t>
            </a:r>
            <a:endParaRPr lang="en-US" dirty="0"/>
          </a:p>
          <a:p>
            <a:r>
              <a:rPr lang="en-US" dirty="0"/>
              <a:t>Ender web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TV?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FA47461-7D16-1905-D15E-CF089A07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384" y="1034503"/>
            <a:ext cx="3004190" cy="276912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72DA069-52E8-9014-52FD-9A9822D09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688" y="4031680"/>
            <a:ext cx="3708605" cy="264900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AB61F3D-8712-4049-059A-3BBBA052A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131" y="4684299"/>
            <a:ext cx="2209917" cy="220991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6EB106A-6044-653A-DD0F-06A9DB304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729" y="3668686"/>
            <a:ext cx="4761389" cy="446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2509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054F-134B-B9F9-222B-BA9885D8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6ACDC55-B012-4C17-1E40-64FF05727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762" y="1893996"/>
            <a:ext cx="7024327" cy="42145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3C790F-90A3-F613-895A-5B19B45E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Outcome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B4E109-DBED-856B-7A8C-1E6830761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3365" cy="4351338"/>
          </a:xfrm>
        </p:spPr>
        <p:txBody>
          <a:bodyPr>
            <a:normAutofit/>
          </a:bodyPr>
          <a:lstStyle/>
          <a:p>
            <a:r>
              <a:rPr lang="da-DK" dirty="0"/>
              <a:t>From </a:t>
            </a:r>
          </a:p>
          <a:p>
            <a:pPr lvl="1"/>
            <a:r>
              <a:rPr lang="da-DK" dirty="0"/>
              <a:t>Software </a:t>
            </a:r>
            <a:r>
              <a:rPr lang="da-DK" dirty="0" err="1"/>
              <a:t>augmenting</a:t>
            </a:r>
            <a:r>
              <a:rPr lang="da-DK" dirty="0"/>
              <a:t> users </a:t>
            </a:r>
          </a:p>
          <a:p>
            <a:pPr lvl="1"/>
            <a:r>
              <a:rPr lang="da-DK" dirty="0" err="1"/>
              <a:t>Providing</a:t>
            </a:r>
            <a:r>
              <a:rPr lang="da-DK" dirty="0"/>
              <a:t> information and </a:t>
            </a:r>
            <a:r>
              <a:rPr lang="da-DK" dirty="0" err="1"/>
              <a:t>insights</a:t>
            </a:r>
            <a:endParaRPr lang="da-DK" dirty="0"/>
          </a:p>
          <a:p>
            <a:pPr lvl="1"/>
            <a:r>
              <a:rPr lang="da-DK" dirty="0"/>
              <a:t>Tool </a:t>
            </a:r>
            <a:r>
              <a:rPr lang="da-DK" dirty="0" err="1"/>
              <a:t>based</a:t>
            </a:r>
            <a:endParaRPr lang="da-DK" dirty="0"/>
          </a:p>
          <a:p>
            <a:pPr lvl="1"/>
            <a:r>
              <a:rPr lang="da-DK" dirty="0" err="1"/>
              <a:t>Leaving</a:t>
            </a:r>
            <a:r>
              <a:rPr lang="da-DK" dirty="0"/>
              <a:t> </a:t>
            </a:r>
            <a:r>
              <a:rPr lang="da-DK" dirty="0" err="1"/>
              <a:t>execution</a:t>
            </a:r>
            <a:r>
              <a:rPr lang="da-DK" dirty="0"/>
              <a:t> to user</a:t>
            </a:r>
          </a:p>
          <a:p>
            <a:pPr marL="457200" lvl="1" indent="0">
              <a:buNone/>
            </a:pPr>
            <a:r>
              <a:rPr lang="da-DK" dirty="0"/>
              <a:t>		</a:t>
            </a:r>
          </a:p>
          <a:p>
            <a:r>
              <a:rPr lang="da-DK" dirty="0"/>
              <a:t>From </a:t>
            </a:r>
            <a:r>
              <a:rPr lang="da-DK" dirty="0" err="1"/>
              <a:t>outcome</a:t>
            </a:r>
            <a:r>
              <a:rPr lang="da-DK" dirty="0"/>
              <a:t> made by </a:t>
            </a:r>
            <a:r>
              <a:rPr lang="da-DK" dirty="0" err="1"/>
              <a:t>customer</a:t>
            </a:r>
            <a:r>
              <a:rPr lang="da-DK" dirty="0"/>
              <a:t> to </a:t>
            </a:r>
            <a:r>
              <a:rPr lang="da-DK" dirty="0" err="1"/>
              <a:t>outcome</a:t>
            </a:r>
            <a:r>
              <a:rPr lang="da-DK" dirty="0"/>
              <a:t> </a:t>
            </a:r>
            <a:r>
              <a:rPr lang="da-DK" dirty="0" err="1"/>
              <a:t>delivered</a:t>
            </a:r>
            <a:r>
              <a:rPr lang="da-DK" dirty="0"/>
              <a:t> as part of service</a:t>
            </a:r>
          </a:p>
          <a:p>
            <a:r>
              <a:rPr lang="da-DK" sz="1100" dirty="0"/>
              <a:t>JanaKiram </a:t>
            </a:r>
            <a:r>
              <a:rPr lang="da-DK" sz="1100" dirty="0" err="1"/>
              <a:t>Ardent</a:t>
            </a:r>
            <a:r>
              <a:rPr lang="da-DK" sz="1100" dirty="0"/>
              <a:t> Venture Partners / Medium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16109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F50BB-9013-5A31-C13F-7A17ABF6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EBE0B-EB0A-E78B-C537-3F311020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 SaaS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Outcome 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C91094-A57D-9B9A-C2FE-95AC4E28E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8040"/>
            <a:ext cx="4225811" cy="4924835"/>
          </a:xfrm>
        </p:spPr>
        <p:txBody>
          <a:bodyPr>
            <a:normAutofit/>
          </a:bodyPr>
          <a:lstStyle/>
          <a:p>
            <a:r>
              <a:rPr lang="da-DK" dirty="0" err="1"/>
              <a:t>Simcorp</a:t>
            </a:r>
            <a:r>
              <a:rPr lang="da-DK" dirty="0"/>
              <a:t>-chef ser forretningsservice som næste skridt i software-leverance </a:t>
            </a:r>
            <a:r>
              <a:rPr lang="da-DK" sz="1300" dirty="0"/>
              <a:t>JP IT Finans </a:t>
            </a:r>
            <a:endParaRPr lang="en-US" sz="1300" dirty="0"/>
          </a:p>
          <a:p>
            <a:endParaRPr lang="en-US" dirty="0"/>
          </a:p>
          <a:p>
            <a:r>
              <a:rPr lang="en-US" dirty="0" err="1"/>
              <a:t>Øget</a:t>
            </a:r>
            <a:r>
              <a:rPr lang="en-US" dirty="0"/>
              <a:t> outsourcing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leverandører</a:t>
            </a:r>
            <a:endParaRPr lang="en-US" dirty="0"/>
          </a:p>
          <a:p>
            <a:r>
              <a:rPr lang="en-US" dirty="0"/>
              <a:t>Ændrede </a:t>
            </a:r>
            <a:r>
              <a:rPr lang="en-US" dirty="0" err="1"/>
              <a:t>virksomheds</a:t>
            </a:r>
            <a:r>
              <a:rPr lang="en-US" dirty="0"/>
              <a:t> </a:t>
            </a:r>
            <a:r>
              <a:rPr lang="en-US" dirty="0" err="1"/>
              <a:t>strukturer</a:t>
            </a:r>
            <a:endParaRPr lang="en-US" dirty="0"/>
          </a:p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66CE5C8-4717-6C34-BC08-98ED71FDA4A9}"/>
              </a:ext>
            </a:extLst>
          </p:cNvPr>
          <p:cNvSpPr txBox="1"/>
          <p:nvPr/>
        </p:nvSpPr>
        <p:spPr>
          <a:xfrm>
            <a:off x="6252457" y="4877959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A12969C-FD73-6832-1643-144C8A9FE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762" y="1893996"/>
            <a:ext cx="7024327" cy="42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F6736-5422-FC64-794A-4DCC34A2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030CCAC-497E-1E50-96F5-4B6548B5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977" y="4123675"/>
            <a:ext cx="2115926" cy="14120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B24F1D-D690-33E9-3551-D99A5B95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Potentiale 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A9BDBCC-467E-AE4F-90CF-6878F4ED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7901"/>
            <a:ext cx="10825615" cy="4451904"/>
          </a:xfrm>
        </p:spPr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/>
              <a:t>WEF</a:t>
            </a:r>
          </a:p>
          <a:p>
            <a:r>
              <a:rPr lang="da-DK" dirty="0"/>
              <a:t>Steam </a:t>
            </a:r>
            <a:r>
              <a:rPr lang="da-DK" dirty="0" err="1"/>
              <a:t>engine</a:t>
            </a:r>
            <a:r>
              <a:rPr lang="da-DK" dirty="0"/>
              <a:t> </a:t>
            </a:r>
            <a:r>
              <a:rPr lang="da-DK" dirty="0" err="1"/>
              <a:t>grew</a:t>
            </a:r>
            <a:r>
              <a:rPr lang="da-DK" dirty="0"/>
              <a:t> GDP 0.3 pct </a:t>
            </a:r>
            <a:r>
              <a:rPr lang="da-DK" dirty="0" err="1"/>
              <a:t>yearly</a:t>
            </a:r>
            <a:endParaRPr lang="da-DK" dirty="0"/>
          </a:p>
          <a:p>
            <a:r>
              <a:rPr lang="da-DK" dirty="0"/>
              <a:t>IT og Internet 0.6 pct</a:t>
            </a:r>
          </a:p>
          <a:p>
            <a:r>
              <a:rPr lang="da-DK" dirty="0"/>
              <a:t>AI potential  1.3 pct </a:t>
            </a:r>
          </a:p>
          <a:p>
            <a:r>
              <a:rPr lang="en-US" dirty="0"/>
              <a:t>AI could increase annual GDP by 7 pct </a:t>
            </a:r>
            <a:r>
              <a:rPr lang="en-US" sz="1400" dirty="0"/>
              <a:t>Goldman Sachs march 26th</a:t>
            </a:r>
          </a:p>
          <a:p>
            <a:pPr lvl="1"/>
            <a:r>
              <a:rPr lang="da-DK" dirty="0" err="1"/>
              <a:t>GenAI</a:t>
            </a:r>
            <a:r>
              <a:rPr lang="da-DK" dirty="0"/>
              <a:t> kan løfte velstanden i Danmark 10 pct af BNP = 230-290 </a:t>
            </a:r>
            <a:r>
              <a:rPr lang="da-DK" dirty="0" err="1"/>
              <a:t>mia</a:t>
            </a:r>
            <a:r>
              <a:rPr lang="da-DK" dirty="0"/>
              <a:t> </a:t>
            </a:r>
            <a:r>
              <a:rPr lang="da-DK" dirty="0" err="1"/>
              <a:t>kr</a:t>
            </a:r>
            <a:r>
              <a:rPr lang="da-DK" dirty="0"/>
              <a:t> </a:t>
            </a:r>
            <a:r>
              <a:rPr lang="da-DK" sz="800" dirty="0"/>
              <a:t>McKinsey</a:t>
            </a:r>
          </a:p>
          <a:p>
            <a:r>
              <a:rPr lang="en-US" dirty="0"/>
              <a:t>It’s not the tools it is the process </a:t>
            </a:r>
          </a:p>
          <a:p>
            <a:pPr lvl="2"/>
            <a:r>
              <a:rPr lang="en-US" dirty="0"/>
              <a:t>Internet, PC and software where tools</a:t>
            </a:r>
          </a:p>
          <a:p>
            <a:pPr lvl="2"/>
            <a:r>
              <a:rPr lang="en-US" dirty="0"/>
              <a:t>AI takes part of the process </a:t>
            </a:r>
            <a:r>
              <a:rPr lang="en-US" sz="1200" dirty="0"/>
              <a:t>The </a:t>
            </a:r>
            <a:r>
              <a:rPr lang="en-US" sz="1200" dirty="0" err="1"/>
              <a:t>Newyorker</a:t>
            </a:r>
            <a:r>
              <a:rPr lang="en-US" sz="1200" dirty="0"/>
              <a:t>, Carl Newport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55F5E7-D7D3-77F7-4155-0E0E06FD2B47}"/>
              </a:ext>
            </a:extLst>
          </p:cNvPr>
          <p:cNvSpPr/>
          <p:nvPr/>
        </p:nvSpPr>
        <p:spPr>
          <a:xfrm>
            <a:off x="7564080" y="5939171"/>
            <a:ext cx="8448639" cy="2023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3E40643-C569-105E-A3F2-7E1FF0F4D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035" y="5368190"/>
            <a:ext cx="5090921" cy="122504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DACF1CB-AF42-2E40-7FDF-1DDAB2612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5" y="5453187"/>
            <a:ext cx="10298917" cy="228010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2E0BDE7-FA5E-B1B6-3EB5-EEEA56013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21" y="630020"/>
            <a:ext cx="5387975" cy="3145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11623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0D27C-D4D9-2DF3-0E71-24B4F471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becomes a parallel </a:t>
            </a:r>
            <a:br>
              <a:rPr lang="en-US" dirty="0"/>
            </a:br>
            <a:r>
              <a:rPr lang="en-US" dirty="0"/>
              <a:t>HR department</a:t>
            </a:r>
            <a:br>
              <a:rPr lang="en-US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6227DC-59D3-A814-10D1-BF928EF5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961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 agents make IT virtual HR departments</a:t>
            </a:r>
          </a:p>
          <a:p>
            <a:r>
              <a:rPr lang="en-US" dirty="0"/>
              <a:t>Acquiring, onboarding and guiding </a:t>
            </a:r>
          </a:p>
          <a:p>
            <a:pPr lvl="1"/>
            <a:r>
              <a:rPr lang="en-US" dirty="0"/>
              <a:t>AI powered assistants </a:t>
            </a:r>
          </a:p>
          <a:p>
            <a:pPr lvl="1"/>
            <a:r>
              <a:rPr lang="en-US" dirty="0"/>
              <a:t>in parallel with HR’s role in human management</a:t>
            </a:r>
          </a:p>
          <a:p>
            <a:r>
              <a:rPr lang="en-US" dirty="0"/>
              <a:t>IT department role </a:t>
            </a:r>
          </a:p>
          <a:p>
            <a:pPr lvl="1"/>
            <a:r>
              <a:rPr lang="en-US" dirty="0"/>
              <a:t>Curating, </a:t>
            </a:r>
            <a:r>
              <a:rPr lang="en-US" dirty="0" err="1"/>
              <a:t>guardrailing</a:t>
            </a:r>
            <a:endParaRPr lang="en-US" dirty="0"/>
          </a:p>
          <a:p>
            <a:pPr lvl="1"/>
            <a:r>
              <a:rPr lang="en-US" dirty="0"/>
              <a:t>Training and fine tuning AI agents</a:t>
            </a:r>
          </a:p>
          <a:p>
            <a:r>
              <a:rPr lang="en-US" dirty="0"/>
              <a:t>Just like </a:t>
            </a:r>
            <a:r>
              <a:rPr lang="en-US" dirty="0" err="1"/>
              <a:t>HR,but</a:t>
            </a:r>
            <a:r>
              <a:rPr lang="en-US" dirty="0"/>
              <a:t> at a much </a:t>
            </a:r>
            <a:r>
              <a:rPr lang="en-US" dirty="0" err="1"/>
              <a:t>much</a:t>
            </a:r>
            <a:r>
              <a:rPr lang="en-US" dirty="0"/>
              <a:t> deeper technical level</a:t>
            </a:r>
          </a:p>
          <a:p>
            <a:endParaRPr lang="en-US" dirty="0"/>
          </a:p>
          <a:p>
            <a:r>
              <a:rPr lang="en-US" dirty="0"/>
              <a:t>How do you act when you have humans with emotions and agents with none</a:t>
            </a:r>
          </a:p>
          <a:p>
            <a:r>
              <a:rPr lang="en-US" sz="1200" dirty="0"/>
              <a:t>Deloitte, </a:t>
            </a:r>
            <a:r>
              <a:rPr lang="en-US" sz="1200" dirty="0" err="1"/>
              <a:t>Goodzari</a:t>
            </a:r>
            <a:r>
              <a:rPr lang="en-US" sz="1200" dirty="0"/>
              <a:t> at MWC -  ZD Net  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EC5BD10-F7EC-9106-8A24-02DF051D6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768" y="365126"/>
            <a:ext cx="3343808" cy="18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5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38947-4418-3AD5-A700-710EF6A1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From </a:t>
            </a:r>
            <a:r>
              <a:rPr lang="da-DK" dirty="0" err="1"/>
              <a:t>org</a:t>
            </a:r>
            <a:r>
              <a:rPr lang="da-DK" dirty="0"/>
              <a:t> </a:t>
            </a:r>
            <a:r>
              <a:rPr lang="da-DK" dirty="0" err="1"/>
              <a:t>chart</a:t>
            </a:r>
            <a:r>
              <a:rPr lang="da-DK" dirty="0"/>
              <a:t> to </a:t>
            </a:r>
            <a:r>
              <a:rPr lang="da-DK" dirty="0" err="1"/>
              <a:t>work</a:t>
            </a:r>
            <a:r>
              <a:rPr lang="da-DK" dirty="0"/>
              <a:t> </a:t>
            </a:r>
            <a:r>
              <a:rPr lang="da-DK" dirty="0" err="1"/>
              <a:t>chart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CEEB14-3BCB-3BA0-BFA8-3E3CF9054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4910" cy="4351338"/>
          </a:xfrm>
        </p:spPr>
        <p:txBody>
          <a:bodyPr>
            <a:normAutofit fontScale="92500"/>
          </a:bodyPr>
          <a:lstStyle/>
          <a:p>
            <a:r>
              <a:rPr lang="da-DK" dirty="0"/>
              <a:t>From </a:t>
            </a:r>
          </a:p>
          <a:p>
            <a:pPr lvl="1"/>
            <a:r>
              <a:rPr lang="da-DK" dirty="0" err="1"/>
              <a:t>Traditional</a:t>
            </a:r>
            <a:r>
              <a:rPr lang="da-DK" dirty="0"/>
              <a:t> </a:t>
            </a:r>
            <a:r>
              <a:rPr lang="da-DK" dirty="0" err="1"/>
              <a:t>org</a:t>
            </a:r>
            <a:r>
              <a:rPr lang="da-DK" dirty="0"/>
              <a:t> </a:t>
            </a:r>
            <a:r>
              <a:rPr lang="da-DK" dirty="0" err="1"/>
              <a:t>chart</a:t>
            </a:r>
            <a:r>
              <a:rPr lang="da-DK" dirty="0"/>
              <a:t> </a:t>
            </a:r>
          </a:p>
          <a:p>
            <a:r>
              <a:rPr lang="da-DK" dirty="0"/>
              <a:t>To</a:t>
            </a:r>
          </a:p>
          <a:p>
            <a:pPr lvl="1"/>
            <a:r>
              <a:rPr lang="da-DK" dirty="0"/>
              <a:t>Work </a:t>
            </a:r>
            <a:r>
              <a:rPr lang="da-DK" dirty="0" err="1"/>
              <a:t>chart</a:t>
            </a:r>
            <a:endParaRPr lang="da-DK" dirty="0"/>
          </a:p>
          <a:p>
            <a:endParaRPr lang="da-DK" dirty="0"/>
          </a:p>
          <a:p>
            <a:r>
              <a:rPr lang="da-DK" dirty="0"/>
              <a:t>Dynamic </a:t>
            </a:r>
            <a:r>
              <a:rPr lang="da-DK" dirty="0" err="1"/>
              <a:t>outcome</a:t>
            </a:r>
            <a:r>
              <a:rPr lang="da-DK" dirty="0"/>
              <a:t>-driven model</a:t>
            </a:r>
          </a:p>
          <a:p>
            <a:pPr lvl="1"/>
            <a:r>
              <a:rPr lang="da-DK" dirty="0"/>
              <a:t>Teams form </a:t>
            </a:r>
            <a:r>
              <a:rPr lang="da-DK" dirty="0" err="1"/>
              <a:t>around</a:t>
            </a:r>
            <a:r>
              <a:rPr lang="da-DK" dirty="0"/>
              <a:t> </a:t>
            </a:r>
            <a:r>
              <a:rPr lang="da-DK" dirty="0" err="1"/>
              <a:t>goals</a:t>
            </a:r>
            <a:r>
              <a:rPr lang="da-DK" dirty="0"/>
              <a:t>, not </a:t>
            </a:r>
            <a:r>
              <a:rPr lang="da-DK" dirty="0" err="1"/>
              <a:t>functions</a:t>
            </a:r>
            <a:endParaRPr lang="da-DK" dirty="0"/>
          </a:p>
          <a:p>
            <a:pPr lvl="1"/>
            <a:r>
              <a:rPr lang="da-DK" dirty="0"/>
              <a:t>Powered by agents and </a:t>
            </a:r>
            <a:r>
              <a:rPr lang="da-DK" dirty="0" err="1"/>
              <a:t>humans</a:t>
            </a:r>
            <a:endParaRPr lang="da-DK" dirty="0"/>
          </a:p>
          <a:p>
            <a:pPr lvl="2"/>
            <a:r>
              <a:rPr lang="da-DK" dirty="0"/>
              <a:t>Mirrors model </a:t>
            </a:r>
            <a:r>
              <a:rPr lang="da-DK" dirty="0" err="1"/>
              <a:t>seen</a:t>
            </a:r>
            <a:r>
              <a:rPr lang="da-DK" dirty="0"/>
              <a:t> in </a:t>
            </a:r>
            <a:r>
              <a:rPr lang="da-DK" dirty="0" err="1"/>
              <a:t>movie</a:t>
            </a:r>
            <a:r>
              <a:rPr lang="da-DK" dirty="0"/>
              <a:t> </a:t>
            </a:r>
            <a:r>
              <a:rPr lang="da-DK" dirty="0" err="1"/>
              <a:t>production</a:t>
            </a:r>
            <a:endParaRPr lang="da-DK" dirty="0"/>
          </a:p>
          <a:p>
            <a:pPr lvl="2"/>
            <a:r>
              <a:rPr lang="da-DK" dirty="0" err="1"/>
              <a:t>Tailored</a:t>
            </a:r>
            <a:r>
              <a:rPr lang="da-DK" dirty="0"/>
              <a:t> teams </a:t>
            </a:r>
            <a:r>
              <a:rPr lang="da-DK" dirty="0" err="1"/>
              <a:t>assemble</a:t>
            </a:r>
            <a:r>
              <a:rPr lang="da-DK" dirty="0"/>
              <a:t> for </a:t>
            </a:r>
            <a:r>
              <a:rPr lang="da-DK" dirty="0" err="1"/>
              <a:t>project</a:t>
            </a:r>
            <a:r>
              <a:rPr lang="da-DK" dirty="0"/>
              <a:t> and </a:t>
            </a:r>
            <a:r>
              <a:rPr lang="da-DK" dirty="0" err="1"/>
              <a:t>disband</a:t>
            </a:r>
            <a:r>
              <a:rPr lang="da-DK" dirty="0"/>
              <a:t> </a:t>
            </a:r>
            <a:r>
              <a:rPr lang="da-DK" dirty="0" err="1"/>
              <a:t>afterwards</a:t>
            </a:r>
            <a:endParaRPr lang="da-DK" dirty="0"/>
          </a:p>
          <a:p>
            <a:r>
              <a:rPr lang="en-US" sz="1200" dirty="0"/>
              <a:t>2025 Microsoft Annual Work Trend Index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3638919-0DB9-7337-867F-2BFEAD63A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295" y="2480945"/>
            <a:ext cx="3654232" cy="258536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1EC3BAF-96A5-2B8A-1F54-F6BE83BE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768" y="365126"/>
            <a:ext cx="3343808" cy="18808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80E653A-C38F-C47F-9C04-F94E8468E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655" y="1743976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96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DDD0-521B-6FBA-C518-1613A524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F1047C-DCCD-9607-FE4C-60BECD9FC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8DC584D-B706-1626-099A-59B03F42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8" y="13690"/>
            <a:ext cx="12167661" cy="68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051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707BB-A508-954F-1869-BB7381BF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Impact</a:t>
            </a:r>
            <a:r>
              <a:rPr lang="da-DK" dirty="0"/>
              <a:t> of AI on </a:t>
            </a:r>
            <a:r>
              <a:rPr lang="da-DK" dirty="0" err="1"/>
              <a:t>unemployment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51A24E-BEF0-1F80-AFED-B3D4706C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6077" cy="4351338"/>
          </a:xfrm>
        </p:spPr>
        <p:txBody>
          <a:bodyPr/>
          <a:lstStyle/>
          <a:p>
            <a:r>
              <a:rPr lang="da-DK" dirty="0"/>
              <a:t>10 pct of </a:t>
            </a:r>
            <a:r>
              <a:rPr lang="da-DK" dirty="0" err="1"/>
              <a:t>companies</a:t>
            </a:r>
            <a:r>
              <a:rPr lang="da-DK" dirty="0"/>
              <a:t> in 2030, 90 pct 2050 </a:t>
            </a:r>
            <a:r>
              <a:rPr lang="da-DK" dirty="0" err="1"/>
              <a:t>use</a:t>
            </a:r>
            <a:r>
              <a:rPr lang="da-DK" dirty="0"/>
              <a:t> AI</a:t>
            </a:r>
          </a:p>
          <a:p>
            <a:r>
              <a:rPr lang="da-DK" dirty="0"/>
              <a:t>60-275.000 jobs lost per </a:t>
            </a:r>
            <a:r>
              <a:rPr lang="da-DK" dirty="0" err="1"/>
              <a:t>year</a:t>
            </a:r>
            <a:r>
              <a:rPr lang="da-DK" dirty="0"/>
              <a:t>, 33m 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employed</a:t>
            </a:r>
            <a:r>
              <a:rPr lang="da-DK" dirty="0"/>
              <a:t> in UK</a:t>
            </a:r>
          </a:p>
          <a:p>
            <a:pPr lvl="1"/>
            <a:r>
              <a:rPr lang="da-DK" dirty="0" err="1"/>
              <a:t>Current</a:t>
            </a:r>
            <a:r>
              <a:rPr lang="da-DK" dirty="0"/>
              <a:t> </a:t>
            </a:r>
            <a:r>
              <a:rPr lang="da-DK" dirty="0" err="1"/>
              <a:t>unemployment</a:t>
            </a:r>
            <a:r>
              <a:rPr lang="da-DK" dirty="0"/>
              <a:t> in UK 1.4m </a:t>
            </a:r>
          </a:p>
          <a:p>
            <a:r>
              <a:rPr lang="da-DK" dirty="0"/>
              <a:t>Boost to </a:t>
            </a:r>
            <a:r>
              <a:rPr lang="da-DK" dirty="0" err="1"/>
              <a:t>productivity</a:t>
            </a:r>
            <a:r>
              <a:rPr lang="da-DK" dirty="0"/>
              <a:t> 8 pct</a:t>
            </a:r>
          </a:p>
          <a:p>
            <a:pPr lvl="1"/>
            <a:r>
              <a:rPr lang="da-DK" dirty="0"/>
              <a:t>Boost to GDP 1-6 pct 2030-2050</a:t>
            </a:r>
          </a:p>
          <a:p>
            <a:r>
              <a:rPr lang="da-DK" sz="1100" dirty="0"/>
              <a:t>Tony Blair Institute for Global Change november 2024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3F8397F-D02F-EBCB-2924-B62F3B29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92" b="16265"/>
          <a:stretch/>
        </p:blipFill>
        <p:spPr>
          <a:xfrm>
            <a:off x="7109458" y="2772190"/>
            <a:ext cx="4912316" cy="398789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4E4B902-9217-86ED-51FD-F2332496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59" y="139696"/>
            <a:ext cx="3097866" cy="25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8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A1F7D-8E59-9FCA-A50C-C40566557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F6B2D-C349-1276-73ED-6EA410E0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isn’t a job killer, it’s a job shifter</a:t>
            </a:r>
            <a:br>
              <a:rPr lang="en-US" dirty="0"/>
            </a:br>
            <a:endParaRPr lang="da-DK" sz="1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8650F2-7540-3172-0050-17EA07BC8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6971" cy="4351338"/>
          </a:xfrm>
        </p:spPr>
        <p:txBody>
          <a:bodyPr>
            <a:normAutofit fontScale="77500" lnSpcReduction="20000"/>
          </a:bodyPr>
          <a:lstStyle/>
          <a:p>
            <a:r>
              <a:rPr lang="da-DK" dirty="0"/>
              <a:t>Regeringens AI taskforce – 30.000 ansatte</a:t>
            </a:r>
          </a:p>
          <a:p>
            <a:r>
              <a:rPr lang="da-DK" dirty="0"/>
              <a:t>AI i callcenteret</a:t>
            </a:r>
          </a:p>
          <a:p>
            <a:pPr lvl="1"/>
            <a:r>
              <a:rPr lang="da-DK" dirty="0" err="1"/>
              <a:t>Chatbot</a:t>
            </a:r>
            <a:r>
              <a:rPr lang="da-DK" dirty="0"/>
              <a:t> kan håndtere 60 pct af henvendelser</a:t>
            </a:r>
          </a:p>
          <a:p>
            <a:pPr lvl="1"/>
            <a:r>
              <a:rPr lang="da-DK" dirty="0"/>
              <a:t>Fra 20 ansatte i callcenter til nu 5 er forventningen</a:t>
            </a:r>
          </a:p>
          <a:p>
            <a:pPr lvl="1"/>
            <a:r>
              <a:rPr lang="da-DK" dirty="0"/>
              <a:t>Lunar Bank / </a:t>
            </a:r>
            <a:r>
              <a:rPr lang="da-DK" dirty="0" err="1"/>
              <a:t>Computerworld</a:t>
            </a:r>
            <a:endParaRPr lang="da-DK" dirty="0"/>
          </a:p>
          <a:p>
            <a:pPr lvl="1"/>
            <a:r>
              <a:rPr lang="da-DK" dirty="0" err="1"/>
              <a:t>Klarna</a:t>
            </a:r>
            <a:r>
              <a:rPr lang="da-DK" dirty="0"/>
              <a:t> skifter strategi – ansætter flere mennesker AI som supportværktøj i callcenter </a:t>
            </a:r>
          </a:p>
          <a:p>
            <a:r>
              <a:rPr lang="da-DK" dirty="0"/>
              <a:t>Sygeplejerske</a:t>
            </a:r>
          </a:p>
          <a:p>
            <a:pPr lvl="1"/>
            <a:r>
              <a:rPr lang="da-DK" dirty="0"/>
              <a:t>25pct of </a:t>
            </a:r>
            <a:r>
              <a:rPr lang="da-DK" dirty="0" err="1"/>
              <a:t>medical</a:t>
            </a:r>
            <a:r>
              <a:rPr lang="da-DK" dirty="0"/>
              <a:t> administrative tasks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vanish</a:t>
            </a:r>
            <a:r>
              <a:rPr lang="da-DK" dirty="0"/>
              <a:t> by 2035 Lancet</a:t>
            </a:r>
          </a:p>
          <a:p>
            <a:r>
              <a:rPr lang="da-DK" dirty="0"/>
              <a:t>Håndværker – </a:t>
            </a:r>
            <a:r>
              <a:rPr lang="da-DK" sz="1100" dirty="0"/>
              <a:t>Spildtid 66 pct  </a:t>
            </a:r>
          </a:p>
          <a:p>
            <a:pPr lvl="1"/>
            <a:r>
              <a:rPr lang="da-DK" dirty="0"/>
              <a:t>Samtale, koordinering, transport, ventetid, forberedelse, klargøring og rengøring </a:t>
            </a:r>
            <a:r>
              <a:rPr lang="da-DK" sz="700" dirty="0"/>
              <a:t>– forskningsprojektet </a:t>
            </a:r>
            <a:r>
              <a:rPr lang="da-DK" sz="700" dirty="0" err="1"/>
              <a:t>ReValue</a:t>
            </a:r>
            <a:endParaRPr lang="da-DK" sz="700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10E4D2C-7055-2C18-CC7B-E0813FF6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353" y="4757678"/>
            <a:ext cx="2899918" cy="199127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551E4F4-BADE-319C-EF1B-28A0FD54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41" y="4057618"/>
            <a:ext cx="1704860" cy="89197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15A59F6-FE7E-5518-F82F-9DBE773CC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441" y="5265505"/>
            <a:ext cx="1902423" cy="122737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0EF2B70-F993-E86E-0150-AEAD204D4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41" y="1498914"/>
            <a:ext cx="3237640" cy="21584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1F67DC2-4AE5-2738-C165-86A2E7615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25" y="270247"/>
            <a:ext cx="2951746" cy="166035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F38C3968-D612-C4F7-F52A-C779C6FC4BAD}"/>
              </a:ext>
            </a:extLst>
          </p:cNvPr>
          <p:cNvSpPr txBox="1"/>
          <p:nvPr/>
        </p:nvSpPr>
        <p:spPr>
          <a:xfrm>
            <a:off x="7280636" y="1027906"/>
            <a:ext cx="114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Benzinga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India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FD1EA06-00C3-4191-8B54-05A84DA1D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439" y="2402372"/>
            <a:ext cx="3111918" cy="22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58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6CA4B-4780-4D7E-D910-FD12DCC1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Forskydninger</a:t>
            </a:r>
            <a:r>
              <a:rPr lang="en-US" dirty="0"/>
              <a:t>.. </a:t>
            </a:r>
            <a:br>
              <a:rPr lang="en-US" dirty="0"/>
            </a:br>
            <a:r>
              <a:rPr lang="en-US" dirty="0" err="1"/>
              <a:t>Eksempler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nye jobs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DCD254-B725-1F0C-87D9-A23F85F2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536" y="1745357"/>
            <a:ext cx="5048033" cy="552712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Reskiller</a:t>
            </a:r>
            <a:endParaRPr lang="en-US" dirty="0"/>
          </a:p>
          <a:p>
            <a:pPr lvl="1"/>
            <a:r>
              <a:rPr lang="en-US" dirty="0"/>
              <a:t>Understand the talents an organization requires </a:t>
            </a:r>
          </a:p>
          <a:p>
            <a:r>
              <a:rPr lang="en-US" dirty="0"/>
              <a:t>AI Controller  / Risk manager </a:t>
            </a:r>
          </a:p>
          <a:p>
            <a:pPr lvl="1"/>
            <a:r>
              <a:rPr lang="en-US" dirty="0"/>
              <a:t>Evaluate an AI models upbringing, looking at data and sources of bias</a:t>
            </a:r>
          </a:p>
          <a:p>
            <a:r>
              <a:rPr lang="en-US" dirty="0"/>
              <a:t>AI Personality designer</a:t>
            </a:r>
          </a:p>
          <a:p>
            <a:pPr lvl="1"/>
            <a:r>
              <a:rPr lang="en-US" dirty="0"/>
              <a:t>AI Agents will need their own unique “personalities” to differentiate them from competition</a:t>
            </a:r>
          </a:p>
          <a:p>
            <a:r>
              <a:rPr lang="en-US" dirty="0"/>
              <a:t>AI Input and output manager</a:t>
            </a:r>
          </a:p>
          <a:p>
            <a:pPr lvl="1"/>
            <a:r>
              <a:rPr lang="en-US" dirty="0"/>
              <a:t>Overseeing information being uploaded and outputs delivered</a:t>
            </a:r>
          </a:p>
          <a:p>
            <a:pPr lvl="1"/>
            <a:r>
              <a:rPr lang="en-US" dirty="0"/>
              <a:t>Data privacy, copyright, AI explainability and AI bias </a:t>
            </a:r>
            <a:r>
              <a:rPr lang="da-DK" sz="1200" dirty="0"/>
              <a:t>WEF / Forbes  </a:t>
            </a:r>
          </a:p>
          <a:p>
            <a:endParaRPr lang="da-DK" dirty="0"/>
          </a:p>
        </p:txBody>
      </p:sp>
      <p:pic>
        <p:nvPicPr>
          <p:cNvPr id="7" name="Pladsholder til indhold 4" descr="Et billede, der indeholder tekst, computer, skærmbillede, Parallel&#10;&#10;Automatisk genereret beskrivelse">
            <a:extLst>
              <a:ext uri="{FF2B5EF4-FFF2-40B4-BE49-F238E27FC236}">
                <a16:creationId xmlns:a16="http://schemas.microsoft.com/office/drawing/2014/main" id="{A6B79A42-7FCB-6CDE-3CEB-463D72C5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02" t="26232" r="8887" b="35727"/>
          <a:stretch/>
        </p:blipFill>
        <p:spPr>
          <a:xfrm>
            <a:off x="6463383" y="3008794"/>
            <a:ext cx="5550357" cy="387702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6EEE1A6-6B2C-C0E1-CE30-0ED88C85C316}"/>
              </a:ext>
            </a:extLst>
          </p:cNvPr>
          <p:cNvSpPr txBox="1"/>
          <p:nvPr/>
        </p:nvSpPr>
        <p:spPr>
          <a:xfrm>
            <a:off x="7179603" y="3939858"/>
            <a:ext cx="8761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Halvdelen af alle jobs i 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Eksisterede ikke i 1940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Goldman Sachs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6CB428C-C6BC-C494-97FB-C27371D61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49" y="3532495"/>
            <a:ext cx="2406529" cy="158530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6E22124-8D29-34C2-1773-22A2799F3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49" y="528939"/>
            <a:ext cx="3481137" cy="19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738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450C7-65DF-4BCC-8E56-B6E69A24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Dårlig brug </a:t>
            </a:r>
            <a:br>
              <a:rPr lang="da-DK" dirty="0"/>
            </a:br>
            <a:r>
              <a:rPr lang="da-DK" dirty="0"/>
              <a:t>AI </a:t>
            </a:r>
            <a:r>
              <a:rPr lang="da-DK" dirty="0" err="1"/>
              <a:t>slop</a:t>
            </a:r>
            <a:r>
              <a:rPr lang="da-DK" dirty="0"/>
              <a:t> – </a:t>
            </a:r>
            <a:r>
              <a:rPr lang="da-DK" dirty="0" err="1"/>
              <a:t>Workslop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3ADBFE-E759-428D-F2CE-2BAD2D62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43738" cy="4722813"/>
          </a:xfrm>
        </p:spPr>
        <p:txBody>
          <a:bodyPr>
            <a:normAutofit/>
          </a:bodyPr>
          <a:lstStyle/>
          <a:p>
            <a:r>
              <a:rPr lang="en-US" dirty="0"/>
              <a:t>AI generated content, looks like it completes a task</a:t>
            </a:r>
          </a:p>
          <a:p>
            <a:pPr lvl="1"/>
            <a:r>
              <a:rPr lang="en-US" dirty="0"/>
              <a:t>Pretty on paper, well organized and formatted, visually pleasing ppt, report </a:t>
            </a:r>
          </a:p>
          <a:p>
            <a:pPr lvl="1"/>
            <a:r>
              <a:rPr lang="en-US" dirty="0"/>
              <a:t>Lacks the substance to meaningfully advance a given task </a:t>
            </a:r>
          </a:p>
          <a:p>
            <a:r>
              <a:rPr lang="en-US" dirty="0"/>
              <a:t>Transfers the effort from the creator to the receiver </a:t>
            </a:r>
          </a:p>
          <a:p>
            <a:pPr lvl="1"/>
            <a:r>
              <a:rPr lang="en-US" dirty="0" err="1"/>
              <a:t>Workslop</a:t>
            </a:r>
            <a:r>
              <a:rPr lang="en-US" dirty="0"/>
              <a:t> shifts the burden of the work downstream</a:t>
            </a:r>
          </a:p>
          <a:p>
            <a:pPr lvl="1"/>
            <a:r>
              <a:rPr lang="en-US" dirty="0"/>
              <a:t>Receiver must interpret, correct, or redo the work </a:t>
            </a:r>
          </a:p>
          <a:p>
            <a:r>
              <a:rPr lang="en-US" sz="1600" dirty="0"/>
              <a:t>HBR Stanford Social Media Lab / </a:t>
            </a:r>
            <a:r>
              <a:rPr lang="en-US" sz="1600" dirty="0" err="1"/>
              <a:t>BetterUp</a:t>
            </a:r>
            <a:r>
              <a:rPr lang="en-US" sz="1600" dirty="0"/>
              <a:t> Labs – 1150 desk workers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660C7A0-D785-5201-5610-A1299C45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" t="38611" r="11611" b="10254"/>
          <a:stretch>
            <a:fillRect/>
          </a:stretch>
        </p:blipFill>
        <p:spPr>
          <a:xfrm>
            <a:off x="8248110" y="411715"/>
            <a:ext cx="3853402" cy="215190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33658D6-C2EC-57F0-8DF5-86B0907FE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10" y="2860821"/>
            <a:ext cx="3823786" cy="20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193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03E3F-E1D9-A402-7B79-35923170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C4359-5FE3-B33C-CAF1-26256D68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Dårlig brug </a:t>
            </a:r>
            <a:br>
              <a:rPr lang="da-DK" dirty="0"/>
            </a:br>
            <a:r>
              <a:rPr lang="da-DK" dirty="0"/>
              <a:t>AI </a:t>
            </a:r>
            <a:r>
              <a:rPr lang="da-DK" dirty="0" err="1"/>
              <a:t>slop</a:t>
            </a:r>
            <a:r>
              <a:rPr lang="da-DK" dirty="0"/>
              <a:t> – </a:t>
            </a:r>
            <a:r>
              <a:rPr lang="da-DK" dirty="0" err="1"/>
              <a:t>Workslop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7C32EA-746B-E83C-9E1A-CAFE55E3C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3757" cy="49372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Pilots are workers with high agency and optimism </a:t>
            </a:r>
          </a:p>
          <a:p>
            <a:pPr lvl="1"/>
            <a:r>
              <a:rPr lang="en-US" dirty="0"/>
              <a:t>Pilots use gen AI 75pct more often at work, and often to enhance own creativity and to achieve their goals </a:t>
            </a:r>
          </a:p>
          <a:p>
            <a:r>
              <a:rPr lang="en-US" dirty="0"/>
              <a:t>Passengers have low agency and optimism </a:t>
            </a:r>
          </a:p>
          <a:p>
            <a:pPr lvl="1"/>
            <a:r>
              <a:rPr lang="en-US" dirty="0"/>
              <a:t>Passengers are more likely to use AI to avoid </a:t>
            </a:r>
            <a:r>
              <a:rPr lang="en-US" dirty="0" err="1"/>
              <a:t>dowing</a:t>
            </a:r>
            <a:r>
              <a:rPr lang="en-US" dirty="0"/>
              <a:t> work</a:t>
            </a:r>
          </a:p>
          <a:p>
            <a:r>
              <a:rPr lang="en-US" dirty="0"/>
              <a:t>AI can add to the flood of too much information </a:t>
            </a:r>
          </a:p>
          <a:p>
            <a:r>
              <a:rPr lang="en-US" dirty="0"/>
              <a:t>We must include ways to incorporate AI work products into workflows in service of shared outcomes </a:t>
            </a:r>
          </a:p>
          <a:p>
            <a:pPr lvl="1"/>
            <a:r>
              <a:rPr lang="en-US" dirty="0"/>
              <a:t>Rather than as a vehicle for dodging responsibility </a:t>
            </a:r>
          </a:p>
          <a:p>
            <a:r>
              <a:rPr lang="en-US" sz="1200" dirty="0"/>
              <a:t>HBR Stanford Social Media Lab / </a:t>
            </a:r>
            <a:r>
              <a:rPr lang="en-US" sz="1200" dirty="0" err="1"/>
              <a:t>BetterUp</a:t>
            </a:r>
            <a:r>
              <a:rPr lang="en-US" sz="1200" dirty="0"/>
              <a:t> Labs – 1150 desk workers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07665AB-2849-C1CC-84DD-D7F52DD8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" t="38611" r="11611" b="10254"/>
          <a:stretch>
            <a:fillRect/>
          </a:stretch>
        </p:blipFill>
        <p:spPr>
          <a:xfrm>
            <a:off x="8248110" y="411715"/>
            <a:ext cx="3853402" cy="215190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DDADACF-D7D2-F691-D847-9E208C7D6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10" y="2860821"/>
            <a:ext cx="3823786" cy="20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2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63977-54E6-61DE-A21C-F5152F61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Et fornuftigt Mindset…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AB9585-6759-15B5-35C8-4FA20B5B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899"/>
            <a:ext cx="8131960" cy="5361235"/>
          </a:xfrm>
        </p:spPr>
        <p:txBody>
          <a:bodyPr>
            <a:normAutofit/>
          </a:bodyPr>
          <a:lstStyle/>
          <a:p>
            <a:r>
              <a:rPr lang="da-DK" dirty="0"/>
              <a:t>AI-</a:t>
            </a:r>
            <a:r>
              <a:rPr lang="da-DK" dirty="0" err="1"/>
              <a:t>ready</a:t>
            </a:r>
            <a:endParaRPr lang="da-DK" dirty="0"/>
          </a:p>
          <a:p>
            <a:pPr lvl="1"/>
            <a:r>
              <a:rPr lang="da-DK" dirty="0" err="1"/>
              <a:t>Develop</a:t>
            </a:r>
            <a:r>
              <a:rPr lang="da-DK" dirty="0"/>
              <a:t> an AI mindset</a:t>
            </a:r>
          </a:p>
          <a:p>
            <a:pPr lvl="2"/>
            <a:r>
              <a:rPr lang="da-DK" dirty="0"/>
              <a:t>Work </a:t>
            </a:r>
            <a:r>
              <a:rPr lang="da-DK" dirty="0" err="1"/>
              <a:t>smarter</a:t>
            </a:r>
            <a:r>
              <a:rPr lang="da-DK" dirty="0"/>
              <a:t> </a:t>
            </a:r>
          </a:p>
          <a:p>
            <a:pPr lvl="2"/>
            <a:r>
              <a:rPr lang="da-DK" dirty="0"/>
              <a:t>Collaboration over </a:t>
            </a:r>
            <a:r>
              <a:rPr lang="da-DK" dirty="0" err="1"/>
              <a:t>control</a:t>
            </a:r>
            <a:endParaRPr lang="da-DK" dirty="0"/>
          </a:p>
          <a:p>
            <a:pPr lvl="1"/>
            <a:r>
              <a:rPr lang="da-DK" dirty="0" err="1"/>
              <a:t>Strategically</a:t>
            </a:r>
            <a:r>
              <a:rPr lang="da-DK" dirty="0"/>
              <a:t> </a:t>
            </a:r>
            <a:r>
              <a:rPr lang="da-DK" dirty="0" err="1"/>
              <a:t>leverage</a:t>
            </a:r>
            <a:r>
              <a:rPr lang="da-DK" dirty="0"/>
              <a:t> AI</a:t>
            </a:r>
          </a:p>
          <a:p>
            <a:pPr lvl="2"/>
            <a:r>
              <a:rPr lang="da-DK" dirty="0" err="1"/>
              <a:t>Identify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tasks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automated</a:t>
            </a:r>
            <a:r>
              <a:rPr lang="da-DK" dirty="0"/>
              <a:t> or </a:t>
            </a:r>
            <a:r>
              <a:rPr lang="da-DK" dirty="0" err="1"/>
              <a:t>enhanced</a:t>
            </a:r>
            <a:r>
              <a:rPr lang="da-DK" dirty="0"/>
              <a:t> by AI</a:t>
            </a:r>
          </a:p>
          <a:p>
            <a:pPr lvl="2"/>
            <a:r>
              <a:rPr lang="da-DK" dirty="0"/>
              <a:t>And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require</a:t>
            </a:r>
            <a:r>
              <a:rPr lang="da-DK" dirty="0"/>
              <a:t> human touch</a:t>
            </a:r>
          </a:p>
          <a:p>
            <a:pPr lvl="1"/>
            <a:r>
              <a:rPr lang="da-DK" dirty="0" err="1"/>
              <a:t>Maintain</a:t>
            </a:r>
            <a:r>
              <a:rPr lang="da-DK" dirty="0"/>
              <a:t> AI </a:t>
            </a:r>
            <a:r>
              <a:rPr lang="da-DK" dirty="0" err="1"/>
              <a:t>literacy</a:t>
            </a:r>
            <a:endParaRPr lang="da-DK" dirty="0"/>
          </a:p>
          <a:p>
            <a:pPr lvl="2"/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keep</a:t>
            </a:r>
            <a:r>
              <a:rPr lang="da-DK" dirty="0"/>
              <a:t> up  </a:t>
            </a:r>
            <a:r>
              <a:rPr lang="da-DK" sz="1400" dirty="0"/>
              <a:t>Pascal </a:t>
            </a:r>
            <a:r>
              <a:rPr lang="da-DK" sz="1400" dirty="0" err="1"/>
              <a:t>Bornet</a:t>
            </a:r>
            <a:r>
              <a:rPr lang="da-DK" sz="1400" dirty="0"/>
              <a:t> (McKinsey) – </a:t>
            </a:r>
            <a:r>
              <a:rPr lang="da-DK" sz="1400" dirty="0" err="1"/>
              <a:t>Irreplaceable</a:t>
            </a:r>
            <a:r>
              <a:rPr lang="da-DK" sz="1400" dirty="0"/>
              <a:t>, the </a:t>
            </a:r>
            <a:r>
              <a:rPr lang="da-DK" sz="1400" dirty="0" err="1"/>
              <a:t>act</a:t>
            </a:r>
            <a:r>
              <a:rPr lang="da-DK" sz="1400" dirty="0"/>
              <a:t> of </a:t>
            </a:r>
            <a:r>
              <a:rPr lang="da-DK" sz="1400" dirty="0" err="1"/>
              <a:t>standing</a:t>
            </a:r>
            <a:r>
              <a:rPr lang="da-DK" sz="1400" dirty="0"/>
              <a:t> out in the age of AI – Fast Company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9BA583D-4225-D50B-7077-797E0F1C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25" y="270247"/>
            <a:ext cx="2951746" cy="166035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CB875E9-E5EA-AAD8-0718-60E6D191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729" y="2311733"/>
            <a:ext cx="1977542" cy="26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76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D5DE8-AA99-C423-1F85-985BC700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76C0D-6FC0-9E13-5010-FBF0ED08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Et fornuftigt Mindset…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28B84E-760C-E4BF-0148-4101BCD3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899"/>
            <a:ext cx="8131960" cy="5361235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Human-</a:t>
            </a:r>
            <a:r>
              <a:rPr lang="da-DK" dirty="0" err="1"/>
              <a:t>ready</a:t>
            </a:r>
            <a:endParaRPr lang="da-DK" dirty="0"/>
          </a:p>
          <a:p>
            <a:pPr lvl="1"/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uniquely</a:t>
            </a:r>
            <a:r>
              <a:rPr lang="da-DK" dirty="0"/>
              <a:t> human </a:t>
            </a:r>
            <a:r>
              <a:rPr lang="da-DK" dirty="0" err="1"/>
              <a:t>traits</a:t>
            </a:r>
            <a:r>
              <a:rPr lang="da-DK" dirty="0"/>
              <a:t> –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greatest</a:t>
            </a:r>
            <a:r>
              <a:rPr lang="da-DK" dirty="0"/>
              <a:t> asset – </a:t>
            </a:r>
            <a:r>
              <a:rPr lang="da-DK" dirty="0" err="1"/>
              <a:t>Humics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Genuine </a:t>
            </a:r>
            <a:r>
              <a:rPr lang="da-DK" dirty="0" err="1"/>
              <a:t>creativity</a:t>
            </a:r>
            <a:r>
              <a:rPr lang="da-DK" dirty="0"/>
              <a:t> </a:t>
            </a:r>
          </a:p>
          <a:p>
            <a:pPr lvl="2"/>
            <a:r>
              <a:rPr lang="da-DK" dirty="0"/>
              <a:t>Ai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recombine</a:t>
            </a:r>
            <a:r>
              <a:rPr lang="da-DK" dirty="0"/>
              <a:t>,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creativity</a:t>
            </a:r>
            <a:r>
              <a:rPr lang="da-DK" dirty="0"/>
              <a:t> </a:t>
            </a:r>
            <a:r>
              <a:rPr lang="da-DK" dirty="0" err="1"/>
              <a:t>emerges</a:t>
            </a:r>
            <a:r>
              <a:rPr lang="da-DK" dirty="0"/>
              <a:t> from </a:t>
            </a:r>
            <a:r>
              <a:rPr lang="da-DK" dirty="0" err="1"/>
              <a:t>personal</a:t>
            </a:r>
            <a:r>
              <a:rPr lang="da-DK" dirty="0"/>
              <a:t> </a:t>
            </a:r>
            <a:r>
              <a:rPr lang="da-DK" dirty="0" err="1"/>
              <a:t>experience</a:t>
            </a:r>
            <a:r>
              <a:rPr lang="da-DK" dirty="0"/>
              <a:t> and </a:t>
            </a:r>
            <a:r>
              <a:rPr lang="da-DK" dirty="0" err="1"/>
              <a:t>emotional</a:t>
            </a:r>
            <a:r>
              <a:rPr lang="da-DK" dirty="0"/>
              <a:t> </a:t>
            </a:r>
            <a:r>
              <a:rPr lang="da-DK" dirty="0" err="1"/>
              <a:t>depths</a:t>
            </a:r>
            <a:endParaRPr lang="da-DK" dirty="0"/>
          </a:p>
          <a:p>
            <a:pPr lvl="1"/>
            <a:r>
              <a:rPr lang="da-DK" dirty="0"/>
              <a:t>Critical </a:t>
            </a:r>
            <a:r>
              <a:rPr lang="da-DK" dirty="0" err="1"/>
              <a:t>Thinking</a:t>
            </a:r>
            <a:r>
              <a:rPr lang="da-DK" dirty="0"/>
              <a:t> </a:t>
            </a:r>
          </a:p>
          <a:p>
            <a:pPr lvl="2"/>
            <a:r>
              <a:rPr lang="da-DK" dirty="0"/>
              <a:t>Not just data </a:t>
            </a:r>
            <a:r>
              <a:rPr lang="da-DK" dirty="0" err="1"/>
              <a:t>processing</a:t>
            </a:r>
            <a:r>
              <a:rPr lang="da-DK" dirty="0"/>
              <a:t>, but </a:t>
            </a:r>
            <a:r>
              <a:rPr lang="da-DK" dirty="0" err="1"/>
              <a:t>nuanced</a:t>
            </a:r>
            <a:r>
              <a:rPr lang="da-DK" dirty="0"/>
              <a:t> </a:t>
            </a:r>
            <a:r>
              <a:rPr lang="da-DK" dirty="0" err="1"/>
              <a:t>judgment</a:t>
            </a:r>
            <a:r>
              <a:rPr lang="da-DK" dirty="0"/>
              <a:t>, </a:t>
            </a:r>
            <a:r>
              <a:rPr lang="da-DK" dirty="0" err="1"/>
              <a:t>ethical</a:t>
            </a:r>
            <a:r>
              <a:rPr lang="da-DK" dirty="0"/>
              <a:t> </a:t>
            </a:r>
            <a:r>
              <a:rPr lang="da-DK" dirty="0" err="1"/>
              <a:t>considerations</a:t>
            </a:r>
            <a:endParaRPr lang="da-DK" dirty="0"/>
          </a:p>
          <a:p>
            <a:pPr lvl="1"/>
            <a:r>
              <a:rPr lang="da-DK" dirty="0"/>
              <a:t>Social </a:t>
            </a:r>
            <a:r>
              <a:rPr lang="da-DK" dirty="0" err="1"/>
              <a:t>authencity</a:t>
            </a:r>
            <a:r>
              <a:rPr lang="da-DK" dirty="0"/>
              <a:t> </a:t>
            </a:r>
          </a:p>
          <a:p>
            <a:pPr lvl="2"/>
            <a:r>
              <a:rPr lang="da-DK" dirty="0"/>
              <a:t>Not </a:t>
            </a:r>
            <a:r>
              <a:rPr lang="da-DK" dirty="0" err="1"/>
              <a:t>simulated</a:t>
            </a:r>
            <a:r>
              <a:rPr lang="da-DK" dirty="0"/>
              <a:t> </a:t>
            </a:r>
            <a:r>
              <a:rPr lang="da-DK" dirty="0" err="1"/>
              <a:t>interactions</a:t>
            </a:r>
            <a:r>
              <a:rPr lang="da-DK" dirty="0"/>
              <a:t>, </a:t>
            </a:r>
            <a:r>
              <a:rPr lang="da-DK" dirty="0" err="1"/>
              <a:t>deep</a:t>
            </a:r>
            <a:r>
              <a:rPr lang="da-DK" dirty="0"/>
              <a:t> </a:t>
            </a:r>
            <a:r>
              <a:rPr lang="da-DK" dirty="0" err="1"/>
              <a:t>meaningful</a:t>
            </a:r>
            <a:r>
              <a:rPr lang="da-DK" dirty="0"/>
              <a:t> </a:t>
            </a:r>
            <a:r>
              <a:rPr lang="da-DK" dirty="0" err="1"/>
              <a:t>connections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on </a:t>
            </a:r>
            <a:r>
              <a:rPr lang="da-DK" dirty="0" err="1"/>
              <a:t>shared</a:t>
            </a:r>
            <a:r>
              <a:rPr lang="da-DK" dirty="0"/>
              <a:t> </a:t>
            </a:r>
            <a:r>
              <a:rPr lang="da-DK" dirty="0" err="1"/>
              <a:t>consciousness</a:t>
            </a:r>
            <a:r>
              <a:rPr lang="da-DK" dirty="0"/>
              <a:t>, </a:t>
            </a:r>
            <a:r>
              <a:rPr lang="da-DK" dirty="0" err="1"/>
              <a:t>empathy</a:t>
            </a:r>
            <a:endParaRPr lang="da-DK" dirty="0"/>
          </a:p>
          <a:p>
            <a:r>
              <a:rPr lang="da-DK" dirty="0"/>
              <a:t>Change-</a:t>
            </a:r>
            <a:r>
              <a:rPr lang="da-DK" dirty="0" err="1"/>
              <a:t>ready</a:t>
            </a:r>
            <a:endParaRPr lang="da-DK" dirty="0"/>
          </a:p>
          <a:p>
            <a:pPr lvl="1"/>
            <a:r>
              <a:rPr lang="da-DK" dirty="0"/>
              <a:t>The most </a:t>
            </a:r>
            <a:r>
              <a:rPr lang="da-DK" dirty="0" err="1"/>
              <a:t>crucial</a:t>
            </a:r>
            <a:r>
              <a:rPr lang="da-DK" dirty="0"/>
              <a:t> </a:t>
            </a:r>
            <a:r>
              <a:rPr lang="da-DK" dirty="0" err="1"/>
              <a:t>competence</a:t>
            </a:r>
            <a:r>
              <a:rPr lang="da-DK" dirty="0"/>
              <a:t> as AI is </a:t>
            </a:r>
            <a:r>
              <a:rPr lang="da-DK" dirty="0" err="1"/>
              <a:t>accelerating</a:t>
            </a:r>
            <a:r>
              <a:rPr lang="da-DK" dirty="0"/>
              <a:t> the </a:t>
            </a:r>
            <a:r>
              <a:rPr lang="da-DK" dirty="0" err="1"/>
              <a:t>the</a:t>
            </a:r>
            <a:r>
              <a:rPr lang="da-DK" dirty="0"/>
              <a:t> pace of </a:t>
            </a:r>
            <a:r>
              <a:rPr lang="da-DK" dirty="0" err="1"/>
              <a:t>change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Change </a:t>
            </a:r>
            <a:r>
              <a:rPr lang="da-DK" dirty="0" err="1"/>
              <a:t>readiness</a:t>
            </a:r>
            <a:r>
              <a:rPr lang="da-DK" dirty="0"/>
              <a:t> is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anticipating</a:t>
            </a:r>
            <a:r>
              <a:rPr lang="da-DK" dirty="0"/>
              <a:t> and </a:t>
            </a:r>
            <a:r>
              <a:rPr lang="da-DK" dirty="0" err="1"/>
              <a:t>stimulating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sz="2800" dirty="0"/>
              <a:t> </a:t>
            </a:r>
            <a:r>
              <a:rPr lang="da-DK" sz="1400" dirty="0"/>
              <a:t>Pascal </a:t>
            </a:r>
            <a:r>
              <a:rPr lang="da-DK" sz="1400" dirty="0" err="1"/>
              <a:t>Bornet</a:t>
            </a:r>
            <a:r>
              <a:rPr lang="da-DK" sz="1400" dirty="0"/>
              <a:t> (McKinsey) – </a:t>
            </a:r>
            <a:r>
              <a:rPr lang="da-DK" sz="1400" dirty="0" err="1"/>
              <a:t>Irreplaceable</a:t>
            </a:r>
            <a:r>
              <a:rPr lang="da-DK" sz="1400" dirty="0"/>
              <a:t>, the </a:t>
            </a:r>
            <a:r>
              <a:rPr lang="da-DK" sz="1400" dirty="0" err="1"/>
              <a:t>act</a:t>
            </a:r>
            <a:r>
              <a:rPr lang="da-DK" sz="1400" dirty="0"/>
              <a:t> of </a:t>
            </a:r>
            <a:r>
              <a:rPr lang="da-DK" sz="1400" dirty="0" err="1"/>
              <a:t>standing</a:t>
            </a:r>
            <a:r>
              <a:rPr lang="da-DK" sz="1400" dirty="0"/>
              <a:t> out in the age of AI – Fast Company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5B99E5A-AFF3-1A09-E6B2-E8C91EF9C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25" y="270247"/>
            <a:ext cx="2951746" cy="166035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32633F7-9DC3-6ADB-3781-FE46F51CB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729" y="2311733"/>
            <a:ext cx="1977542" cy="26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0CFA7-AC08-8FA6-19FC-149243C73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CF7C89C-2DB8-49A4-C181-97E14D14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977" y="4123675"/>
            <a:ext cx="2115926" cy="1412066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3B15FC-4246-56A1-3025-2A1E133E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7901"/>
            <a:ext cx="10825615" cy="4451904"/>
          </a:xfrm>
        </p:spPr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/>
              <a:t>WEF</a:t>
            </a:r>
          </a:p>
          <a:p>
            <a:r>
              <a:rPr lang="da-DK" dirty="0"/>
              <a:t>Steam </a:t>
            </a:r>
            <a:r>
              <a:rPr lang="da-DK" dirty="0" err="1"/>
              <a:t>engine</a:t>
            </a:r>
            <a:r>
              <a:rPr lang="da-DK" dirty="0"/>
              <a:t> </a:t>
            </a:r>
            <a:r>
              <a:rPr lang="da-DK" dirty="0" err="1"/>
              <a:t>grew</a:t>
            </a:r>
            <a:r>
              <a:rPr lang="da-DK" dirty="0"/>
              <a:t> GDP 0.3 pct </a:t>
            </a:r>
            <a:r>
              <a:rPr lang="da-DK" dirty="0" err="1"/>
              <a:t>yearly</a:t>
            </a:r>
            <a:endParaRPr lang="da-DK" dirty="0"/>
          </a:p>
          <a:p>
            <a:r>
              <a:rPr lang="da-DK" dirty="0"/>
              <a:t>IT og Internet 0.6 pct</a:t>
            </a:r>
          </a:p>
          <a:p>
            <a:r>
              <a:rPr lang="da-DK" dirty="0"/>
              <a:t>AI potential  1.3 pct </a:t>
            </a:r>
          </a:p>
          <a:p>
            <a:r>
              <a:rPr lang="en-US" dirty="0"/>
              <a:t>AI could increase annual GDP by 7 pct </a:t>
            </a:r>
            <a:r>
              <a:rPr lang="en-US" sz="1400" dirty="0"/>
              <a:t>Goldman Sachs march 26th</a:t>
            </a:r>
          </a:p>
          <a:p>
            <a:pPr lvl="1"/>
            <a:r>
              <a:rPr lang="da-DK" dirty="0" err="1"/>
              <a:t>GenAI</a:t>
            </a:r>
            <a:r>
              <a:rPr lang="da-DK" dirty="0"/>
              <a:t> kan løfte velstanden i Danmark 10 pct af BNP = 230-290 </a:t>
            </a:r>
            <a:r>
              <a:rPr lang="da-DK" dirty="0" err="1"/>
              <a:t>mia</a:t>
            </a:r>
            <a:r>
              <a:rPr lang="da-DK" dirty="0"/>
              <a:t> </a:t>
            </a:r>
            <a:r>
              <a:rPr lang="da-DK" dirty="0" err="1"/>
              <a:t>kr</a:t>
            </a:r>
            <a:r>
              <a:rPr lang="da-DK" dirty="0"/>
              <a:t> </a:t>
            </a:r>
            <a:r>
              <a:rPr lang="da-DK" sz="800" dirty="0"/>
              <a:t>McKinsey</a:t>
            </a:r>
          </a:p>
          <a:p>
            <a:r>
              <a:rPr lang="en-US" dirty="0"/>
              <a:t>It’s not the tools it is the process </a:t>
            </a:r>
          </a:p>
          <a:p>
            <a:pPr lvl="2"/>
            <a:r>
              <a:rPr lang="en-US" dirty="0"/>
              <a:t>Internet, PC and software where tools</a:t>
            </a:r>
          </a:p>
          <a:p>
            <a:pPr lvl="2"/>
            <a:r>
              <a:rPr lang="en-US" dirty="0"/>
              <a:t>AI takes part of the process </a:t>
            </a:r>
            <a:r>
              <a:rPr lang="en-US" sz="1200" dirty="0"/>
              <a:t>The </a:t>
            </a:r>
            <a:r>
              <a:rPr lang="en-US" sz="1200" dirty="0" err="1"/>
              <a:t>Newyorker</a:t>
            </a:r>
            <a:r>
              <a:rPr lang="en-US" sz="1200" dirty="0"/>
              <a:t>, Carl Newport    .. Mere om det </a:t>
            </a:r>
            <a:r>
              <a:rPr lang="en-US" sz="1200" dirty="0" err="1"/>
              <a:t>senere</a:t>
            </a: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55F754-23F1-B3C6-B99F-6DCD09B1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Potentiale …</a:t>
            </a:r>
          </a:p>
        </p:txBody>
      </p:sp>
      <p:pic>
        <p:nvPicPr>
          <p:cNvPr id="8" name="Billede 7" descr="Et billede, der indeholder hjul, transport, køretøj, Landkøretøj&#10;&#10;AI-genereret indhold kan være ukorrekt.">
            <a:extLst>
              <a:ext uri="{FF2B5EF4-FFF2-40B4-BE49-F238E27FC236}">
                <a16:creationId xmlns:a16="http://schemas.microsoft.com/office/drawing/2014/main" id="{033227C5-1875-E453-9BC8-54B291D70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49" t="14196" r="27753" b="-7813"/>
          <a:stretch>
            <a:fillRect/>
          </a:stretch>
        </p:blipFill>
        <p:spPr>
          <a:xfrm>
            <a:off x="6494617" y="782999"/>
            <a:ext cx="3490510" cy="345522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B7D56A4-FC32-D5D7-02C0-1D6977053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83" y="2687134"/>
            <a:ext cx="6266834" cy="1387683"/>
          </a:xfrm>
          <a:prstGeom prst="rect">
            <a:avLst/>
          </a:prstGeom>
        </p:spPr>
      </p:pic>
      <p:pic>
        <p:nvPicPr>
          <p:cNvPr id="12" name="Billede 11" descr="Et billede, der indeholder udendørs, sky, vindue, bygning&#10;&#10;AI-genereret indhold kan være ukorrekt.">
            <a:extLst>
              <a:ext uri="{FF2B5EF4-FFF2-40B4-BE49-F238E27FC236}">
                <a16:creationId xmlns:a16="http://schemas.microsoft.com/office/drawing/2014/main" id="{3B6E46BB-1E81-DF5D-8B9E-AC2C3571E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1" t="8517" r="9316"/>
          <a:stretch>
            <a:fillRect/>
          </a:stretch>
        </p:blipFill>
        <p:spPr>
          <a:xfrm>
            <a:off x="2952013" y="1541297"/>
            <a:ext cx="3490510" cy="24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25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A0893-C7E9-AAA2-7A71-2DA6924E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Exercise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mind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A1019F-8772-167F-20B1-A4C2188C3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81" y="1785567"/>
            <a:ext cx="6678451" cy="4959521"/>
          </a:xfrm>
        </p:spPr>
        <p:txBody>
          <a:bodyPr>
            <a:normAutofit fontScale="92500"/>
          </a:bodyPr>
          <a:lstStyle/>
          <a:p>
            <a:r>
              <a:rPr lang="en-US" dirty="0"/>
              <a:t>Our brain works in a constant loop</a:t>
            </a:r>
          </a:p>
          <a:p>
            <a:pPr lvl="1"/>
            <a:r>
              <a:rPr lang="en-US" dirty="0"/>
              <a:t>Intend, act, predict, confirm </a:t>
            </a:r>
          </a:p>
          <a:p>
            <a:r>
              <a:rPr lang="en-US" dirty="0"/>
              <a:t>The more we offload to AI – the more this feedback loop is disrupted</a:t>
            </a:r>
          </a:p>
          <a:p>
            <a:pPr lvl="1"/>
            <a:r>
              <a:rPr lang="en-US" dirty="0"/>
              <a:t>Concept of learned helplessness – 1960’s</a:t>
            </a:r>
          </a:p>
          <a:p>
            <a:r>
              <a:rPr lang="en-US" dirty="0"/>
              <a:t>AI Thinking</a:t>
            </a:r>
          </a:p>
          <a:p>
            <a:pPr lvl="1"/>
            <a:r>
              <a:rPr lang="en-US" dirty="0"/>
              <a:t>A framework for understanding and interacting with AI systems </a:t>
            </a:r>
          </a:p>
          <a:p>
            <a:pPr lvl="1"/>
            <a:r>
              <a:rPr lang="en-US" dirty="0"/>
              <a:t>Human and machine intelligence should augment each other, rather than one replacing the other. </a:t>
            </a:r>
          </a:p>
          <a:p>
            <a:r>
              <a:rPr lang="en-US" dirty="0"/>
              <a:t>We must treat our mind as a muscle that needs regular exercise. </a:t>
            </a:r>
            <a:r>
              <a:rPr lang="en-US" sz="1200" dirty="0"/>
              <a:t>Psychology Today  Cornelia C Walther, harnessing hybrid intelligence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B0D1879-08E3-5563-A1C5-689798871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25" y="270247"/>
            <a:ext cx="2951746" cy="1660357"/>
          </a:xfrm>
          <a:prstGeom prst="rect">
            <a:avLst/>
          </a:prstGeom>
        </p:spPr>
      </p:pic>
      <p:pic>
        <p:nvPicPr>
          <p:cNvPr id="2050" name="Picture 2" descr="Lommeregner - HP 12c Platinum Financial Calculator / F2231AA - F2231AA">
            <a:extLst>
              <a:ext uri="{FF2B5EF4-FFF2-40B4-BE49-F238E27FC236}">
                <a16:creationId xmlns:a16="http://schemas.microsoft.com/office/drawing/2014/main" id="{A192F060-FC9C-F381-5143-39A9156B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2" b="89243" l="7000" r="90000">
                        <a14:foregroundMark x1="17667" y1="28287" x2="17667" y2="28287"/>
                        <a14:foregroundMark x1="21000" y1="19920" x2="21000" y2="19920"/>
                        <a14:foregroundMark x1="55667" y1="19522" x2="55667" y2="19522"/>
                        <a14:foregroundMark x1="85000" y1="22709" x2="85000" y2="22709"/>
                        <a14:foregroundMark x1="8667" y1="23904" x2="8667" y2="23904"/>
                        <a14:foregroundMark x1="7000" y1="27490" x2="7000" y2="27490"/>
                        <a14:foregroundMark x1="9333" y1="43426" x2="9333" y2="43426"/>
                        <a14:foregroundMark x1="9667" y1="65737" x2="9667" y2="65737"/>
                        <a14:foregroundMark x1="9333" y1="77689" x2="9333" y2="77689"/>
                        <a14:foregroundMark x1="59667" y1="80876" x2="59667" y2="80876"/>
                        <a14:foregroundMark x1="89667" y1="81673" x2="89667" y2="81673"/>
                        <a14:foregroundMark x1="84000" y1="80876" x2="84000" y2="80876"/>
                        <a14:foregroundMark x1="20333" y1="17131" x2="20333" y2="17131"/>
                        <a14:foregroundMark x1="23667" y1="17131" x2="23667" y2="17131"/>
                        <a14:foregroundMark x1="26333" y1="17530" x2="26333" y2="17530"/>
                        <a14:foregroundMark x1="30667" y1="16733" x2="30667" y2="16733"/>
                        <a14:foregroundMark x1="9000" y1="17928" x2="9000" y2="1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063" y="4053333"/>
            <a:ext cx="1963035" cy="164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BB33383-C310-A04E-36BB-DA15DBC02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1778" r="98889">
                        <a14:foregroundMark x1="6889" y1="13265" x2="6889" y2="13265"/>
                        <a14:foregroundMark x1="13556" y1="7823" x2="13556" y2="7823"/>
                        <a14:foregroundMark x1="16667" y1="6803" x2="16667" y2="6803"/>
                        <a14:foregroundMark x1="25778" y1="3401" x2="25778" y2="3401"/>
                        <a14:foregroundMark x1="27556" y1="3741" x2="27556" y2="3741"/>
                        <a14:foregroundMark x1="40000" y1="7823" x2="40000" y2="7823"/>
                        <a14:foregroundMark x1="54000" y1="10204" x2="54000" y2="10204"/>
                        <a14:foregroundMark x1="59333" y1="7143" x2="59333" y2="7143"/>
                        <a14:foregroundMark x1="82000" y1="8163" x2="82000" y2="8163"/>
                        <a14:foregroundMark x1="84667" y1="8163" x2="86000" y2="9524"/>
                        <a14:foregroundMark x1="91556" y1="18707" x2="91556" y2="18707"/>
                        <a14:foregroundMark x1="85778" y1="19048" x2="85778" y2="19048"/>
                        <a14:foregroundMark x1="86444" y1="17007" x2="86444" y2="17007"/>
                        <a14:foregroundMark x1="86444" y1="16327" x2="86444" y2="16327"/>
                        <a14:foregroundMark x1="86667" y1="15986" x2="86667" y2="15986"/>
                        <a14:foregroundMark x1="87556" y1="14966" x2="87556" y2="14966"/>
                        <a14:foregroundMark x1="88444" y1="18367" x2="88444" y2="18367"/>
                        <a14:foregroundMark x1="93556" y1="24490" x2="93556" y2="24490"/>
                        <a14:foregroundMark x1="93556" y1="24490" x2="93556" y2="24490"/>
                        <a14:foregroundMark x1="98667" y1="54422" x2="98667" y2="54422"/>
                        <a14:foregroundMark x1="2889" y1="73469" x2="2889" y2="73469"/>
                        <a14:foregroundMark x1="5333" y1="67347" x2="5333" y2="67347"/>
                        <a14:foregroundMark x1="6889" y1="58163" x2="6889" y2="58163"/>
                        <a14:foregroundMark x1="6667" y1="54422" x2="6667" y2="54422"/>
                        <a14:foregroundMark x1="6444" y1="48639" x2="6444" y2="48639"/>
                        <a14:foregroundMark x1="4000" y1="29252" x2="4000" y2="29252"/>
                        <a14:foregroundMark x1="5333" y1="23469" x2="5333" y2="23469"/>
                        <a14:foregroundMark x1="6444" y1="11224" x2="6444" y2="11224"/>
                        <a14:foregroundMark x1="34889" y1="6803" x2="34889" y2="6803"/>
                        <a14:foregroundMark x1="37111" y1="5102" x2="37111" y2="5102"/>
                        <a14:foregroundMark x1="57111" y1="5442" x2="57111" y2="5442"/>
                        <a14:foregroundMark x1="68222" y1="3741" x2="68222" y2="3741"/>
                        <a14:foregroundMark x1="68222" y1="3741" x2="68222" y2="3741"/>
                        <a14:foregroundMark x1="86000" y1="7823" x2="86000" y2="9524"/>
                        <a14:foregroundMark x1="85556" y1="21429" x2="85556" y2="21429"/>
                        <a14:foregroundMark x1="84000" y1="19728" x2="84000" y2="19728"/>
                        <a14:foregroundMark x1="83333" y1="19728" x2="83333" y2="19728"/>
                        <a14:foregroundMark x1="94667" y1="37075" x2="94667" y2="37075"/>
                        <a14:foregroundMark x1="94667" y1="37075" x2="94667" y2="37075"/>
                        <a14:foregroundMark x1="94667" y1="37075" x2="94667" y2="41837"/>
                        <a14:foregroundMark x1="94889" y1="46599" x2="96222" y2="57483"/>
                        <a14:foregroundMark x1="96222" y1="57483" x2="96222" y2="63946"/>
                        <a14:foregroundMark x1="96444" y1="72789" x2="96667" y2="75510"/>
                        <a14:foregroundMark x1="96667" y1="77551" x2="96222" y2="81293"/>
                        <a14:foregroundMark x1="95333" y1="83333" x2="95333" y2="83333"/>
                        <a14:foregroundMark x1="93556" y1="88435" x2="93556" y2="88435"/>
                        <a14:foregroundMark x1="93556" y1="91156" x2="26222" y2="94558"/>
                        <a14:foregroundMark x1="26222" y1="94558" x2="2889" y2="70068"/>
                        <a14:foregroundMark x1="2889" y1="70068" x2="2000" y2="44898"/>
                        <a14:foregroundMark x1="2000" y1="44898" x2="7778" y2="8163"/>
                        <a14:foregroundMark x1="7778" y1="8163" x2="38889" y2="6803"/>
                        <a14:foregroundMark x1="38889" y1="6803" x2="54444" y2="8163"/>
                        <a14:foregroundMark x1="54444" y1="8163" x2="70000" y2="7143"/>
                        <a14:foregroundMark x1="70000" y1="7143" x2="87778" y2="9864"/>
                        <a14:foregroundMark x1="87778" y1="9864" x2="98444" y2="48299"/>
                        <a14:foregroundMark x1="98444" y1="48299" x2="96667" y2="54082"/>
                        <a14:foregroundMark x1="86889" y1="6122" x2="96889" y2="24830"/>
                        <a14:foregroundMark x1="96889" y1="24830" x2="96889" y2="37755"/>
                        <a14:foregroundMark x1="98889" y1="25170" x2="93778" y2="3741"/>
                        <a14:foregroundMark x1="93778" y1="3741" x2="95111" y2="11565"/>
                        <a14:foregroundMark x1="94000" y1="44218" x2="94889" y2="81293"/>
                        <a14:foregroundMark x1="94889" y1="81293" x2="94444" y2="56803"/>
                        <a14:foregroundMark x1="94444" y1="56803" x2="91556" y2="80612"/>
                        <a14:foregroundMark x1="91556" y1="80612" x2="77111" y2="93197"/>
                        <a14:foregroundMark x1="77111" y1="93197" x2="22222" y2="93878"/>
                        <a14:foregroundMark x1="22222" y1="93878" x2="1778" y2="85374"/>
                        <a14:foregroundMark x1="1778" y1="85374" x2="4889" y2="79932"/>
                        <a14:foregroundMark x1="4000" y1="86395" x2="24667" y2="97619"/>
                        <a14:foregroundMark x1="24667" y1="97619" x2="91556" y2="91497"/>
                        <a14:foregroundMark x1="91556" y1="91497" x2="92000" y2="90136"/>
                        <a14:foregroundMark x1="3333" y1="90816" x2="43111" y2="99660"/>
                        <a14:foregroundMark x1="43111" y1="99660" x2="80667" y2="98299"/>
                        <a14:foregroundMark x1="80667" y1="98299" x2="30222" y2="9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920" y="2445083"/>
            <a:ext cx="1921500" cy="125537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7067DAE-8E23-A6FA-B9C2-94816814FE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239" y="230189"/>
            <a:ext cx="1031499" cy="142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A0A3EB2-99C4-E323-7ADC-69FB4626E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4729" y="2311733"/>
            <a:ext cx="1977542" cy="26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06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C0A4-0874-F4BC-2C0A-42077B936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C7FE32D-9600-A9CE-2AE3-AFBDAE20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945" y="677952"/>
            <a:ext cx="5365383" cy="60626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A0E387-3C88-385E-94E0-D62C70A2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Og så skal det nok gå </a:t>
            </a:r>
            <a:r>
              <a:rPr lang="da-DK" dirty="0" err="1"/>
              <a:t>altsammen</a:t>
            </a:r>
            <a:br>
              <a:rPr lang="da-DK" dirty="0"/>
            </a:br>
            <a:r>
              <a:rPr lang="da-DK" dirty="0"/>
              <a:t>Jobs with </a:t>
            </a:r>
            <a:r>
              <a:rPr lang="da-DK" dirty="0" err="1"/>
              <a:t>lowest</a:t>
            </a:r>
            <a:br>
              <a:rPr lang="da-DK" dirty="0"/>
            </a:br>
            <a:r>
              <a:rPr lang="da-DK" dirty="0" err="1"/>
              <a:t>applicability</a:t>
            </a:r>
            <a:r>
              <a:rPr lang="da-DK" dirty="0"/>
              <a:t> score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91BDBE-2AB0-71FA-1A46-D637E8C0E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66925"/>
            <a:ext cx="3508439" cy="41100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err="1"/>
              <a:t>Gefühl</a:t>
            </a:r>
            <a:r>
              <a:rPr lang="en-US" dirty="0"/>
              <a:t>, </a:t>
            </a:r>
            <a:r>
              <a:rPr lang="en-US" dirty="0" err="1"/>
              <a:t>menneskelighed</a:t>
            </a:r>
            <a:r>
              <a:rPr lang="en-US" dirty="0"/>
              <a:t>, </a:t>
            </a:r>
            <a:r>
              <a:rPr lang="en-US" dirty="0" err="1"/>
              <a:t>omsorg</a:t>
            </a:r>
            <a:endParaRPr lang="en-US" dirty="0"/>
          </a:p>
          <a:p>
            <a:r>
              <a:rPr lang="en-US" dirty="0"/>
              <a:t>The Occupational Information Network (O*NET) </a:t>
            </a:r>
          </a:p>
          <a:p>
            <a:r>
              <a:rPr lang="en-US" dirty="0"/>
              <a:t>Online database that contains hundreds of job definitions</a:t>
            </a:r>
          </a:p>
          <a:p>
            <a:r>
              <a:rPr lang="en-US" dirty="0"/>
              <a:t>Microsoft Study: 40 Jobs AI Will Replace vs 40 Safe Careers</a:t>
            </a:r>
          </a:p>
          <a:p>
            <a:r>
              <a:rPr lang="en-US" dirty="0">
                <a:solidFill>
                  <a:srgbClr val="FF0000"/>
                </a:solidFill>
              </a:rPr>
              <a:t>Phlebotomist</a:t>
            </a:r>
            <a:r>
              <a:rPr lang="en-US" dirty="0"/>
              <a:t> </a:t>
            </a:r>
            <a:r>
              <a:rPr lang="en-US" sz="1300" dirty="0"/>
              <a:t>Medium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9D415A3-8801-49E7-2325-443479F68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49" y="528939"/>
            <a:ext cx="3481137" cy="19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72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B583-4D08-24FD-9E67-0D1338B45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638DB94-FA48-6C7A-A257-DE000523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945" y="677952"/>
            <a:ext cx="5365383" cy="60626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9DA3C3-7585-6A47-51EE-65E828EC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Og så skal det nok gå </a:t>
            </a:r>
            <a:r>
              <a:rPr lang="da-DK" dirty="0" err="1"/>
              <a:t>altsammen</a:t>
            </a:r>
            <a:br>
              <a:rPr lang="da-DK" dirty="0"/>
            </a:br>
            <a:r>
              <a:rPr lang="da-DK" dirty="0"/>
              <a:t>Jobs with </a:t>
            </a:r>
            <a:r>
              <a:rPr lang="da-DK" dirty="0" err="1"/>
              <a:t>lowest</a:t>
            </a:r>
            <a:br>
              <a:rPr lang="da-DK" dirty="0"/>
            </a:br>
            <a:r>
              <a:rPr lang="da-DK" dirty="0" err="1"/>
              <a:t>applicability</a:t>
            </a:r>
            <a:r>
              <a:rPr lang="da-DK" dirty="0"/>
              <a:t> score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347864-D8F5-A359-9E4D-C7D3BCD0F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66925"/>
            <a:ext cx="3508439" cy="41100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err="1"/>
              <a:t>Gefühl</a:t>
            </a:r>
            <a:r>
              <a:rPr lang="en-US" dirty="0"/>
              <a:t>, </a:t>
            </a:r>
            <a:r>
              <a:rPr lang="en-US" dirty="0" err="1"/>
              <a:t>menneskelighed</a:t>
            </a:r>
            <a:r>
              <a:rPr lang="en-US" dirty="0"/>
              <a:t>, </a:t>
            </a:r>
            <a:r>
              <a:rPr lang="en-US" dirty="0" err="1"/>
              <a:t>omsorg</a:t>
            </a:r>
            <a:endParaRPr lang="en-US" dirty="0"/>
          </a:p>
          <a:p>
            <a:r>
              <a:rPr lang="en-US" dirty="0"/>
              <a:t>The Occupational Information Network (O*NET) </a:t>
            </a:r>
          </a:p>
          <a:p>
            <a:r>
              <a:rPr lang="en-US" dirty="0"/>
              <a:t>Online database that contains hundreds of job definitions</a:t>
            </a:r>
          </a:p>
          <a:p>
            <a:r>
              <a:rPr lang="en-US" dirty="0"/>
              <a:t>Microsoft Study: 40 Jobs AI Will Replace vs 40 Safe Careers</a:t>
            </a:r>
          </a:p>
          <a:p>
            <a:r>
              <a:rPr lang="en-US" dirty="0">
                <a:solidFill>
                  <a:srgbClr val="FF0000"/>
                </a:solidFill>
              </a:rPr>
              <a:t>Phlebotomist</a:t>
            </a:r>
            <a:r>
              <a:rPr lang="en-US" dirty="0"/>
              <a:t> </a:t>
            </a:r>
            <a:r>
              <a:rPr lang="en-US" sz="1300" dirty="0"/>
              <a:t>Medium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8E4B5B6-704E-E495-0827-D43F1C4BD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49" y="528939"/>
            <a:ext cx="3481137" cy="195857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721B7C0-C639-CB85-B6CC-CC5D1010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055" y="2636527"/>
            <a:ext cx="4318450" cy="28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790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4B04CCE-EADA-48CE-92C0-381C2D8C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err="1"/>
              <a:t>Driving</a:t>
            </a:r>
            <a:r>
              <a:rPr lang="da-DK" dirty="0"/>
              <a:t> AI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29CBF5D-9198-4591-A04E-2E8356A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921"/>
            <a:ext cx="4523036" cy="5375141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Halvandet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senere</a:t>
            </a:r>
            <a:endParaRPr lang="en-US" dirty="0"/>
          </a:p>
          <a:p>
            <a:pPr lvl="1"/>
            <a:r>
              <a:rPr lang="en-US" dirty="0" err="1"/>
              <a:t>Endnu</a:t>
            </a:r>
            <a:r>
              <a:rPr lang="en-US" dirty="0"/>
              <a:t> </a:t>
            </a:r>
            <a:r>
              <a:rPr lang="en-US" dirty="0" err="1"/>
              <a:t>vildere</a:t>
            </a:r>
            <a:endParaRPr lang="en-US" dirty="0"/>
          </a:p>
          <a:p>
            <a:pPr lvl="2"/>
            <a:r>
              <a:rPr lang="en-US" dirty="0"/>
              <a:t>Fra tool </a:t>
            </a:r>
            <a:r>
              <a:rPr lang="en-US" dirty="0" err="1"/>
              <a:t>til</a:t>
            </a:r>
            <a:r>
              <a:rPr lang="en-US" dirty="0"/>
              <a:t> outcome </a:t>
            </a:r>
          </a:p>
          <a:p>
            <a:pPr lvl="2"/>
            <a:r>
              <a:rPr lang="en-US" dirty="0" err="1"/>
              <a:t>Selvkørende</a:t>
            </a:r>
            <a:r>
              <a:rPr lang="en-US" dirty="0"/>
              <a:t> - Agentic AI</a:t>
            </a:r>
          </a:p>
          <a:p>
            <a:pPr lvl="1"/>
            <a:r>
              <a:rPr lang="en-US" dirty="0" err="1"/>
              <a:t>Rekalibrering</a:t>
            </a:r>
            <a:r>
              <a:rPr lang="en-US" dirty="0"/>
              <a:t> lurer</a:t>
            </a:r>
          </a:p>
          <a:p>
            <a:pPr lvl="1"/>
            <a:r>
              <a:rPr lang="en-US" dirty="0"/>
              <a:t>Ny hardware</a:t>
            </a:r>
          </a:p>
          <a:p>
            <a:pPr lvl="2"/>
            <a:r>
              <a:rPr lang="en-US" dirty="0"/>
              <a:t>Biler, </a:t>
            </a:r>
            <a:r>
              <a:rPr lang="en-US" dirty="0" err="1"/>
              <a:t>robotter</a:t>
            </a:r>
            <a:r>
              <a:rPr lang="en-US" dirty="0"/>
              <a:t>, AI Companions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“With great power comes great responsibility”</a:t>
            </a:r>
            <a:endParaRPr lang="en-US" sz="1200" dirty="0"/>
          </a:p>
        </p:txBody>
      </p:sp>
      <p:pic>
        <p:nvPicPr>
          <p:cNvPr id="3" name="Billede 2" descr="Et billede, der indeholder tavle, tekst, kvinde&#10;&#10;Automatisk genereret beskrivelse">
            <a:extLst>
              <a:ext uri="{FF2B5EF4-FFF2-40B4-BE49-F238E27FC236}">
                <a16:creationId xmlns:a16="http://schemas.microsoft.com/office/drawing/2014/main" id="{5DD072F5-4E75-4212-A7C3-4184463F1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666" y1="76972" x2="37666" y2="76972"/>
                        <a14:foregroundMark x1="17291" y1="36239" x2="17291" y2="36239"/>
                        <a14:foregroundMark x1="21161" y1="31927" x2="21161" y2="31927"/>
                        <a14:foregroundMark x1="36276" y1="51376" x2="36276" y2="51376"/>
                        <a14:foregroundMark x1="35852" y1="64404" x2="35852" y2="64404"/>
                        <a14:foregroundMark x1="42503" y1="71193" x2="42503" y2="71193"/>
                        <a14:foregroundMark x1="42745" y1="20092" x2="42745" y2="20092"/>
                        <a14:foregroundMark x1="53748" y1="27615" x2="53748" y2="27615"/>
                        <a14:foregroundMark x1="47279" y1="35229" x2="47279" y2="35229"/>
                        <a14:foregroundMark x1="54474" y1="37064" x2="54474" y2="37064"/>
                        <a14:foregroundMark x1="54474" y1="54220" x2="54474" y2="54220"/>
                        <a14:foregroundMark x1="57013" y1="82752" x2="57013" y2="82752"/>
                        <a14:foregroundMark x1="62455" y1="73211" x2="62455" y2="73211"/>
                        <a14:foregroundMark x1="64389" y1="58349" x2="64389" y2="58349"/>
                        <a14:foregroundMark x1="64268" y1="62569" x2="64268" y2="62569"/>
                        <a14:foregroundMark x1="65417" y1="66514" x2="65417" y2="66514"/>
                        <a14:foregroundMark x1="65719" y1="54954" x2="65719" y2="54954"/>
                        <a14:foregroundMark x1="69468" y1="50642" x2="69468" y2="50642"/>
                        <a14:foregroundMark x1="88331" y1="65872" x2="88331" y2="65872"/>
                        <a14:foregroundMark x1="60822" y1="47615" x2="60822" y2="47615"/>
                        <a14:foregroundMark x1="57860" y1="27156" x2="57860" y2="27156"/>
                        <a14:foregroundMark x1="72370" y1="23853" x2="72370" y2="23853"/>
                        <a14:backgroundMark x1="46070" y1="29725" x2="46070" y2="2972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2630" y="1066401"/>
            <a:ext cx="4982767" cy="328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804A2D0-0A55-DF52-F03C-80946629BFAA}"/>
              </a:ext>
            </a:extLst>
          </p:cNvPr>
          <p:cNvSpPr txBox="1"/>
          <p:nvPr/>
        </p:nvSpPr>
        <p:spPr>
          <a:xfrm>
            <a:off x="6763990" y="5288507"/>
            <a:ext cx="20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preben@mejer.com</a:t>
            </a:r>
          </a:p>
        </p:txBody>
      </p:sp>
    </p:spTree>
    <p:extLst>
      <p:ext uri="{BB962C8B-B14F-4D97-AF65-F5344CB8AC3E}">
        <p14:creationId xmlns:p14="http://schemas.microsoft.com/office/powerpoint/2010/main" val="78112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AC00-ACB7-8811-7912-395CBBCD5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B52F5B-6C1C-72D7-ED32-A8DEF6461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7901"/>
            <a:ext cx="10825615" cy="4451904"/>
          </a:xfrm>
        </p:spPr>
        <p:txBody>
          <a:bodyPr>
            <a:normAutofit/>
          </a:bodyPr>
          <a:lstStyle/>
          <a:p>
            <a:endParaRPr lang="da-DK" dirty="0"/>
          </a:p>
          <a:p>
            <a:r>
              <a:rPr lang="da-DK" dirty="0"/>
              <a:t>WEF</a:t>
            </a:r>
          </a:p>
          <a:p>
            <a:r>
              <a:rPr lang="da-DK" dirty="0"/>
              <a:t>Steam </a:t>
            </a:r>
            <a:r>
              <a:rPr lang="da-DK" dirty="0" err="1"/>
              <a:t>engine</a:t>
            </a:r>
            <a:r>
              <a:rPr lang="da-DK" dirty="0"/>
              <a:t> </a:t>
            </a:r>
            <a:r>
              <a:rPr lang="da-DK" dirty="0" err="1"/>
              <a:t>grew</a:t>
            </a:r>
            <a:r>
              <a:rPr lang="da-DK" dirty="0"/>
              <a:t> GDP 0.3 pct </a:t>
            </a:r>
            <a:r>
              <a:rPr lang="da-DK" dirty="0" err="1"/>
              <a:t>yearly</a:t>
            </a:r>
            <a:endParaRPr lang="da-DK" dirty="0"/>
          </a:p>
          <a:p>
            <a:r>
              <a:rPr lang="da-DK" dirty="0"/>
              <a:t>IT og Internet 0.6 pct</a:t>
            </a:r>
          </a:p>
          <a:p>
            <a:r>
              <a:rPr lang="da-DK" dirty="0"/>
              <a:t>AI potential  1.3 pct </a:t>
            </a:r>
          </a:p>
          <a:p>
            <a:r>
              <a:rPr lang="en-US" dirty="0"/>
              <a:t>AI could increase annual GDP by 7 pct </a:t>
            </a:r>
            <a:r>
              <a:rPr lang="en-US" sz="1400" dirty="0"/>
              <a:t>Goldman Sachs</a:t>
            </a:r>
          </a:p>
          <a:p>
            <a:r>
              <a:rPr lang="en-US" dirty="0"/>
              <a:t>It’s not the tools it is the process </a:t>
            </a:r>
          </a:p>
          <a:p>
            <a:pPr lvl="2"/>
            <a:r>
              <a:rPr lang="en-US" dirty="0"/>
              <a:t>Internet, PC and software where tools</a:t>
            </a:r>
          </a:p>
          <a:p>
            <a:pPr lvl="2"/>
            <a:r>
              <a:rPr lang="en-US" dirty="0"/>
              <a:t>AI takes part of the process </a:t>
            </a:r>
            <a:r>
              <a:rPr lang="en-US" sz="1200" dirty="0"/>
              <a:t>The </a:t>
            </a:r>
            <a:r>
              <a:rPr lang="en-US" sz="1200" dirty="0" err="1"/>
              <a:t>Newyorker</a:t>
            </a:r>
            <a:r>
              <a:rPr lang="en-US" sz="1200" dirty="0"/>
              <a:t>, Carl Newport   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8B5F400-96D3-08FC-6FEC-CD200092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15" t="25531" r="22427" b="2397"/>
          <a:stretch>
            <a:fillRect/>
          </a:stretch>
        </p:blipFill>
        <p:spPr>
          <a:xfrm>
            <a:off x="6823851" y="203235"/>
            <a:ext cx="5204026" cy="45517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D3B0F6-54AA-CBEA-D320-A14668D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Potentiale … GDP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30ED758-DB25-2878-763C-F16FEA273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81" y="2687134"/>
            <a:ext cx="6365524" cy="158959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812722B-3624-9604-D0B9-42244CB8F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916" y="267461"/>
            <a:ext cx="1580442" cy="1218596"/>
          </a:xfrm>
          <a:prstGeom prst="rect">
            <a:avLst/>
          </a:prstGeom>
        </p:spPr>
      </p:pic>
      <p:pic>
        <p:nvPicPr>
          <p:cNvPr id="8" name="Picture 4" descr="Træk vejret – det handler (også) om dig! | Vækst via Viden">
            <a:extLst>
              <a:ext uri="{FF2B5EF4-FFF2-40B4-BE49-F238E27FC236}">
                <a16:creationId xmlns:a16="http://schemas.microsoft.com/office/drawing/2014/main" id="{398AAEDE-F7E9-3D07-11C6-668A4D7F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916" y="1647947"/>
            <a:ext cx="1580442" cy="10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717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115009</TotalTime>
  <Words>5086</Words>
  <Application>Microsoft Office PowerPoint</Application>
  <PresentationFormat>Widescreen</PresentationFormat>
  <Paragraphs>753</Paragraphs>
  <Slides>83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83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Office-tema</vt:lpstr>
      <vt:lpstr>1_Office-tema</vt:lpstr>
      <vt:lpstr>4_Office-tema</vt:lpstr>
      <vt:lpstr>Preben Mejer </vt:lpstr>
      <vt:lpstr>De største  teknologispring…  </vt:lpstr>
      <vt:lpstr>De største  teknologispring…  </vt:lpstr>
      <vt:lpstr>De største  teknologispring…  </vt:lpstr>
      <vt:lpstr>Overskue …  AI baserede Forsknings gennembrud  </vt:lpstr>
      <vt:lpstr>Potentiale …</vt:lpstr>
      <vt:lpstr>Potentiale …</vt:lpstr>
      <vt:lpstr>Potentiale …</vt:lpstr>
      <vt:lpstr>Potentiale … GDP</vt:lpstr>
      <vt:lpstr>Copilot i England</vt:lpstr>
      <vt:lpstr>Pondoo i Lemvig </vt:lpstr>
      <vt:lpstr>Og så…  AI categories </vt:lpstr>
      <vt:lpstr>Ressource  optimering </vt:lpstr>
      <vt:lpstr>AI categories </vt:lpstr>
      <vt:lpstr>Beslutningsstøtte – Billed-analyse </vt:lpstr>
      <vt:lpstr>AI categories </vt:lpstr>
      <vt:lpstr> GPT Generative AI Copilot m.m. Prompting  </vt:lpstr>
      <vt:lpstr>GenAI 2025 Modality Agnostic </vt:lpstr>
      <vt:lpstr>Generativ AI AI støtte til call center  </vt:lpstr>
      <vt:lpstr>Deep Learning Beslutningsstøtte  Smart Urgencies  </vt:lpstr>
      <vt:lpstr>Vedligehold Inspektion </vt:lpstr>
      <vt:lpstr> Hermed er Classic  AI Framework – Opfyldt </vt:lpstr>
      <vt:lpstr> Overskue, Copilot, og nu… Fra tool to teammate  Fra prompt til ræsonnement </vt:lpstr>
      <vt:lpstr>Nyt AI Framework –  5 trin - vi er på 3die</vt:lpstr>
      <vt:lpstr>Fra prompt  til agentic  – the ability to act</vt:lpstr>
      <vt:lpstr> Flere definitioner…. The Holy Grail - AGI    </vt:lpstr>
      <vt:lpstr> Flere definitioner…. The Holy Grail - AGI    </vt:lpstr>
      <vt:lpstr>Robots</vt:lpstr>
      <vt:lpstr>PowerPoint-præsentation</vt:lpstr>
      <vt:lpstr>Ting bliver kloge Stetoskop</vt:lpstr>
      <vt:lpstr>Ting bliver kloge Rottefælder   </vt:lpstr>
      <vt:lpstr>Google RT2 </vt:lpstr>
      <vt:lpstr>Google Gemini Robotics </vt:lpstr>
      <vt:lpstr>Physical AI Rise of the Robots </vt:lpstr>
      <vt:lpstr> AV 2 (køre) skoler  </vt:lpstr>
      <vt:lpstr>Vejen til selvkørende….  Remote Driving services </vt:lpstr>
      <vt:lpstr>Hardware, UX og os</vt:lpstr>
      <vt:lpstr>AI kan ændre vores forhold til IT Calm Computing </vt:lpstr>
      <vt:lpstr>UX Conversational UI </vt:lpstr>
      <vt:lpstr>UX Conversational UI </vt:lpstr>
      <vt:lpstr>Udfordring…  Ting skal finde deres endelige form  </vt:lpstr>
      <vt:lpstr>New Design Form Factors fra… til.. AI Companion devices  </vt:lpstr>
      <vt:lpstr> New design form factors fra.. til.. Spatial Computing </vt:lpstr>
      <vt:lpstr>Skærme  AI - 3D video møder </vt:lpstr>
      <vt:lpstr> Det vi arbejder med…   </vt:lpstr>
      <vt:lpstr>Fra tool to team-mate  Copilot Agents </vt:lpstr>
      <vt:lpstr>AI agents in Microsoft Teams </vt:lpstr>
      <vt:lpstr>Copilot companion Aware with IQ, AQ, EQ </vt:lpstr>
      <vt:lpstr>Copilot Appearance chat buddy </vt:lpstr>
      <vt:lpstr>PowerPoint-præsentation</vt:lpstr>
      <vt:lpstr>We are a little bit scared </vt:lpstr>
      <vt:lpstr> Geopolitisk 1  </vt:lpstr>
      <vt:lpstr>Geopolitisk 2 </vt:lpstr>
      <vt:lpstr>Geopolitisk 3 2025 – The Year of Quantum (UN)</vt:lpstr>
      <vt:lpstr>Geopolitisk 4 </vt:lpstr>
      <vt:lpstr>X-Risk.. Home alone…. </vt:lpstr>
      <vt:lpstr>AI replicate itself </vt:lpstr>
      <vt:lpstr>PowerPoint-præsentation</vt:lpstr>
      <vt:lpstr>AI Tech Infrastructure Sustainability </vt:lpstr>
      <vt:lpstr>PowerPoint-præsentation</vt:lpstr>
      <vt:lpstr>PowerPoint-præsentation</vt:lpstr>
      <vt:lpstr>Huhej hvor det går ….</vt:lpstr>
      <vt:lpstr>Huhej hvor det går ….</vt:lpstr>
      <vt:lpstr>Ændrede strukturer Web, organisation, forretning/aftale modeller </vt:lpstr>
      <vt:lpstr>From Google search  to AI search </vt:lpstr>
      <vt:lpstr>AI Intermediaries </vt:lpstr>
      <vt:lpstr> From web &amp; app to agent Ender web som Tekst TV? </vt:lpstr>
      <vt:lpstr>Fokus på Outcome </vt:lpstr>
      <vt:lpstr>Fra SaaS til Fokus på Outcome  </vt:lpstr>
      <vt:lpstr>IT becomes a parallel  HR department </vt:lpstr>
      <vt:lpstr>From org chart to work chart </vt:lpstr>
      <vt:lpstr>PowerPoint-præsentation</vt:lpstr>
      <vt:lpstr>Impact of AI on unemployment</vt:lpstr>
      <vt:lpstr>AI isn’t a job killer, it’s a job shifter </vt:lpstr>
      <vt:lpstr>Forskydninger..  Eksempler på nye jobs</vt:lpstr>
      <vt:lpstr>Dårlig brug  AI slop – Workslop</vt:lpstr>
      <vt:lpstr>Dårlig brug  AI slop – Workslop</vt:lpstr>
      <vt:lpstr>Et fornuftigt Mindset… </vt:lpstr>
      <vt:lpstr>Et fornuftigt Mindset… </vt:lpstr>
      <vt:lpstr>Exercise your mind </vt:lpstr>
      <vt:lpstr> Og så skal det nok gå altsammen Jobs with lowest applicability score </vt:lpstr>
      <vt:lpstr> Og så skal det nok gå altsammen Jobs with lowest applicability score </vt:lpstr>
      <vt:lpstr>Driving AI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pace of change will never be as slow as it is today Graeme Wood, The New Yorker</dc:title>
  <dc:creator>Preben Mejer</dc:creator>
  <cp:lastModifiedBy>Preben Mejer</cp:lastModifiedBy>
  <cp:revision>1627</cp:revision>
  <cp:lastPrinted>2025-11-16T19:22:09Z</cp:lastPrinted>
  <dcterms:created xsi:type="dcterms:W3CDTF">2018-10-29T15:59:57Z</dcterms:created>
  <dcterms:modified xsi:type="dcterms:W3CDTF">2025-11-17T12:24:23Z</dcterms:modified>
</cp:coreProperties>
</file>