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42"/>
  </p:notesMasterIdLst>
  <p:sldIdLst>
    <p:sldId id="264" r:id="rId6"/>
    <p:sldId id="280" r:id="rId7"/>
    <p:sldId id="2142533500" r:id="rId8"/>
    <p:sldId id="2142533491" r:id="rId9"/>
    <p:sldId id="2142533484" r:id="rId10"/>
    <p:sldId id="2142533497" r:id="rId11"/>
    <p:sldId id="2142533493" r:id="rId12"/>
    <p:sldId id="2142533492" r:id="rId13"/>
    <p:sldId id="2142533501" r:id="rId14"/>
    <p:sldId id="2142533488" r:id="rId15"/>
    <p:sldId id="1068" r:id="rId16"/>
    <p:sldId id="1028" r:id="rId17"/>
    <p:sldId id="2142533509" r:id="rId18"/>
    <p:sldId id="1069" r:id="rId19"/>
    <p:sldId id="1049" r:id="rId20"/>
    <p:sldId id="1030" r:id="rId21"/>
    <p:sldId id="1050" r:id="rId22"/>
    <p:sldId id="2142533506" r:id="rId23"/>
    <p:sldId id="1051" r:id="rId24"/>
    <p:sldId id="2141413425" r:id="rId25"/>
    <p:sldId id="2141413426" r:id="rId26"/>
    <p:sldId id="1079" r:id="rId27"/>
    <p:sldId id="260" r:id="rId28"/>
    <p:sldId id="2142533507" r:id="rId29"/>
    <p:sldId id="1057" r:id="rId30"/>
    <p:sldId id="256" r:id="rId31"/>
    <p:sldId id="262" r:id="rId32"/>
    <p:sldId id="2142533508" r:id="rId33"/>
    <p:sldId id="2141413451" r:id="rId34"/>
    <p:sldId id="2141413443" r:id="rId35"/>
    <p:sldId id="1070" r:id="rId36"/>
    <p:sldId id="2141413437" r:id="rId37"/>
    <p:sldId id="2141413453" r:id="rId38"/>
    <p:sldId id="2141413455" r:id="rId39"/>
    <p:sldId id="2141413454" r:id="rId40"/>
    <p:sldId id="2141413444" r:id="rId41"/>
  </p:sldIdLst>
  <p:sldSz cx="12192000" cy="6858000"/>
  <p:notesSz cx="9944100" cy="6805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D1146028-B7BD-4093-BC0B-FD10C56A7BC1}">
          <p14:sldIdLst>
            <p14:sldId id="264"/>
            <p14:sldId id="280"/>
            <p14:sldId id="2142533500"/>
            <p14:sldId id="2142533491"/>
            <p14:sldId id="2142533484"/>
            <p14:sldId id="2142533497"/>
            <p14:sldId id="2142533493"/>
            <p14:sldId id="2142533492"/>
            <p14:sldId id="2142533501"/>
            <p14:sldId id="2142533488"/>
            <p14:sldId id="1068"/>
            <p14:sldId id="1028"/>
            <p14:sldId id="2142533509"/>
            <p14:sldId id="1069"/>
            <p14:sldId id="1049"/>
            <p14:sldId id="1030"/>
            <p14:sldId id="1050"/>
            <p14:sldId id="2142533506"/>
            <p14:sldId id="1051"/>
            <p14:sldId id="2141413425"/>
            <p14:sldId id="2141413426"/>
            <p14:sldId id="1079"/>
            <p14:sldId id="260"/>
            <p14:sldId id="2142533507"/>
            <p14:sldId id="1057"/>
            <p14:sldId id="256"/>
            <p14:sldId id="262"/>
            <p14:sldId id="2142533508"/>
            <p14:sldId id="2141413451"/>
            <p14:sldId id="2141413443"/>
            <p14:sldId id="1070"/>
            <p14:sldId id="2141413437"/>
            <p14:sldId id="2141413453"/>
            <p14:sldId id="2141413455"/>
            <p14:sldId id="2141413454"/>
            <p14:sldId id="2141413444"/>
          </p14:sldIdLst>
        </p14:section>
        <p14:section name="Tools" id="{3A6D4E84-4BF0-4B97-8434-DCE38124A19D}">
          <p14:sldIdLst/>
        </p14:section>
        <p14:section name="Standardsektion" id="{73B1B5FC-5A6E-4561-ADD7-2B3AC3DB309C}">
          <p14:sldIdLst/>
        </p14:section>
        <p14:section name="Tools" id="{13298FAA-B0CE-4181-B38D-E38972434BCB}">
          <p14:sldIdLst/>
        </p14:section>
        <p14:section name="Standardsektion" id="{3A6DCE23-2335-487F-9F36-EFBD8C6C4121}">
          <p14:sldIdLst/>
        </p14:section>
        <p14:section name="Tools" id="{E93E3EBF-2321-4A01-8FD7-2065D85C66A3}">
          <p14:sldIdLst/>
        </p14:section>
        <p14:section name="Standardsektion" id="{9F491F3E-65A2-43AC-87B0-5FB5AED6C8EE}">
          <p14:sldIdLst/>
        </p14:section>
        <p14:section name="Tools" id="{AC6DDC7A-07FF-4E68-9A59-C9E8FD5548BD}">
          <p14:sldIdLst/>
        </p14:section>
        <p14:section name="Standardsektion" id="{3E943EA1-0AA3-4AFF-9AA7-CC7EF17DF45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BE5"/>
    <a:srgbClr val="BED9C4"/>
    <a:srgbClr val="FFBBBE"/>
    <a:srgbClr val="FFF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1B9F7-FE36-4BFD-85EE-AECE9AB1794A}" v="1" dt="2025-09-16T13:48:12.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Linderholm" userId="23c7dd44-0682-4e3d-bb2a-998893d37c87" providerId="ADAL" clId="{D641B9F7-FE36-4BFD-85EE-AECE9AB1794A}"/>
    <pc:docChg chg="custSel delSld modSld delMainMaster delSection modSection">
      <pc:chgData name="Lars Linderholm" userId="23c7dd44-0682-4e3d-bb2a-998893d37c87" providerId="ADAL" clId="{D641B9F7-FE36-4BFD-85EE-AECE9AB1794A}" dt="2025-09-16T13:50:33.533" v="27" actId="47"/>
      <pc:docMkLst>
        <pc:docMk/>
      </pc:docMkLst>
      <pc:sldChg chg="del">
        <pc:chgData name="Lars Linderholm" userId="23c7dd44-0682-4e3d-bb2a-998893d37c87" providerId="ADAL" clId="{D641B9F7-FE36-4BFD-85EE-AECE9AB1794A}" dt="2025-09-16T13:48:37.381" v="14" actId="47"/>
        <pc:sldMkLst>
          <pc:docMk/>
          <pc:sldMk cId="626314618" sldId="261"/>
        </pc:sldMkLst>
      </pc:sldChg>
      <pc:sldChg chg="modSp del mod">
        <pc:chgData name="Lars Linderholm" userId="23c7dd44-0682-4e3d-bb2a-998893d37c87" providerId="ADAL" clId="{D641B9F7-FE36-4BFD-85EE-AECE9AB1794A}" dt="2025-09-16T13:50:33.533" v="27" actId="47"/>
        <pc:sldMkLst>
          <pc:docMk/>
          <pc:sldMk cId="3975199542" sldId="268"/>
        </pc:sldMkLst>
        <pc:spChg chg="mod">
          <ac:chgData name="Lars Linderholm" userId="23c7dd44-0682-4e3d-bb2a-998893d37c87" providerId="ADAL" clId="{D641B9F7-FE36-4BFD-85EE-AECE9AB1794A}" dt="2025-09-16T13:46:46.098" v="0" actId="20577"/>
          <ac:spMkLst>
            <pc:docMk/>
            <pc:sldMk cId="3975199542" sldId="268"/>
            <ac:spMk id="3" creationId="{00000000-0000-0000-0000-000000000000}"/>
          </ac:spMkLst>
        </pc:spChg>
      </pc:sldChg>
      <pc:sldChg chg="delSp">
        <pc:chgData name="Lars Linderholm" userId="23c7dd44-0682-4e3d-bb2a-998893d37c87" providerId="ADAL" clId="{D641B9F7-FE36-4BFD-85EE-AECE9AB1794A}" dt="2025-09-16T13:48:12.396" v="12" actId="478"/>
        <pc:sldMkLst>
          <pc:docMk/>
          <pc:sldMk cId="2496896069" sldId="1030"/>
        </pc:sldMkLst>
        <pc:picChg chg="del">
          <ac:chgData name="Lars Linderholm" userId="23c7dd44-0682-4e3d-bb2a-998893d37c87" providerId="ADAL" clId="{D641B9F7-FE36-4BFD-85EE-AECE9AB1794A}" dt="2025-09-16T13:48:12.396" v="12" actId="478"/>
          <ac:picMkLst>
            <pc:docMk/>
            <pc:sldMk cId="2496896069" sldId="1030"/>
            <ac:picMk id="3078" creationId="{8F791BA1-2FF2-586D-A9B7-94B5F52DDFF4}"/>
          </ac:picMkLst>
        </pc:picChg>
      </pc:sldChg>
      <pc:sldChg chg="delSp mod">
        <pc:chgData name="Lars Linderholm" userId="23c7dd44-0682-4e3d-bb2a-998893d37c87" providerId="ADAL" clId="{D641B9F7-FE36-4BFD-85EE-AECE9AB1794A}" dt="2025-09-16T13:48:24.639" v="13" actId="478"/>
        <pc:sldMkLst>
          <pc:docMk/>
          <pc:sldMk cId="1223216625" sldId="1079"/>
        </pc:sldMkLst>
        <pc:picChg chg="del">
          <ac:chgData name="Lars Linderholm" userId="23c7dd44-0682-4e3d-bb2a-998893d37c87" providerId="ADAL" clId="{D641B9F7-FE36-4BFD-85EE-AECE9AB1794A}" dt="2025-09-16T13:48:24.639" v="13" actId="478"/>
          <ac:picMkLst>
            <pc:docMk/>
            <pc:sldMk cId="1223216625" sldId="1079"/>
            <ac:picMk id="3" creationId="{82867F6E-8AED-9541-83FB-286EFCF3063D}"/>
          </ac:picMkLst>
        </pc:picChg>
      </pc:sldChg>
      <pc:sldChg chg="del">
        <pc:chgData name="Lars Linderholm" userId="23c7dd44-0682-4e3d-bb2a-998893d37c87" providerId="ADAL" clId="{D641B9F7-FE36-4BFD-85EE-AECE9AB1794A}" dt="2025-09-16T13:50:15.209" v="25" actId="47"/>
        <pc:sldMkLst>
          <pc:docMk/>
          <pc:sldMk cId="0" sldId="1790"/>
        </pc:sldMkLst>
      </pc:sldChg>
      <pc:sldChg chg="del">
        <pc:chgData name="Lars Linderholm" userId="23c7dd44-0682-4e3d-bb2a-998893d37c87" providerId="ADAL" clId="{D641B9F7-FE36-4BFD-85EE-AECE9AB1794A}" dt="2025-09-16T13:50:15.209" v="25" actId="47"/>
        <pc:sldMkLst>
          <pc:docMk/>
          <pc:sldMk cId="1517083025" sldId="4776"/>
        </pc:sldMkLst>
      </pc:sldChg>
      <pc:sldChg chg="del">
        <pc:chgData name="Lars Linderholm" userId="23c7dd44-0682-4e3d-bb2a-998893d37c87" providerId="ADAL" clId="{D641B9F7-FE36-4BFD-85EE-AECE9AB1794A}" dt="2025-09-16T13:50:15.209" v="25" actId="47"/>
        <pc:sldMkLst>
          <pc:docMk/>
          <pc:sldMk cId="1804476365" sldId="4803"/>
        </pc:sldMkLst>
      </pc:sldChg>
      <pc:sldChg chg="del">
        <pc:chgData name="Lars Linderholm" userId="23c7dd44-0682-4e3d-bb2a-998893d37c87" providerId="ADAL" clId="{D641B9F7-FE36-4BFD-85EE-AECE9AB1794A}" dt="2025-09-16T13:50:15.209" v="25" actId="47"/>
        <pc:sldMkLst>
          <pc:docMk/>
          <pc:sldMk cId="4287798262" sldId="4835"/>
        </pc:sldMkLst>
      </pc:sldChg>
      <pc:sldChg chg="del">
        <pc:chgData name="Lars Linderholm" userId="23c7dd44-0682-4e3d-bb2a-998893d37c87" providerId="ADAL" clId="{D641B9F7-FE36-4BFD-85EE-AECE9AB1794A}" dt="2025-09-16T13:50:15.209" v="25" actId="47"/>
        <pc:sldMkLst>
          <pc:docMk/>
          <pc:sldMk cId="2075639347" sldId="838841630"/>
        </pc:sldMkLst>
      </pc:sldChg>
      <pc:sldChg chg="del">
        <pc:chgData name="Lars Linderholm" userId="23c7dd44-0682-4e3d-bb2a-998893d37c87" providerId="ADAL" clId="{D641B9F7-FE36-4BFD-85EE-AECE9AB1794A}" dt="2025-09-16T13:50:15.209" v="25" actId="47"/>
        <pc:sldMkLst>
          <pc:docMk/>
          <pc:sldMk cId="3859395655" sldId="838841631"/>
        </pc:sldMkLst>
      </pc:sldChg>
      <pc:sldChg chg="del">
        <pc:chgData name="Lars Linderholm" userId="23c7dd44-0682-4e3d-bb2a-998893d37c87" providerId="ADAL" clId="{D641B9F7-FE36-4BFD-85EE-AECE9AB1794A}" dt="2025-09-16T13:50:15.209" v="25" actId="47"/>
        <pc:sldMkLst>
          <pc:docMk/>
          <pc:sldMk cId="1525781185" sldId="838841632"/>
        </pc:sldMkLst>
      </pc:sldChg>
      <pc:sldChg chg="del">
        <pc:chgData name="Lars Linderholm" userId="23c7dd44-0682-4e3d-bb2a-998893d37c87" providerId="ADAL" clId="{D641B9F7-FE36-4BFD-85EE-AECE9AB1794A}" dt="2025-09-16T13:50:15.209" v="25" actId="47"/>
        <pc:sldMkLst>
          <pc:docMk/>
          <pc:sldMk cId="1963945416" sldId="838841635"/>
        </pc:sldMkLst>
      </pc:sldChg>
      <pc:sldChg chg="del">
        <pc:chgData name="Lars Linderholm" userId="23c7dd44-0682-4e3d-bb2a-998893d37c87" providerId="ADAL" clId="{D641B9F7-FE36-4BFD-85EE-AECE9AB1794A}" dt="2025-09-16T13:50:15.209" v="25" actId="47"/>
        <pc:sldMkLst>
          <pc:docMk/>
          <pc:sldMk cId="3009259795" sldId="838841636"/>
        </pc:sldMkLst>
      </pc:sldChg>
      <pc:sldChg chg="del">
        <pc:chgData name="Lars Linderholm" userId="23c7dd44-0682-4e3d-bb2a-998893d37c87" providerId="ADAL" clId="{D641B9F7-FE36-4BFD-85EE-AECE9AB1794A}" dt="2025-09-16T13:50:15.209" v="25" actId="47"/>
        <pc:sldMkLst>
          <pc:docMk/>
          <pc:sldMk cId="1151175441" sldId="838841637"/>
        </pc:sldMkLst>
      </pc:sldChg>
      <pc:sldChg chg="del">
        <pc:chgData name="Lars Linderholm" userId="23c7dd44-0682-4e3d-bb2a-998893d37c87" providerId="ADAL" clId="{D641B9F7-FE36-4BFD-85EE-AECE9AB1794A}" dt="2025-09-16T13:50:15.209" v="25" actId="47"/>
        <pc:sldMkLst>
          <pc:docMk/>
          <pc:sldMk cId="882827826" sldId="838841638"/>
        </pc:sldMkLst>
      </pc:sldChg>
      <pc:sldChg chg="del">
        <pc:chgData name="Lars Linderholm" userId="23c7dd44-0682-4e3d-bb2a-998893d37c87" providerId="ADAL" clId="{D641B9F7-FE36-4BFD-85EE-AECE9AB1794A}" dt="2025-09-16T13:50:15.209" v="25" actId="47"/>
        <pc:sldMkLst>
          <pc:docMk/>
          <pc:sldMk cId="1577626165" sldId="838841643"/>
        </pc:sldMkLst>
      </pc:sldChg>
      <pc:sldChg chg="del">
        <pc:chgData name="Lars Linderholm" userId="23c7dd44-0682-4e3d-bb2a-998893d37c87" providerId="ADAL" clId="{D641B9F7-FE36-4BFD-85EE-AECE9AB1794A}" dt="2025-09-16T13:50:15.209" v="25" actId="47"/>
        <pc:sldMkLst>
          <pc:docMk/>
          <pc:sldMk cId="2209488968" sldId="838841644"/>
        </pc:sldMkLst>
      </pc:sldChg>
      <pc:sldChg chg="del">
        <pc:chgData name="Lars Linderholm" userId="23c7dd44-0682-4e3d-bb2a-998893d37c87" providerId="ADAL" clId="{D641B9F7-FE36-4BFD-85EE-AECE9AB1794A}" dt="2025-09-16T13:50:15.209" v="25" actId="47"/>
        <pc:sldMkLst>
          <pc:docMk/>
          <pc:sldMk cId="857422127" sldId="838841645"/>
        </pc:sldMkLst>
      </pc:sldChg>
      <pc:sldChg chg="del">
        <pc:chgData name="Lars Linderholm" userId="23c7dd44-0682-4e3d-bb2a-998893d37c87" providerId="ADAL" clId="{D641B9F7-FE36-4BFD-85EE-AECE9AB1794A}" dt="2025-09-16T13:50:15.209" v="25" actId="47"/>
        <pc:sldMkLst>
          <pc:docMk/>
          <pc:sldMk cId="937390090" sldId="838841646"/>
        </pc:sldMkLst>
      </pc:sldChg>
      <pc:sldChg chg="del">
        <pc:chgData name="Lars Linderholm" userId="23c7dd44-0682-4e3d-bb2a-998893d37c87" providerId="ADAL" clId="{D641B9F7-FE36-4BFD-85EE-AECE9AB1794A}" dt="2025-09-16T13:50:15.209" v="25" actId="47"/>
        <pc:sldMkLst>
          <pc:docMk/>
          <pc:sldMk cId="1154465469" sldId="838841648"/>
        </pc:sldMkLst>
      </pc:sldChg>
      <pc:sldChg chg="del">
        <pc:chgData name="Lars Linderholm" userId="23c7dd44-0682-4e3d-bb2a-998893d37c87" providerId="ADAL" clId="{D641B9F7-FE36-4BFD-85EE-AECE9AB1794A}" dt="2025-09-16T13:50:15.209" v="25" actId="47"/>
        <pc:sldMkLst>
          <pc:docMk/>
          <pc:sldMk cId="856799411" sldId="838841650"/>
        </pc:sldMkLst>
      </pc:sldChg>
      <pc:sldChg chg="del">
        <pc:chgData name="Lars Linderholm" userId="23c7dd44-0682-4e3d-bb2a-998893d37c87" providerId="ADAL" clId="{D641B9F7-FE36-4BFD-85EE-AECE9AB1794A}" dt="2025-09-16T13:50:15.209" v="25" actId="47"/>
        <pc:sldMkLst>
          <pc:docMk/>
          <pc:sldMk cId="2395348811" sldId="838841651"/>
        </pc:sldMkLst>
      </pc:sldChg>
      <pc:sldChg chg="del">
        <pc:chgData name="Lars Linderholm" userId="23c7dd44-0682-4e3d-bb2a-998893d37c87" providerId="ADAL" clId="{D641B9F7-FE36-4BFD-85EE-AECE9AB1794A}" dt="2025-09-16T13:50:15.209" v="25" actId="47"/>
        <pc:sldMkLst>
          <pc:docMk/>
          <pc:sldMk cId="1043411685" sldId="838841657"/>
        </pc:sldMkLst>
      </pc:sldChg>
      <pc:sldChg chg="del">
        <pc:chgData name="Lars Linderholm" userId="23c7dd44-0682-4e3d-bb2a-998893d37c87" providerId="ADAL" clId="{D641B9F7-FE36-4BFD-85EE-AECE9AB1794A}" dt="2025-09-16T13:50:15.209" v="25" actId="47"/>
        <pc:sldMkLst>
          <pc:docMk/>
          <pc:sldMk cId="469123842" sldId="838841658"/>
        </pc:sldMkLst>
      </pc:sldChg>
      <pc:sldChg chg="del">
        <pc:chgData name="Lars Linderholm" userId="23c7dd44-0682-4e3d-bb2a-998893d37c87" providerId="ADAL" clId="{D641B9F7-FE36-4BFD-85EE-AECE9AB1794A}" dt="2025-09-16T13:50:15.209" v="25" actId="47"/>
        <pc:sldMkLst>
          <pc:docMk/>
          <pc:sldMk cId="2417574407" sldId="838841659"/>
        </pc:sldMkLst>
      </pc:sldChg>
      <pc:sldChg chg="del">
        <pc:chgData name="Lars Linderholm" userId="23c7dd44-0682-4e3d-bb2a-998893d37c87" providerId="ADAL" clId="{D641B9F7-FE36-4BFD-85EE-AECE9AB1794A}" dt="2025-09-16T13:50:15.209" v="25" actId="47"/>
        <pc:sldMkLst>
          <pc:docMk/>
          <pc:sldMk cId="2351025486" sldId="838841662"/>
        </pc:sldMkLst>
      </pc:sldChg>
      <pc:sldChg chg="del">
        <pc:chgData name="Lars Linderholm" userId="23c7dd44-0682-4e3d-bb2a-998893d37c87" providerId="ADAL" clId="{D641B9F7-FE36-4BFD-85EE-AECE9AB1794A}" dt="2025-09-16T13:50:15.209" v="25" actId="47"/>
        <pc:sldMkLst>
          <pc:docMk/>
          <pc:sldMk cId="2099627351" sldId="838841663"/>
        </pc:sldMkLst>
      </pc:sldChg>
      <pc:sldChg chg="del">
        <pc:chgData name="Lars Linderholm" userId="23c7dd44-0682-4e3d-bb2a-998893d37c87" providerId="ADAL" clId="{D641B9F7-FE36-4BFD-85EE-AECE9AB1794A}" dt="2025-09-16T13:50:15.209" v="25" actId="47"/>
        <pc:sldMkLst>
          <pc:docMk/>
          <pc:sldMk cId="1728695647" sldId="838841664"/>
        </pc:sldMkLst>
      </pc:sldChg>
      <pc:sldChg chg="del">
        <pc:chgData name="Lars Linderholm" userId="23c7dd44-0682-4e3d-bb2a-998893d37c87" providerId="ADAL" clId="{D641B9F7-FE36-4BFD-85EE-AECE9AB1794A}" dt="2025-09-16T13:50:15.209" v="25" actId="47"/>
        <pc:sldMkLst>
          <pc:docMk/>
          <pc:sldMk cId="3859094643" sldId="838841666"/>
        </pc:sldMkLst>
      </pc:sldChg>
      <pc:sldChg chg="del">
        <pc:chgData name="Lars Linderholm" userId="23c7dd44-0682-4e3d-bb2a-998893d37c87" providerId="ADAL" clId="{D641B9F7-FE36-4BFD-85EE-AECE9AB1794A}" dt="2025-09-16T13:50:15.209" v="25" actId="47"/>
        <pc:sldMkLst>
          <pc:docMk/>
          <pc:sldMk cId="2881592592" sldId="838841667"/>
        </pc:sldMkLst>
      </pc:sldChg>
      <pc:sldChg chg="del">
        <pc:chgData name="Lars Linderholm" userId="23c7dd44-0682-4e3d-bb2a-998893d37c87" providerId="ADAL" clId="{D641B9F7-FE36-4BFD-85EE-AECE9AB1794A}" dt="2025-09-16T13:50:15.209" v="25" actId="47"/>
        <pc:sldMkLst>
          <pc:docMk/>
          <pc:sldMk cId="4122479181" sldId="838841671"/>
        </pc:sldMkLst>
      </pc:sldChg>
      <pc:sldChg chg="del">
        <pc:chgData name="Lars Linderholm" userId="23c7dd44-0682-4e3d-bb2a-998893d37c87" providerId="ADAL" clId="{D641B9F7-FE36-4BFD-85EE-AECE9AB1794A}" dt="2025-09-16T13:50:15.209" v="25" actId="47"/>
        <pc:sldMkLst>
          <pc:docMk/>
          <pc:sldMk cId="3456409386" sldId="838841672"/>
        </pc:sldMkLst>
      </pc:sldChg>
      <pc:sldChg chg="del">
        <pc:chgData name="Lars Linderholm" userId="23c7dd44-0682-4e3d-bb2a-998893d37c87" providerId="ADAL" clId="{D641B9F7-FE36-4BFD-85EE-AECE9AB1794A}" dt="2025-09-16T13:50:15.209" v="25" actId="47"/>
        <pc:sldMkLst>
          <pc:docMk/>
          <pc:sldMk cId="3382989372" sldId="838841674"/>
        </pc:sldMkLst>
      </pc:sldChg>
      <pc:sldChg chg="del">
        <pc:chgData name="Lars Linderholm" userId="23c7dd44-0682-4e3d-bb2a-998893d37c87" providerId="ADAL" clId="{D641B9F7-FE36-4BFD-85EE-AECE9AB1794A}" dt="2025-09-16T13:50:15.209" v="25" actId="47"/>
        <pc:sldMkLst>
          <pc:docMk/>
          <pc:sldMk cId="604827814" sldId="838841677"/>
        </pc:sldMkLst>
      </pc:sldChg>
      <pc:sldChg chg="del">
        <pc:chgData name="Lars Linderholm" userId="23c7dd44-0682-4e3d-bb2a-998893d37c87" providerId="ADAL" clId="{D641B9F7-FE36-4BFD-85EE-AECE9AB1794A}" dt="2025-09-16T13:50:15.209" v="25" actId="47"/>
        <pc:sldMkLst>
          <pc:docMk/>
          <pc:sldMk cId="3299159609" sldId="838841678"/>
        </pc:sldMkLst>
      </pc:sldChg>
      <pc:sldChg chg="del">
        <pc:chgData name="Lars Linderholm" userId="23c7dd44-0682-4e3d-bb2a-998893d37c87" providerId="ADAL" clId="{D641B9F7-FE36-4BFD-85EE-AECE9AB1794A}" dt="2025-09-16T13:50:15.209" v="25" actId="47"/>
        <pc:sldMkLst>
          <pc:docMk/>
          <pc:sldMk cId="1332201999" sldId="838841680"/>
        </pc:sldMkLst>
      </pc:sldChg>
      <pc:sldChg chg="del">
        <pc:chgData name="Lars Linderholm" userId="23c7dd44-0682-4e3d-bb2a-998893d37c87" providerId="ADAL" clId="{D641B9F7-FE36-4BFD-85EE-AECE9AB1794A}" dt="2025-09-16T13:50:15.209" v="25" actId="47"/>
        <pc:sldMkLst>
          <pc:docMk/>
          <pc:sldMk cId="3104721185" sldId="838841684"/>
        </pc:sldMkLst>
      </pc:sldChg>
      <pc:sldChg chg="del">
        <pc:chgData name="Lars Linderholm" userId="23c7dd44-0682-4e3d-bb2a-998893d37c87" providerId="ADAL" clId="{D641B9F7-FE36-4BFD-85EE-AECE9AB1794A}" dt="2025-09-16T13:50:15.209" v="25" actId="47"/>
        <pc:sldMkLst>
          <pc:docMk/>
          <pc:sldMk cId="2665242730" sldId="838841686"/>
        </pc:sldMkLst>
      </pc:sldChg>
      <pc:sldChg chg="del">
        <pc:chgData name="Lars Linderholm" userId="23c7dd44-0682-4e3d-bb2a-998893d37c87" providerId="ADAL" clId="{D641B9F7-FE36-4BFD-85EE-AECE9AB1794A}" dt="2025-09-16T13:50:15.209" v="25" actId="47"/>
        <pc:sldMkLst>
          <pc:docMk/>
          <pc:sldMk cId="979483384" sldId="838841687"/>
        </pc:sldMkLst>
      </pc:sldChg>
      <pc:sldChg chg="del">
        <pc:chgData name="Lars Linderholm" userId="23c7dd44-0682-4e3d-bb2a-998893d37c87" providerId="ADAL" clId="{D641B9F7-FE36-4BFD-85EE-AECE9AB1794A}" dt="2025-09-16T13:50:15.209" v="25" actId="47"/>
        <pc:sldMkLst>
          <pc:docMk/>
          <pc:sldMk cId="2092179823" sldId="838841730"/>
        </pc:sldMkLst>
      </pc:sldChg>
      <pc:sldChg chg="del">
        <pc:chgData name="Lars Linderholm" userId="23c7dd44-0682-4e3d-bb2a-998893d37c87" providerId="ADAL" clId="{D641B9F7-FE36-4BFD-85EE-AECE9AB1794A}" dt="2025-09-16T13:50:15.209" v="25" actId="47"/>
        <pc:sldMkLst>
          <pc:docMk/>
          <pc:sldMk cId="104416630" sldId="838841736"/>
        </pc:sldMkLst>
      </pc:sldChg>
      <pc:sldChg chg="del">
        <pc:chgData name="Lars Linderholm" userId="23c7dd44-0682-4e3d-bb2a-998893d37c87" providerId="ADAL" clId="{D641B9F7-FE36-4BFD-85EE-AECE9AB1794A}" dt="2025-09-16T13:50:15.209" v="25" actId="47"/>
        <pc:sldMkLst>
          <pc:docMk/>
          <pc:sldMk cId="3114479975" sldId="838841737"/>
        </pc:sldMkLst>
      </pc:sldChg>
      <pc:sldChg chg="del">
        <pc:chgData name="Lars Linderholm" userId="23c7dd44-0682-4e3d-bb2a-998893d37c87" providerId="ADAL" clId="{D641B9F7-FE36-4BFD-85EE-AECE9AB1794A}" dt="2025-09-16T13:50:15.209" v="25" actId="47"/>
        <pc:sldMkLst>
          <pc:docMk/>
          <pc:sldMk cId="2905658297" sldId="838841738"/>
        </pc:sldMkLst>
      </pc:sldChg>
      <pc:sldChg chg="delSp mod">
        <pc:chgData name="Lars Linderholm" userId="23c7dd44-0682-4e3d-bb2a-998893d37c87" providerId="ADAL" clId="{D641B9F7-FE36-4BFD-85EE-AECE9AB1794A}" dt="2025-09-16T13:49:11.232" v="17" actId="478"/>
        <pc:sldMkLst>
          <pc:docMk/>
          <pc:sldMk cId="376242530" sldId="2141413443"/>
        </pc:sldMkLst>
        <pc:picChg chg="del">
          <ac:chgData name="Lars Linderholm" userId="23c7dd44-0682-4e3d-bb2a-998893d37c87" providerId="ADAL" clId="{D641B9F7-FE36-4BFD-85EE-AECE9AB1794A}" dt="2025-09-16T13:49:11.232" v="17" actId="478"/>
          <ac:picMkLst>
            <pc:docMk/>
            <pc:sldMk cId="376242530" sldId="2141413443"/>
            <ac:picMk id="17" creationId="{714017E7-7310-4438-A5C1-3F7A0B66E9D2}"/>
          </ac:picMkLst>
        </pc:picChg>
      </pc:sldChg>
      <pc:sldChg chg="delSp mod">
        <pc:chgData name="Lars Linderholm" userId="23c7dd44-0682-4e3d-bb2a-998893d37c87" providerId="ADAL" clId="{D641B9F7-FE36-4BFD-85EE-AECE9AB1794A}" dt="2025-09-16T13:49:30.679" v="19" actId="478"/>
        <pc:sldMkLst>
          <pc:docMk/>
          <pc:sldMk cId="332284427" sldId="2141413454"/>
        </pc:sldMkLst>
        <pc:picChg chg="del">
          <ac:chgData name="Lars Linderholm" userId="23c7dd44-0682-4e3d-bb2a-998893d37c87" providerId="ADAL" clId="{D641B9F7-FE36-4BFD-85EE-AECE9AB1794A}" dt="2025-09-16T13:49:30.679" v="19" actId="478"/>
          <ac:picMkLst>
            <pc:docMk/>
            <pc:sldMk cId="332284427" sldId="2141413454"/>
            <ac:picMk id="3" creationId="{4084F138-E4B0-4D09-864C-98F3A425F5B7}"/>
          </ac:picMkLst>
        </pc:picChg>
      </pc:sldChg>
      <pc:sldChg chg="del">
        <pc:chgData name="Lars Linderholm" userId="23c7dd44-0682-4e3d-bb2a-998893d37c87" providerId="ADAL" clId="{D641B9F7-FE36-4BFD-85EE-AECE9AB1794A}" dt="2025-09-16T13:49:40.444" v="22" actId="47"/>
        <pc:sldMkLst>
          <pc:docMk/>
          <pc:sldMk cId="4058430942" sldId="2141413456"/>
        </pc:sldMkLst>
      </pc:sldChg>
      <pc:sldChg chg="del">
        <pc:chgData name="Lars Linderholm" userId="23c7dd44-0682-4e3d-bb2a-998893d37c87" providerId="ADAL" clId="{D641B9F7-FE36-4BFD-85EE-AECE9AB1794A}" dt="2025-09-16T13:50:15.209" v="25" actId="47"/>
        <pc:sldMkLst>
          <pc:docMk/>
          <pc:sldMk cId="697142078" sldId="2141413535"/>
        </pc:sldMkLst>
      </pc:sldChg>
      <pc:sldChg chg="del">
        <pc:chgData name="Lars Linderholm" userId="23c7dd44-0682-4e3d-bb2a-998893d37c87" providerId="ADAL" clId="{D641B9F7-FE36-4BFD-85EE-AECE9AB1794A}" dt="2025-09-16T13:50:15.209" v="25" actId="47"/>
        <pc:sldMkLst>
          <pc:docMk/>
          <pc:sldMk cId="14686109" sldId="2141413540"/>
        </pc:sldMkLst>
      </pc:sldChg>
      <pc:sldChg chg="del">
        <pc:chgData name="Lars Linderholm" userId="23c7dd44-0682-4e3d-bb2a-998893d37c87" providerId="ADAL" clId="{D641B9F7-FE36-4BFD-85EE-AECE9AB1794A}" dt="2025-09-16T13:50:31.347" v="26" actId="47"/>
        <pc:sldMkLst>
          <pc:docMk/>
          <pc:sldMk cId="600215691" sldId="2141413542"/>
        </pc:sldMkLst>
      </pc:sldChg>
      <pc:sldChg chg="del">
        <pc:chgData name="Lars Linderholm" userId="23c7dd44-0682-4e3d-bb2a-998893d37c87" providerId="ADAL" clId="{D641B9F7-FE36-4BFD-85EE-AECE9AB1794A}" dt="2025-09-16T13:47:04.217" v="5" actId="47"/>
        <pc:sldMkLst>
          <pc:docMk/>
          <pc:sldMk cId="233213008" sldId="2141413543"/>
        </pc:sldMkLst>
      </pc:sldChg>
      <pc:sldChg chg="del">
        <pc:chgData name="Lars Linderholm" userId="23c7dd44-0682-4e3d-bb2a-998893d37c87" providerId="ADAL" clId="{D641B9F7-FE36-4BFD-85EE-AECE9AB1794A}" dt="2025-09-16T13:47:04.217" v="5" actId="47"/>
        <pc:sldMkLst>
          <pc:docMk/>
          <pc:sldMk cId="2009974599" sldId="2141413544"/>
        </pc:sldMkLst>
      </pc:sldChg>
      <pc:sldChg chg="del">
        <pc:chgData name="Lars Linderholm" userId="23c7dd44-0682-4e3d-bb2a-998893d37c87" providerId="ADAL" clId="{D641B9F7-FE36-4BFD-85EE-AECE9AB1794A}" dt="2025-09-16T13:47:04.217" v="5" actId="47"/>
        <pc:sldMkLst>
          <pc:docMk/>
          <pc:sldMk cId="2043290864" sldId="2141413545"/>
        </pc:sldMkLst>
      </pc:sldChg>
      <pc:sldChg chg="del">
        <pc:chgData name="Lars Linderholm" userId="23c7dd44-0682-4e3d-bb2a-998893d37c87" providerId="ADAL" clId="{D641B9F7-FE36-4BFD-85EE-AECE9AB1794A}" dt="2025-09-16T13:47:04.217" v="5" actId="47"/>
        <pc:sldMkLst>
          <pc:docMk/>
          <pc:sldMk cId="873603562" sldId="2141413546"/>
        </pc:sldMkLst>
      </pc:sldChg>
      <pc:sldChg chg="del">
        <pc:chgData name="Lars Linderholm" userId="23c7dd44-0682-4e3d-bb2a-998893d37c87" providerId="ADAL" clId="{D641B9F7-FE36-4BFD-85EE-AECE9AB1794A}" dt="2025-09-16T13:47:04.217" v="5" actId="47"/>
        <pc:sldMkLst>
          <pc:docMk/>
          <pc:sldMk cId="501658448" sldId="2141413547"/>
        </pc:sldMkLst>
      </pc:sldChg>
      <pc:sldChg chg="del">
        <pc:chgData name="Lars Linderholm" userId="23c7dd44-0682-4e3d-bb2a-998893d37c87" providerId="ADAL" clId="{D641B9F7-FE36-4BFD-85EE-AECE9AB1794A}" dt="2025-09-16T13:47:04.217" v="5" actId="47"/>
        <pc:sldMkLst>
          <pc:docMk/>
          <pc:sldMk cId="2465032996" sldId="2141413548"/>
        </pc:sldMkLst>
      </pc:sldChg>
      <pc:sldChg chg="del">
        <pc:chgData name="Lars Linderholm" userId="23c7dd44-0682-4e3d-bb2a-998893d37c87" providerId="ADAL" clId="{D641B9F7-FE36-4BFD-85EE-AECE9AB1794A}" dt="2025-09-16T13:47:06.991" v="6" actId="47"/>
        <pc:sldMkLst>
          <pc:docMk/>
          <pc:sldMk cId="1848830567" sldId="2141413550"/>
        </pc:sldMkLst>
      </pc:sldChg>
      <pc:sldChg chg="del">
        <pc:chgData name="Lars Linderholm" userId="23c7dd44-0682-4e3d-bb2a-998893d37c87" providerId="ADAL" clId="{D641B9F7-FE36-4BFD-85EE-AECE9AB1794A}" dt="2025-09-16T13:49:42.593" v="23" actId="47"/>
        <pc:sldMkLst>
          <pc:docMk/>
          <pc:sldMk cId="3949149723" sldId="2141413551"/>
        </pc:sldMkLst>
      </pc:sldChg>
      <pc:sldChg chg="del">
        <pc:chgData name="Lars Linderholm" userId="23c7dd44-0682-4e3d-bb2a-998893d37c87" providerId="ADAL" clId="{D641B9F7-FE36-4BFD-85EE-AECE9AB1794A}" dt="2025-09-16T13:49:44.598" v="24" actId="47"/>
        <pc:sldMkLst>
          <pc:docMk/>
          <pc:sldMk cId="1185198375" sldId="2141413552"/>
        </pc:sldMkLst>
      </pc:sldChg>
      <pc:sldChg chg="del">
        <pc:chgData name="Lars Linderholm" userId="23c7dd44-0682-4e3d-bb2a-998893d37c87" providerId="ADAL" clId="{D641B9F7-FE36-4BFD-85EE-AECE9AB1794A}" dt="2025-09-16T13:50:15.209" v="25" actId="47"/>
        <pc:sldMkLst>
          <pc:docMk/>
          <pc:sldMk cId="4266425473" sldId="2141413555"/>
        </pc:sldMkLst>
      </pc:sldChg>
      <pc:sldChg chg="del">
        <pc:chgData name="Lars Linderholm" userId="23c7dd44-0682-4e3d-bb2a-998893d37c87" providerId="ADAL" clId="{D641B9F7-FE36-4BFD-85EE-AECE9AB1794A}" dt="2025-09-16T13:50:15.209" v="25" actId="47"/>
        <pc:sldMkLst>
          <pc:docMk/>
          <pc:sldMk cId="912605703" sldId="2141413556"/>
        </pc:sldMkLst>
      </pc:sldChg>
      <pc:sldChg chg="del">
        <pc:chgData name="Lars Linderholm" userId="23c7dd44-0682-4e3d-bb2a-998893d37c87" providerId="ADAL" clId="{D641B9F7-FE36-4BFD-85EE-AECE9AB1794A}" dt="2025-09-16T13:50:15.209" v="25" actId="47"/>
        <pc:sldMkLst>
          <pc:docMk/>
          <pc:sldMk cId="1955152431" sldId="2141413558"/>
        </pc:sldMkLst>
      </pc:sldChg>
      <pc:sldChg chg="del">
        <pc:chgData name="Lars Linderholm" userId="23c7dd44-0682-4e3d-bb2a-998893d37c87" providerId="ADAL" clId="{D641B9F7-FE36-4BFD-85EE-AECE9AB1794A}" dt="2025-09-16T13:50:15.209" v="25" actId="47"/>
        <pc:sldMkLst>
          <pc:docMk/>
          <pc:sldMk cId="1621620266" sldId="2141413559"/>
        </pc:sldMkLst>
      </pc:sldChg>
      <pc:sldChg chg="del">
        <pc:chgData name="Lars Linderholm" userId="23c7dd44-0682-4e3d-bb2a-998893d37c87" providerId="ADAL" clId="{D641B9F7-FE36-4BFD-85EE-AECE9AB1794A}" dt="2025-09-16T13:46:49.816" v="1" actId="47"/>
        <pc:sldMkLst>
          <pc:docMk/>
          <pc:sldMk cId="2605613372" sldId="2141413560"/>
        </pc:sldMkLst>
      </pc:sldChg>
      <pc:sldChg chg="del">
        <pc:chgData name="Lars Linderholm" userId="23c7dd44-0682-4e3d-bb2a-998893d37c87" providerId="ADAL" clId="{D641B9F7-FE36-4BFD-85EE-AECE9AB1794A}" dt="2025-09-16T13:46:50.774" v="2" actId="47"/>
        <pc:sldMkLst>
          <pc:docMk/>
          <pc:sldMk cId="671336367" sldId="2141413561"/>
        </pc:sldMkLst>
      </pc:sldChg>
      <pc:sldChg chg="del">
        <pc:chgData name="Lars Linderholm" userId="23c7dd44-0682-4e3d-bb2a-998893d37c87" providerId="ADAL" clId="{D641B9F7-FE36-4BFD-85EE-AECE9AB1794A}" dt="2025-09-16T13:46:51.708" v="3" actId="47"/>
        <pc:sldMkLst>
          <pc:docMk/>
          <pc:sldMk cId="3087007" sldId="2141413562"/>
        </pc:sldMkLst>
      </pc:sldChg>
      <pc:sldChg chg="del">
        <pc:chgData name="Lars Linderholm" userId="23c7dd44-0682-4e3d-bb2a-998893d37c87" providerId="ADAL" clId="{D641B9F7-FE36-4BFD-85EE-AECE9AB1794A}" dt="2025-09-16T13:46:52.442" v="4" actId="47"/>
        <pc:sldMkLst>
          <pc:docMk/>
          <pc:sldMk cId="1101609046" sldId="2141413563"/>
        </pc:sldMkLst>
      </pc:sldChg>
      <pc:sldChg chg="del">
        <pc:chgData name="Lars Linderholm" userId="23c7dd44-0682-4e3d-bb2a-998893d37c87" providerId="ADAL" clId="{D641B9F7-FE36-4BFD-85EE-AECE9AB1794A}" dt="2025-09-16T13:50:15.209" v="25" actId="47"/>
        <pc:sldMkLst>
          <pc:docMk/>
          <pc:sldMk cId="2550412067" sldId="2141413675"/>
        </pc:sldMkLst>
      </pc:sldChg>
      <pc:sldChg chg="delSp mod">
        <pc:chgData name="Lars Linderholm" userId="23c7dd44-0682-4e3d-bb2a-998893d37c87" providerId="ADAL" clId="{D641B9F7-FE36-4BFD-85EE-AECE9AB1794A}" dt="2025-09-16T13:47:18.419" v="7" actId="478"/>
        <pc:sldMkLst>
          <pc:docMk/>
          <pc:sldMk cId="3249647376" sldId="2142533500"/>
        </pc:sldMkLst>
        <pc:picChg chg="del">
          <ac:chgData name="Lars Linderholm" userId="23c7dd44-0682-4e3d-bb2a-998893d37c87" providerId="ADAL" clId="{D641B9F7-FE36-4BFD-85EE-AECE9AB1794A}" dt="2025-09-16T13:47:18.419" v="7" actId="478"/>
          <ac:picMkLst>
            <pc:docMk/>
            <pc:sldMk cId="3249647376" sldId="2142533500"/>
            <ac:picMk id="1026" creationId="{22E36492-6373-B953-5AAF-66E46F2EB0E3}"/>
          </ac:picMkLst>
        </pc:picChg>
      </pc:sldChg>
      <pc:sldChg chg="delSp del mod">
        <pc:chgData name="Lars Linderholm" userId="23c7dd44-0682-4e3d-bb2a-998893d37c87" providerId="ADAL" clId="{D641B9F7-FE36-4BFD-85EE-AECE9AB1794A}" dt="2025-09-16T13:47:56.464" v="9" actId="47"/>
        <pc:sldMkLst>
          <pc:docMk/>
          <pc:sldMk cId="2448840619" sldId="2142533502"/>
        </pc:sldMkLst>
        <pc:picChg chg="del">
          <ac:chgData name="Lars Linderholm" userId="23c7dd44-0682-4e3d-bb2a-998893d37c87" providerId="ADAL" clId="{D641B9F7-FE36-4BFD-85EE-AECE9AB1794A}" dt="2025-09-16T13:47:45.566" v="8" actId="478"/>
          <ac:picMkLst>
            <pc:docMk/>
            <pc:sldMk cId="2448840619" sldId="2142533502"/>
            <ac:picMk id="4098" creationId="{01CFBFBB-07A4-DE67-A848-DDC4C843B96E}"/>
          </ac:picMkLst>
        </pc:picChg>
      </pc:sldChg>
      <pc:sldChg chg="delSp mod">
        <pc:chgData name="Lars Linderholm" userId="23c7dd44-0682-4e3d-bb2a-998893d37c87" providerId="ADAL" clId="{D641B9F7-FE36-4BFD-85EE-AECE9AB1794A}" dt="2025-09-16T13:48:50.120" v="16" actId="478"/>
        <pc:sldMkLst>
          <pc:docMk/>
          <pc:sldMk cId="700485220" sldId="2142533508"/>
        </pc:sldMkLst>
        <pc:picChg chg="del">
          <ac:chgData name="Lars Linderholm" userId="23c7dd44-0682-4e3d-bb2a-998893d37c87" providerId="ADAL" clId="{D641B9F7-FE36-4BFD-85EE-AECE9AB1794A}" dt="2025-09-16T13:48:50.120" v="16" actId="478"/>
          <ac:picMkLst>
            <pc:docMk/>
            <pc:sldMk cId="700485220" sldId="2142533508"/>
            <ac:picMk id="6" creationId="{A1F0B1C5-E71E-60E5-BB09-A25461107E67}"/>
          </ac:picMkLst>
        </pc:picChg>
      </pc:sldChg>
      <pc:sldChg chg="del">
        <pc:chgData name="Lars Linderholm" userId="23c7dd44-0682-4e3d-bb2a-998893d37c87" providerId="ADAL" clId="{D641B9F7-FE36-4BFD-85EE-AECE9AB1794A}" dt="2025-09-16T13:48:44.630" v="15" actId="47"/>
        <pc:sldMkLst>
          <pc:docMk/>
          <pc:sldMk cId="2836468817" sldId="2142533510"/>
        </pc:sldMkLst>
      </pc:sldChg>
      <pc:sldChg chg="del">
        <pc:chgData name="Lars Linderholm" userId="23c7dd44-0682-4e3d-bb2a-998893d37c87" providerId="ADAL" clId="{D641B9F7-FE36-4BFD-85EE-AECE9AB1794A}" dt="2025-09-16T13:49:35.844" v="20" actId="47"/>
        <pc:sldMkLst>
          <pc:docMk/>
          <pc:sldMk cId="1952880503" sldId="2142533511"/>
        </pc:sldMkLst>
      </pc:sldChg>
      <pc:sldChg chg="del">
        <pc:chgData name="Lars Linderholm" userId="23c7dd44-0682-4e3d-bb2a-998893d37c87" providerId="ADAL" clId="{D641B9F7-FE36-4BFD-85EE-AECE9AB1794A}" dt="2025-09-16T13:49:37.595" v="21" actId="47"/>
        <pc:sldMkLst>
          <pc:docMk/>
          <pc:sldMk cId="1580216154" sldId="2142533512"/>
        </pc:sldMkLst>
      </pc:sldChg>
      <pc:sldChg chg="del">
        <pc:chgData name="Lars Linderholm" userId="23c7dd44-0682-4e3d-bb2a-998893d37c87" providerId="ADAL" clId="{D641B9F7-FE36-4BFD-85EE-AECE9AB1794A}" dt="2025-09-16T13:47:59.132" v="10" actId="47"/>
        <pc:sldMkLst>
          <pc:docMk/>
          <pc:sldMk cId="47757602" sldId="2142533513"/>
        </pc:sldMkLst>
      </pc:sldChg>
      <pc:sldChg chg="del">
        <pc:chgData name="Lars Linderholm" userId="23c7dd44-0682-4e3d-bb2a-998893d37c87" providerId="ADAL" clId="{D641B9F7-FE36-4BFD-85EE-AECE9AB1794A}" dt="2025-09-16T13:48:05.202" v="11" actId="47"/>
        <pc:sldMkLst>
          <pc:docMk/>
          <pc:sldMk cId="3013975701" sldId="2142533514"/>
        </pc:sldMkLst>
      </pc:sldChg>
      <pc:sldChg chg="del">
        <pc:chgData name="Lars Linderholm" userId="23c7dd44-0682-4e3d-bb2a-998893d37c87" providerId="ADAL" clId="{D641B9F7-FE36-4BFD-85EE-AECE9AB1794A}" dt="2025-09-16T13:49:18.684" v="18" actId="47"/>
        <pc:sldMkLst>
          <pc:docMk/>
          <pc:sldMk cId="1121325633" sldId="2142533515"/>
        </pc:sldMkLst>
      </pc:sldChg>
      <pc:sldMasterChg chg="del delSldLayout">
        <pc:chgData name="Lars Linderholm" userId="23c7dd44-0682-4e3d-bb2a-998893d37c87" providerId="ADAL" clId="{D641B9F7-FE36-4BFD-85EE-AECE9AB1794A}" dt="2025-09-16T13:50:15.209" v="25" actId="47"/>
        <pc:sldMasterMkLst>
          <pc:docMk/>
          <pc:sldMasterMk cId="605120402" sldId="2147483700"/>
        </pc:sldMasterMkLst>
        <pc:sldLayoutChg chg="del">
          <pc:chgData name="Lars Linderholm" userId="23c7dd44-0682-4e3d-bb2a-998893d37c87" providerId="ADAL" clId="{D641B9F7-FE36-4BFD-85EE-AECE9AB1794A}" dt="2025-09-16T13:50:15.209" v="25" actId="47"/>
          <pc:sldLayoutMkLst>
            <pc:docMk/>
            <pc:sldMasterMk cId="605120402" sldId="2147483700"/>
            <pc:sldLayoutMk cId="2086638640" sldId="2147483701"/>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722528826" sldId="2147483702"/>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670814802" sldId="2147483703"/>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76039213" sldId="2147483704"/>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96663732" sldId="2147483705"/>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133755526" sldId="2147483706"/>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073124461" sldId="2147483707"/>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382903921" sldId="2147483708"/>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830682516" sldId="2147483709"/>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716119865" sldId="2147483710"/>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630984833" sldId="2147483711"/>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263514862" sldId="2147483712"/>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816917417" sldId="2147483713"/>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914664468" sldId="2147483714"/>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739002251" sldId="2147483715"/>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338860076" sldId="2147483716"/>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425792409" sldId="2147483717"/>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423187505" sldId="2147483718"/>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1405204747" sldId="2147483719"/>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583090275" sldId="2147483720"/>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3168226911" sldId="2147483721"/>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946796002" sldId="2147483722"/>
          </pc:sldLayoutMkLst>
        </pc:sldLayoutChg>
        <pc:sldLayoutChg chg="del">
          <pc:chgData name="Lars Linderholm" userId="23c7dd44-0682-4e3d-bb2a-998893d37c87" providerId="ADAL" clId="{D641B9F7-FE36-4BFD-85EE-AECE9AB1794A}" dt="2025-09-16T13:50:15.209" v="25" actId="47"/>
          <pc:sldLayoutMkLst>
            <pc:docMk/>
            <pc:sldMasterMk cId="605120402" sldId="2147483700"/>
            <pc:sldLayoutMk cId="2819110120" sldId="2147483723"/>
          </pc:sldLayoutMkLst>
        </pc:sldLayoutChg>
      </pc:sldMasterChg>
      <pc:sldMasterChg chg="del delSldLayout">
        <pc:chgData name="Lars Linderholm" userId="23c7dd44-0682-4e3d-bb2a-998893d37c87" providerId="ADAL" clId="{D641B9F7-FE36-4BFD-85EE-AECE9AB1794A}" dt="2025-09-16T13:50:15.209" v="25" actId="47"/>
        <pc:sldMasterMkLst>
          <pc:docMk/>
          <pc:sldMasterMk cId="2396135066" sldId="2147483724"/>
        </pc:sldMasterMkLst>
        <pc:sldLayoutChg chg="del">
          <pc:chgData name="Lars Linderholm" userId="23c7dd44-0682-4e3d-bb2a-998893d37c87" providerId="ADAL" clId="{D641B9F7-FE36-4BFD-85EE-AECE9AB1794A}" dt="2025-09-16T13:50:15.209" v="25" actId="47"/>
          <pc:sldLayoutMkLst>
            <pc:docMk/>
            <pc:sldMasterMk cId="2396135066" sldId="2147483724"/>
            <pc:sldLayoutMk cId="3694652756" sldId="2147483725"/>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539826432" sldId="2147483726"/>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780003789" sldId="2147483727"/>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008822298" sldId="2147483728"/>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457375580" sldId="2147483729"/>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397124436" sldId="2147483730"/>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751139327" sldId="2147483731"/>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089269347" sldId="2147483732"/>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3432588647" sldId="2147483733"/>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824163964" sldId="2147483734"/>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948176846" sldId="2147483735"/>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365242867" sldId="2147483736"/>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753460433" sldId="2147483737"/>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3074082989" sldId="2147483738"/>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891555951" sldId="2147483739"/>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765312965" sldId="2147483740"/>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3174481232" sldId="2147483741"/>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584666998" sldId="2147483742"/>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638221487" sldId="2147483743"/>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2273230587" sldId="2147483744"/>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4032957519" sldId="2147483745"/>
          </pc:sldLayoutMkLst>
        </pc:sldLayoutChg>
        <pc:sldLayoutChg chg="del">
          <pc:chgData name="Lars Linderholm" userId="23c7dd44-0682-4e3d-bb2a-998893d37c87" providerId="ADAL" clId="{D641B9F7-FE36-4BFD-85EE-AECE9AB1794A}" dt="2025-09-16T13:50:15.209" v="25" actId="47"/>
          <pc:sldLayoutMkLst>
            <pc:docMk/>
            <pc:sldMasterMk cId="2396135066" sldId="2147483724"/>
            <pc:sldLayoutMk cId="1193775329" sldId="214748374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Juli 2025 - Ændring i forhold til samme måned året før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'Ark1'!$F$10</c:f>
              <c:strCache>
                <c:ptCount val="1"/>
                <c:pt idx="0">
                  <c:v>Juli 2025   </c:v>
                </c:pt>
              </c:strCache>
            </c:strRef>
          </c:tx>
          <c:spPr>
            <a:solidFill>
              <a:schemeClr val="accent1"/>
            </a:solidFill>
            <a:ln>
              <a:noFill/>
            </a:ln>
            <a:effectLst/>
          </c:spPr>
          <c:invertIfNegative val="0"/>
          <c:cat>
            <c:strRef>
              <c:f>'Ark1'!$E$11:$E$16</c:f>
              <c:strCache>
                <c:ptCount val="6"/>
                <c:pt idx="0">
                  <c:v>Fødevarer og ikke-alkoholiske drikkevarer</c:v>
                </c:pt>
                <c:pt idx="1">
                  <c:v>Okse- og kalvekød   </c:v>
                </c:pt>
                <c:pt idx="2">
                  <c:v>Mælk, ost og æg   </c:v>
                </c:pt>
                <c:pt idx="3">
                  <c:v>Smør   </c:v>
                </c:pt>
                <c:pt idx="4">
                  <c:v>Chokolade   </c:v>
                </c:pt>
                <c:pt idx="5">
                  <c:v>Kaffe   </c:v>
                </c:pt>
              </c:strCache>
            </c:strRef>
          </c:cat>
          <c:val>
            <c:numRef>
              <c:f>'Ark1'!$F$11:$F$16</c:f>
              <c:numCache>
                <c:formatCode>0.0%</c:formatCode>
                <c:ptCount val="6"/>
                <c:pt idx="0">
                  <c:v>6.5000000000000002E-2</c:v>
                </c:pt>
                <c:pt idx="1">
                  <c:v>0.20899999999999999</c:v>
                </c:pt>
                <c:pt idx="2">
                  <c:v>9.3000000000000013E-2</c:v>
                </c:pt>
                <c:pt idx="3">
                  <c:v>0.17199999999999999</c:v>
                </c:pt>
                <c:pt idx="4">
                  <c:v>0.2</c:v>
                </c:pt>
                <c:pt idx="5">
                  <c:v>0.32100000000000001</c:v>
                </c:pt>
              </c:numCache>
            </c:numRef>
          </c:val>
          <c:extLst>
            <c:ext xmlns:c16="http://schemas.microsoft.com/office/drawing/2014/chart" uri="{C3380CC4-5D6E-409C-BE32-E72D297353CC}">
              <c16:uniqueId val="{00000000-7A08-4A8E-97FB-4935B94A66D0}"/>
            </c:ext>
          </c:extLst>
        </c:ser>
        <c:dLbls>
          <c:showLegendKey val="0"/>
          <c:showVal val="0"/>
          <c:showCatName val="0"/>
          <c:showSerName val="0"/>
          <c:showPercent val="0"/>
          <c:showBubbleSize val="0"/>
        </c:dLbls>
        <c:gapWidth val="219"/>
        <c:overlap val="-27"/>
        <c:axId val="1820163952"/>
        <c:axId val="1820162032"/>
      </c:barChart>
      <c:catAx>
        <c:axId val="1820163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a-DK"/>
          </a:p>
        </c:txPr>
        <c:crossAx val="1820162032"/>
        <c:crosses val="autoZero"/>
        <c:auto val="1"/>
        <c:lblAlgn val="ctr"/>
        <c:lblOffset val="100"/>
        <c:noMultiLvlLbl val="0"/>
      </c:catAx>
      <c:valAx>
        <c:axId val="1820162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20163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rot="0"/>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2"/>
            <a:ext cx="4309110" cy="34146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632689" y="2"/>
            <a:ext cx="4309110" cy="341463"/>
          </a:xfrm>
          <a:prstGeom prst="rect">
            <a:avLst/>
          </a:prstGeom>
        </p:spPr>
        <p:txBody>
          <a:bodyPr vert="horz" lIns="91440" tIns="45720" rIns="91440" bIns="45720" rtlCol="0"/>
          <a:lstStyle>
            <a:lvl1pPr algn="r">
              <a:defRPr sz="1200"/>
            </a:lvl1pPr>
          </a:lstStyle>
          <a:p>
            <a:fld id="{8C062806-1435-451F-A1A0-33F32AB28C79}" type="datetimeFigureOut">
              <a:rPr lang="da-DK" smtClean="0"/>
              <a:t>16-09-2025</a:t>
            </a:fld>
            <a:endParaRPr lang="da-DK"/>
          </a:p>
        </p:txBody>
      </p:sp>
      <p:sp>
        <p:nvSpPr>
          <p:cNvPr id="4" name="Pladsholder til slidebillede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94411" y="3275201"/>
            <a:ext cx="7955279" cy="267971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6464152"/>
            <a:ext cx="4309110" cy="34146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5632689" y="6464152"/>
            <a:ext cx="4309110" cy="341462"/>
          </a:xfrm>
          <a:prstGeom prst="rect">
            <a:avLst/>
          </a:prstGeom>
        </p:spPr>
        <p:txBody>
          <a:bodyPr vert="horz" lIns="91440" tIns="45720" rIns="91440" bIns="45720" rtlCol="0" anchor="b"/>
          <a:lstStyle>
            <a:lvl1pPr algn="r">
              <a:defRPr sz="1200"/>
            </a:lvl1pPr>
          </a:lstStyle>
          <a:p>
            <a:fld id="{E8B23C5F-1057-4D02-8278-9373A9252565}" type="slidenum">
              <a:rPr lang="da-DK" smtClean="0"/>
              <a:t>‹nr.›</a:t>
            </a:fld>
            <a:endParaRPr lang="da-DK"/>
          </a:p>
        </p:txBody>
      </p:sp>
    </p:spTree>
    <p:extLst>
      <p:ext uri="{BB962C8B-B14F-4D97-AF65-F5344CB8AC3E}">
        <p14:creationId xmlns:p14="http://schemas.microsoft.com/office/powerpoint/2010/main" val="204046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a:t>
            </a:fld>
            <a:endParaRPr lang="da-DK"/>
          </a:p>
        </p:txBody>
      </p:sp>
    </p:spTree>
    <p:extLst>
      <p:ext uri="{BB962C8B-B14F-4D97-AF65-F5344CB8AC3E}">
        <p14:creationId xmlns:p14="http://schemas.microsoft.com/office/powerpoint/2010/main" val="183247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a:t>I forlængelse af snakken om dårlig normering på plejehjem, som risikerer at have konsekvenser for både plejen og omsorgen, er det også på sin plads at nævne, at vi i sekretariatet har nedsat en ny arbejdsgruppe.</a:t>
            </a:r>
          </a:p>
          <a:p>
            <a:pPr marL="0" indent="0">
              <a:buFontTx/>
              <a:buNone/>
            </a:pPr>
            <a:endParaRPr lang="da-DK"/>
          </a:p>
          <a:p>
            <a:pPr marL="171450" indent="-171450">
              <a:buFontTx/>
              <a:buChar char="-"/>
            </a:pPr>
            <a:r>
              <a:rPr lang="da-DK"/>
              <a:t>I Ældre Sagens sekretariat er der ultimo 2024 nedsat en mindre arbejdsgruppe på tværs af afdelinger, som beskæftiger sig med omsorgssvigt i ældreplejen og sundhedsvæsenet.</a:t>
            </a:r>
          </a:p>
          <a:p>
            <a:pPr marL="171450" indent="-171450">
              <a:buFontTx/>
              <a:buChar char="-"/>
            </a:pPr>
            <a:endParaRPr lang="da-DK"/>
          </a:p>
          <a:p>
            <a:pPr marL="171450" indent="-171450">
              <a:buFontTx/>
              <a:buChar char="-"/>
            </a:pPr>
            <a:r>
              <a:rPr lang="da-DK"/>
              <a:t>Arbejdsgruppen er nedsat efter Ældre Sagens Rådgivning gennem mere end 1 år systematisk har registreret henvendelser om omsorgssvigt, efter de oplevede en markant stigning i antallet.</a:t>
            </a:r>
          </a:p>
          <a:p>
            <a:pPr marL="171450" indent="-171450">
              <a:buFontTx/>
              <a:buChar char="-"/>
            </a:pPr>
            <a:endParaRPr lang="da-DK"/>
          </a:p>
          <a:p>
            <a:pPr marL="171450" indent="-171450">
              <a:buFontTx/>
              <a:buChar char="-"/>
            </a:pPr>
            <a:r>
              <a:rPr lang="da-DK"/>
              <a:t>Det er historier som vidner om massive og helt uacceptable omsorgssvigt både på plejehjem, i hjemmeplejen, hos egen læge og i samarbejdet med den øvrige sundhedssektor. Og det er historier i et omfang som gør at ingen kan henvise til det som ”enkeltstående tilfælde”.</a:t>
            </a:r>
          </a:p>
          <a:p>
            <a:pPr marL="171450" indent="-171450">
              <a:buFontTx/>
              <a:buChar char="-"/>
            </a:pPr>
            <a:endParaRPr lang="da-DK"/>
          </a:p>
          <a:p>
            <a:pPr marL="171450" indent="-171450">
              <a:buFontTx/>
              <a:buChar char="-"/>
            </a:pPr>
            <a:r>
              <a:rPr lang="da-DK"/>
              <a:t>Ældre Sagens rådgivere hjælper altid dem der henvender sig på bedste vis, men det er os magtpåliggende at bringe vores viden til Christiansborg, for at give indsigt i disse alvorlige og helt uacceptable historier, som vidner om et stærkt presset ældrepleje. </a:t>
            </a:r>
          </a:p>
          <a:p>
            <a:pPr marL="171450" indent="-171450">
              <a:buFontTx/>
              <a:buChar char="-"/>
            </a:pPr>
            <a:endParaRPr lang="da-DK"/>
          </a:p>
          <a:p>
            <a:pPr marL="171450" indent="-171450">
              <a:buFontTx/>
              <a:buChar char="-"/>
            </a:pPr>
            <a:r>
              <a:rPr lang="da-DK"/>
              <a:t>I juni 2025 har vi derfor anmodet om et foretræde for Folketingets Ældreudvalg, hvor vi kan fremlægge vores bekymring og komme med vores konkrete forslag til hvordan forholdene kan forbedres. Aktuelt afventer vi stadig at få en konkret dato.</a:t>
            </a:r>
          </a:p>
          <a:p>
            <a:pPr marL="171450" indent="-171450">
              <a:buFontTx/>
              <a:buChar char="-"/>
            </a:pPr>
            <a:endParaRPr lang="da-DK"/>
          </a:p>
          <a:p>
            <a:pPr marL="171450" indent="-171450">
              <a:buFontTx/>
              <a:buChar char="-"/>
            </a:pPr>
            <a:r>
              <a:rPr lang="da-DK"/>
              <a:t>Som Ældre Sagen og som de svækkede – og svigtede – ældres stemme, er vi nødt til at råbe op.</a:t>
            </a:r>
          </a:p>
        </p:txBody>
      </p:sp>
      <p:sp>
        <p:nvSpPr>
          <p:cNvPr id="4" name="Pladsholder til slidenummer 3"/>
          <p:cNvSpPr>
            <a:spLocks noGrp="1"/>
          </p:cNvSpPr>
          <p:nvPr>
            <p:ph type="sldNum" sz="quarter" idx="5"/>
          </p:nvPr>
        </p:nvSpPr>
        <p:spPr/>
        <p:txBody>
          <a:bodyPr/>
          <a:lstStyle/>
          <a:p>
            <a:fld id="{C2C98BBF-BBF0-4DE9-8547-883D9E224976}" type="slidenum">
              <a:rPr lang="da-DK" smtClean="0"/>
              <a:t>10</a:t>
            </a:fld>
            <a:endParaRPr lang="da-DK"/>
          </a:p>
        </p:txBody>
      </p:sp>
    </p:spTree>
    <p:extLst>
      <p:ext uri="{BB962C8B-B14F-4D97-AF65-F5344CB8AC3E}">
        <p14:creationId xmlns:p14="http://schemas.microsoft.com/office/powerpoint/2010/main" val="2286941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Status på Sundhedsreformen er at det går stærkt – der er ny lovgivning, der skal formuleres; imens faglige oplæg med inddragelse af aktører i Sundhedsstyrelsen som baggrund for lovarbejdet udvikles sideløbende  - og politikerne i Folketinget skal vedtage ny lov, når folketinget åbner igen til oktober.</a:t>
            </a:r>
          </a:p>
          <a:p>
            <a:r>
              <a:rPr lang="da-DK"/>
              <a:t>Der har været indtil flere høringer henover sommeren relateret til sundhedsreformen:</a:t>
            </a:r>
          </a:p>
          <a:p>
            <a:endParaRPr lang="da-DK"/>
          </a:p>
          <a:p>
            <a:r>
              <a:rPr lang="da-DK"/>
              <a:t>Helt overordnet kæmper vi for, at ældre og sundhedsområdet hænger sammen så godt som muligt. </a:t>
            </a:r>
          </a:p>
          <a:p>
            <a:r>
              <a:rPr lang="da-DK"/>
              <a:t>Konkret s</a:t>
            </a:r>
            <a:r>
              <a:rPr lang="da-DK" b="0" i="0">
                <a:solidFill>
                  <a:srgbClr val="192B37"/>
                </a:solidFill>
                <a:effectLst/>
                <a:latin typeface="IBM Plex Sans" panose="020B0503050203000203" pitchFamily="34" charset="0"/>
              </a:rPr>
              <a:t>er vi positivt på den nye struktur i sundhedsvæsenet med sundhedsråd og opgaver som dele af sygeplejen, dele af genoptræningen og midlertidige pladser, der flyttes til et regionalt ansvar, så der ad den vej er mulighed for bedre sammenhæng og mindre kassetænkning. Vores kommentarer i høringssvar har rettet sig mod at sikre sammenhæng, ensartet kvalitet, brugerinddragelse og lokal repræsentation. </a:t>
            </a:r>
          </a:p>
          <a:p>
            <a:r>
              <a:rPr lang="da-DK" b="0" i="0">
                <a:solidFill>
                  <a:srgbClr val="192B37"/>
                </a:solidFill>
                <a:effectLst/>
                <a:latin typeface="IBM Plex Sans" panose="020B0503050203000203" pitchFamily="34" charset="0"/>
              </a:rPr>
              <a:t>Vi ser positivt på digitale løsninger, så længe det er en ret og ikke en pligt. </a:t>
            </a:r>
          </a:p>
          <a:p>
            <a:r>
              <a:rPr lang="da-DK" b="0" i="0">
                <a:solidFill>
                  <a:srgbClr val="192B37"/>
                </a:solidFill>
                <a:effectLst/>
                <a:latin typeface="IBM Plex Sans" panose="020B0503050203000203" pitchFamily="34" charset="0"/>
              </a:rPr>
              <a:t>Vi ser positivt på flere læger i almen praksis fra 3500 i dag til 5000 i 2035. Og vi har på den anden side af sommerens intense debat om almen praksis afgivet et høringssvar, der både søger at anerkende den vigtige rolle almen praksis har som en hjørnesten i det nære sundhedsvæsen og behov for, at der også sker nytænkning af egen læges rolle. Fx opfordrer vi til at egen læge kan henvise til ældrepleje, genoptræning og sygepleje samt dække plejehjem med fast tilknyttede læger. Men vi har generelt opfordret til at udviklingen sker i dialog med læger – og i dialog med repræsentanter for patienter og pårørende.</a:t>
            </a:r>
          </a:p>
          <a:p>
            <a:endParaRPr lang="da-DK" b="0" i="0">
              <a:solidFill>
                <a:srgbClr val="192B37"/>
              </a:solidFill>
              <a:effectLst/>
              <a:latin typeface="IBM Plex Sans" panose="020B0503050203000203" pitchFamily="34" charset="0"/>
            </a:endParaRPr>
          </a:p>
          <a:p>
            <a:r>
              <a:rPr lang="da-DK" b="0" i="0">
                <a:solidFill>
                  <a:srgbClr val="192B37"/>
                </a:solidFill>
                <a:effectLst/>
                <a:latin typeface="IBM Plex Sans" panose="020B0503050203000203" pitchFamily="34" charset="0"/>
              </a:rPr>
              <a:t>Vi er løbende i dialog med andre organisationer, bl.a. Danske Patienter, samt politikere – senest et møde med ministeren. Så vi forfølger hele tiden arbejdet med sundhedsreformen – og der er både flere høringer og lovbehandling i sigte i det kommende halve år. Vi er også aktive i Sundhedsstyrelsens følgegrupper til faglige oplæg til hhv. kronikerpakker, opgavebeskrivelsen for almen praksis og rammer for en national sundhedsplan, hvor vi kæmper for at få ældres behov med i de forskellige oplæg.</a:t>
            </a:r>
          </a:p>
          <a:p>
            <a:r>
              <a:rPr lang="da-DK" b="0" i="0">
                <a:solidFill>
                  <a:srgbClr val="192B37"/>
                </a:solidFill>
                <a:effectLst/>
                <a:latin typeface="IBM Plex Sans" panose="020B0503050203000203" pitchFamily="34" charset="0"/>
              </a:rPr>
              <a:t>Vores høringssvar før ferien bar frugt – vi fik 17 i stedet for 4 patient- og pårørendeudvalg. De skal fungere fra 2027 – og vi arbejder på løsning, så vi allerede i løbet af 2026 forbereder os på at være klar til dialog med de kommende sundhedsråd. Derfor er der brug for ny organisering i Ældre Sagen.</a:t>
            </a:r>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11</a:t>
            </a:fld>
            <a:endParaRPr lang="da-DK"/>
          </a:p>
        </p:txBody>
      </p:sp>
    </p:spTree>
    <p:extLst>
      <p:ext uri="{BB962C8B-B14F-4D97-AF65-F5344CB8AC3E}">
        <p14:creationId xmlns:p14="http://schemas.microsoft.com/office/powerpoint/2010/main" val="116445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Med den ny sundhedslov vil der ske store forandringer i vores sundhedsvæsen. Sundhedsloven vil blandt andet få stor indflydelse på, hvordan det nære sundhedsvæsen kommer til at fungere i fremtiden. Det vil naturligvis få betydning for Ældre Sagens fremtidige ældre- og sundhedspolitiske arbejde.</a:t>
            </a:r>
          </a:p>
          <a:p>
            <a:endParaRPr lang="da-DK"/>
          </a:p>
          <a:p>
            <a:r>
              <a:rPr lang="da-DK"/>
              <a:t>De helt store forandringer går først og fremmest på, at vi går fra fem til fire regioner, når Region Hovedstaden og Region Sjælland slås sammen til Region Østdanmark.  </a:t>
            </a:r>
          </a:p>
          <a:p>
            <a:r>
              <a:rPr lang="da-DK"/>
              <a:t>Med målet om at styrke det nære sundhedsvæsen, vil der i tilknytning til hver region oprettes i alt 17 sundhedsråd, som skal bestå af politisk valgte repræsentanter fra regionsrådet og kommunerne fra sundhedsrådets geografiske område. </a:t>
            </a:r>
          </a:p>
          <a:p>
            <a:r>
              <a:rPr lang="da-DK"/>
              <a:t>De 17 sundhedsråd kan I se på billedet til højre, og her kan man se, at der kan være stor forskel på, hvor mange sundhedsråd, der er i hver region. Fx er der kun 2 sundhedsråd i Region Nordjylland, hvorimod Region Østdanmark kommer til at have 6 sundhedsråd.</a:t>
            </a:r>
          </a:p>
          <a:p>
            <a:endParaRPr lang="da-DK"/>
          </a:p>
          <a:p>
            <a:r>
              <a:rPr lang="da-DK"/>
              <a:t>Ældre Sagens nuværende organisering af det lokalpolitiske indflydelsesarbejde matcher ikke den ny organisering af sundhedsvæsen, og for at sikre Ældre Sagens stemme og indflydelse lokalt, har det derfor været relevant at se på organiseringen af det </a:t>
            </a:r>
            <a:r>
              <a:rPr lang="da-DK" b="0"/>
              <a:t>lokalpolitiske arbejde. Et </a:t>
            </a:r>
            <a:r>
              <a:rPr lang="da-DK"/>
              <a:t>ad hoc udvalg har i 2025 derfor i løbet af foråret arbejdet på forslag til en ny organisering. </a:t>
            </a:r>
          </a:p>
        </p:txBody>
      </p:sp>
      <p:sp>
        <p:nvSpPr>
          <p:cNvPr id="4" name="Slide Number Placeholder 3"/>
          <p:cNvSpPr>
            <a:spLocks noGrp="1"/>
          </p:cNvSpPr>
          <p:nvPr>
            <p:ph type="sldNum" sz="quarter" idx="5"/>
          </p:nvPr>
        </p:nvSpPr>
        <p:spPr/>
        <p:txBody>
          <a:bodyPr/>
          <a:lstStyle/>
          <a:p>
            <a:fld id="{C2C98BBF-BBF0-4DE9-8547-883D9E224976}" type="slidenum">
              <a:rPr lang="da-DK" smtClean="0"/>
              <a:t>12</a:t>
            </a:fld>
            <a:endParaRPr lang="da-DK"/>
          </a:p>
        </p:txBody>
      </p:sp>
    </p:spTree>
    <p:extLst>
      <p:ext uri="{BB962C8B-B14F-4D97-AF65-F5344CB8AC3E}">
        <p14:creationId xmlns:p14="http://schemas.microsoft.com/office/powerpoint/2010/main" val="161947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13</a:t>
            </a:fld>
            <a:endParaRPr lang="da-DK"/>
          </a:p>
        </p:txBody>
      </p:sp>
    </p:spTree>
    <p:extLst>
      <p:ext uri="{BB962C8B-B14F-4D97-AF65-F5344CB8AC3E}">
        <p14:creationId xmlns:p14="http://schemas.microsoft.com/office/powerpoint/2010/main" val="102870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Danmarkskort:</a:t>
            </a:r>
          </a:p>
          <a:p>
            <a:r>
              <a:rPr lang="da-DK"/>
              <a:t>Mørkeblå farve: Fald på mere end 6 %</a:t>
            </a:r>
          </a:p>
          <a:p>
            <a:r>
              <a:rPr lang="da-DK"/>
              <a:t>Lyseblå farve: Fald på 3-6 %</a:t>
            </a:r>
          </a:p>
          <a:p>
            <a:r>
              <a:rPr lang="da-DK"/>
              <a:t>Lys grå farve: Fald på op til 3 %</a:t>
            </a:r>
          </a:p>
          <a:p>
            <a:r>
              <a:rPr lang="da-DK"/>
              <a:t>Grøn farve: Uændret eller stigning</a:t>
            </a:r>
          </a:p>
          <a:p>
            <a:endParaRPr lang="da-DK"/>
          </a:p>
          <a:p>
            <a:endParaRPr lang="da-DK"/>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Vedr.: Sammenligning af udviklingen i ældreudgifterne pr. 80+ årig med udviklingen i kommunens serviceudgifter i alt pr. borger: </a:t>
            </a:r>
            <a:endParaRPr lang="da-DK" sz="1800">
              <a:effectLst/>
              <a:latin typeface="Aptos" panose="020B0004020202020204" pitchFamily="34" charset="0"/>
              <a:ea typeface="Aptos" panose="020B0004020202020204" pitchFamily="34" charset="0"/>
              <a:cs typeface="Aptos" panose="020B0004020202020204" pitchFamily="34" charset="0"/>
            </a:endParaRPr>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 </a:t>
            </a:r>
            <a:endParaRPr lang="da-DK" sz="1800">
              <a:effectLst/>
              <a:latin typeface="Aptos" panose="020B0004020202020204" pitchFamily="34" charset="0"/>
              <a:ea typeface="Aptos" panose="020B0004020202020204" pitchFamily="34" charset="0"/>
              <a:cs typeface="Aptos" panose="020B0004020202020204" pitchFamily="34" charset="0"/>
            </a:endParaRPr>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Tallene viser, at ældreudgifterne pr. 80+ årig falder, mens de samlede serviceudgifter pr. borger stiger i langt de fleste kommuner. </a:t>
            </a:r>
            <a:endParaRPr lang="da-DK" sz="1800">
              <a:effectLst/>
              <a:latin typeface="Aptos" panose="020B0004020202020204" pitchFamily="34" charset="0"/>
              <a:ea typeface="Aptos" panose="020B0004020202020204" pitchFamily="34" charset="0"/>
              <a:cs typeface="Aptos" panose="020B0004020202020204" pitchFamily="34" charset="0"/>
            </a:endParaRPr>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 </a:t>
            </a:r>
            <a:endParaRPr lang="da-DK" sz="1800">
              <a:effectLst/>
              <a:latin typeface="Aptos" panose="020B0004020202020204" pitchFamily="34" charset="0"/>
              <a:ea typeface="Aptos" panose="020B0004020202020204" pitchFamily="34" charset="0"/>
              <a:cs typeface="Aptos" panose="020B0004020202020204" pitchFamily="34" charset="0"/>
            </a:endParaRPr>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Der er altså områder i kommunerne, hvor der tilføres penge pr. borger, mens der er færre penge på ældreområdet pr. 80+ årig. </a:t>
            </a:r>
            <a:endParaRPr lang="da-DK" sz="1800">
              <a:effectLst/>
              <a:latin typeface="Aptos" panose="020B0004020202020204" pitchFamily="34" charset="0"/>
              <a:ea typeface="Aptos" panose="020B0004020202020204" pitchFamily="34" charset="0"/>
              <a:cs typeface="Aptos" panose="020B0004020202020204" pitchFamily="34" charset="0"/>
            </a:endParaRPr>
          </a:p>
          <a:p>
            <a:pPr>
              <a:buNone/>
            </a:pPr>
            <a:r>
              <a:rPr lang="da-DK" sz="1800">
                <a:effectLst/>
                <a:latin typeface="IBM Plex Sans" panose="020B0503050203000203" pitchFamily="34" charset="0"/>
                <a:ea typeface="Aptos" panose="020B0004020202020204" pitchFamily="34" charset="0"/>
                <a:cs typeface="Aptos" panose="020B0004020202020204" pitchFamily="34" charset="0"/>
              </a:rPr>
              <a:t> </a:t>
            </a:r>
            <a:endParaRPr lang="da-DK" sz="1800">
              <a:effectLst/>
              <a:latin typeface="Aptos" panose="020B0004020202020204" pitchFamily="34" charset="0"/>
              <a:ea typeface="Aptos" panose="020B0004020202020204" pitchFamily="34" charset="0"/>
              <a:cs typeface="Aptos" panose="020B0004020202020204" pitchFamily="34" charset="0"/>
            </a:endParaRPr>
          </a:p>
          <a:p>
            <a:r>
              <a:rPr lang="da-DK" sz="1800">
                <a:effectLst/>
                <a:latin typeface="IBM Plex Sans" panose="020B0503050203000203" pitchFamily="34" charset="0"/>
                <a:ea typeface="Aptos" panose="020B0004020202020204" pitchFamily="34" charset="0"/>
                <a:cs typeface="Aptos" panose="020B0004020202020204" pitchFamily="34" charset="0"/>
              </a:rPr>
              <a:t>Det tolker vi som en nedprioritering af ældreområdet.</a:t>
            </a:r>
            <a:endParaRPr lang="da-DK" sz="1800">
              <a:effectLst/>
              <a:latin typeface="Aptos" panose="020B0004020202020204" pitchFamily="34" charset="0"/>
              <a:ea typeface="Aptos" panose="020B0004020202020204" pitchFamily="34" charset="0"/>
              <a:cs typeface="Aptos" panose="020B0004020202020204" pitchFamily="34" charset="0"/>
            </a:endParaRPr>
          </a:p>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14</a:t>
            </a:fld>
            <a:endParaRPr lang="da-DK"/>
          </a:p>
        </p:txBody>
      </p:sp>
    </p:spTree>
    <p:extLst>
      <p:ext uri="{BB962C8B-B14F-4D97-AF65-F5344CB8AC3E}">
        <p14:creationId xmlns:p14="http://schemas.microsoft.com/office/powerpoint/2010/main" val="161947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1CFB7-D289-889C-B031-7CD86E1D3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6C515-FCBB-6C44-C31F-2C30EE50A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B4B4F-080B-60B5-249F-A51159EF982A}"/>
              </a:ext>
            </a:extLst>
          </p:cNvPr>
          <p:cNvSpPr>
            <a:spLocks noGrp="1"/>
          </p:cNvSpPr>
          <p:nvPr>
            <p:ph type="body" idx="1"/>
          </p:nvPr>
        </p:nvSpPr>
        <p:spPr/>
        <p:txBody>
          <a:bodyPr/>
          <a:lstStyle/>
          <a:p>
            <a:pPr>
              <a:lnSpc>
                <a:spcPct val="110000"/>
              </a:lnSpc>
            </a:pPr>
            <a:r>
              <a:rPr lang="en-US" err="1"/>
              <a:t>Forslaget</a:t>
            </a:r>
            <a:r>
              <a:rPr lang="en-US"/>
              <a:t> </a:t>
            </a:r>
            <a:r>
              <a:rPr lang="en-US" err="1"/>
              <a:t>har</a:t>
            </a:r>
            <a:r>
              <a:rPr lang="en-US"/>
              <a:t> den </a:t>
            </a:r>
            <a:r>
              <a:rPr lang="en-US" err="1"/>
              <a:t>fornuftige</a:t>
            </a:r>
            <a:r>
              <a:rPr lang="en-US"/>
              <a:t> </a:t>
            </a:r>
            <a:r>
              <a:rPr lang="en-US" err="1"/>
              <a:t>begrundelse</a:t>
            </a:r>
            <a:r>
              <a:rPr lang="en-US"/>
              <a:t>,</a:t>
            </a:r>
            <a:r>
              <a:rPr lang="da-DK" noProof="0"/>
              <a:t> at når ældrechecken udbetales i januar, kender Udbetaling Danmark ikke formue pr. 1. januar, så der anvendes 1 år gamle formueoplysninger. </a:t>
            </a:r>
          </a:p>
          <a:p>
            <a:pPr>
              <a:lnSpc>
                <a:spcPct val="110000"/>
              </a:lnSpc>
            </a:pPr>
            <a:endParaRPr lang="da-DK" noProof="0"/>
          </a:p>
          <a:p>
            <a:pPr>
              <a:lnSpc>
                <a:spcPct val="110000"/>
              </a:lnSpc>
            </a:pPr>
            <a:r>
              <a:rPr lang="da-DK" noProof="0"/>
              <a:t>For 2023 blev formuen kontrolleret i november 2024. Hvis udbetalingen flyttes til april, kan UDK nå at få formueoplysninger pr. 1. januar (31. december) fra årsopgørelsen. Derved kan ca. 7 – 9.000 udbetalinger af ældrecheck, og efterfølgende tilbagebetalingskrav undgås. </a:t>
            </a:r>
          </a:p>
          <a:p>
            <a:pPr>
              <a:lnSpc>
                <a:spcPct val="110000"/>
              </a:lnSpc>
            </a:pPr>
            <a:endParaRPr lang="da-DK" b="1" noProof="0"/>
          </a:p>
          <a:p>
            <a:pPr>
              <a:lnSpc>
                <a:spcPct val="110000"/>
              </a:lnSpc>
            </a:pPr>
            <a:r>
              <a:rPr lang="da-DK" b="1" noProof="0"/>
              <a:t>Men </a:t>
            </a:r>
            <a:r>
              <a:rPr lang="da-DK" b="0" noProof="0"/>
              <a:t> det store flertal – mere end 250.000 pensionister – der hvert år får den korrekte check, oplever det som en forringelse og en likviditetsmæssig udfordring.</a:t>
            </a:r>
            <a:endParaRPr lang="da-DK" noProof="0"/>
          </a:p>
          <a:p>
            <a:pPr>
              <a:lnSpc>
                <a:spcPct val="110000"/>
              </a:lnSpc>
            </a:pPr>
            <a:r>
              <a:rPr lang="da-DK" noProof="0"/>
              <a:t>Forslaget har været drøftet med Udbetaling Danmark i årevis, men nu fremsættes det uden overgangsregler og med ikrafttræden 2 måneder efter vedtagelsen.</a:t>
            </a:r>
          </a:p>
          <a:p>
            <a:pPr>
              <a:lnSpc>
                <a:spcPct val="110000"/>
              </a:lnSpc>
            </a:pPr>
            <a:endParaRPr lang="da-DK" noProof="0"/>
          </a:p>
          <a:p>
            <a:pPr>
              <a:lnSpc>
                <a:spcPct val="110000"/>
              </a:lnSpc>
            </a:pPr>
            <a:r>
              <a:rPr lang="da-DK" noProof="0"/>
              <a:t>Vi foreslår, at udbetalingen i stedet rykkes </a:t>
            </a:r>
            <a:r>
              <a:rPr lang="da-DK" b="1" noProof="0"/>
              <a:t>frem</a:t>
            </a:r>
            <a:r>
              <a:rPr lang="da-DK" b="0" noProof="0"/>
              <a:t> til december, dvs. fra januar 2027 til december 2026, hvor 2025 formuen er kendt. (Dvs. ældrecheck i både januar og i december 2026).</a:t>
            </a:r>
          </a:p>
          <a:p>
            <a:pPr>
              <a:lnSpc>
                <a:spcPct val="110000"/>
              </a:lnSpc>
            </a:pPr>
            <a:r>
              <a:rPr lang="da-DK" b="0" noProof="0"/>
              <a:t>Fremrykningen giver rent teknisk en engangsudgift på ca. 3 mia. kr. på FL26, derfor det alternative forslag om en låneordning, selv om det ikke virker som om finansministeren føler behov for at spare i 2026. </a:t>
            </a:r>
          </a:p>
          <a:p>
            <a:pPr>
              <a:lnSpc>
                <a:spcPct val="110000"/>
              </a:lnSpc>
            </a:pPr>
            <a:endParaRPr lang="da-DK" b="0" noProof="0"/>
          </a:p>
          <a:p>
            <a:pPr>
              <a:lnSpc>
                <a:spcPct val="110000"/>
              </a:lnSpc>
            </a:pPr>
            <a:r>
              <a:rPr lang="da-DK" b="0" noProof="0"/>
              <a:t>Opdatering 27. august: DF og SF har taget vores bekymring til sig og offentligt udtrykt stor bekymring!</a:t>
            </a:r>
            <a:endParaRPr lang="en-US"/>
          </a:p>
          <a:p>
            <a:pPr>
              <a:lnSpc>
                <a:spcPct val="110000"/>
              </a:lnSpc>
            </a:pPr>
            <a:endParaRPr lang="da-DK"/>
          </a:p>
          <a:p>
            <a:pPr>
              <a:lnSpc>
                <a:spcPct val="110000"/>
              </a:lnSpc>
            </a:pPr>
            <a:endParaRPr lang="da-DK"/>
          </a:p>
          <a:p>
            <a:endParaRPr lang="da-DK"/>
          </a:p>
        </p:txBody>
      </p:sp>
      <p:sp>
        <p:nvSpPr>
          <p:cNvPr id="4" name="Slide Number Placeholder 3">
            <a:extLst>
              <a:ext uri="{FF2B5EF4-FFF2-40B4-BE49-F238E27FC236}">
                <a16:creationId xmlns:a16="http://schemas.microsoft.com/office/drawing/2014/main" id="{C8991D35-425D-3231-EE58-58FE8B4CDA85}"/>
              </a:ext>
            </a:extLst>
          </p:cNvPr>
          <p:cNvSpPr>
            <a:spLocks noGrp="1"/>
          </p:cNvSpPr>
          <p:nvPr>
            <p:ph type="sldNum" sz="quarter" idx="5"/>
          </p:nvPr>
        </p:nvSpPr>
        <p:spPr/>
        <p:txBody>
          <a:bodyPr/>
          <a:lstStyle/>
          <a:p>
            <a:fld id="{C2C98BBF-BBF0-4DE9-8547-883D9E224976}" type="slidenum">
              <a:rPr lang="da-DK" smtClean="0"/>
              <a:t>15</a:t>
            </a:fld>
            <a:endParaRPr lang="da-DK"/>
          </a:p>
        </p:txBody>
      </p:sp>
    </p:spTree>
    <p:extLst>
      <p:ext uri="{BB962C8B-B14F-4D97-AF65-F5344CB8AC3E}">
        <p14:creationId xmlns:p14="http://schemas.microsoft.com/office/powerpoint/2010/main" val="3620320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da-DK" sz="1200" b="0" i="0">
                <a:solidFill>
                  <a:schemeClr val="tx1"/>
                </a:solidFill>
                <a:effectLst/>
                <a:latin typeface="+mj-lt"/>
              </a:rPr>
              <a:t>Ældre Sagen har </a:t>
            </a:r>
            <a:r>
              <a:rPr lang="da-DK" sz="1200">
                <a:solidFill>
                  <a:schemeClr val="tx1"/>
                </a:solidFill>
                <a:latin typeface="+mj-lt"/>
              </a:rPr>
              <a:t>italesat udfordringen med stigende priser </a:t>
            </a:r>
            <a:r>
              <a:rPr lang="da-DK" sz="1200" b="0" i="0">
                <a:solidFill>
                  <a:schemeClr val="tx1"/>
                </a:solidFill>
                <a:effectLst/>
                <a:latin typeface="+mj-lt"/>
              </a:rPr>
              <a:t>i presseindslag.</a:t>
            </a:r>
          </a:p>
          <a:p>
            <a:endParaRPr lang="da-DK" sz="1200"/>
          </a:p>
          <a:p>
            <a:r>
              <a:rPr lang="da-DK" sz="1200">
                <a:solidFill>
                  <a:srgbClr val="000000"/>
                </a:solidFill>
                <a:latin typeface="Aptos" panose="020B0004020202020204" pitchFamily="34" charset="0"/>
              </a:rPr>
              <a:t>Ældre Sagen har sammen med Forbrugerrådet og FH rettet henvendelse til Erhvervsministeren. Det har ført til en genoplivning af det såkaldte "Forum for forbrugerpriser.</a:t>
            </a:r>
          </a:p>
          <a:p>
            <a:endParaRPr lang="da-DK" sz="1200">
              <a:solidFill>
                <a:srgbClr val="000000"/>
              </a:solidFill>
              <a:latin typeface="Aptos" panose="020B0004020202020204" pitchFamily="34" charset="0"/>
            </a:endParaRPr>
          </a:p>
          <a:p>
            <a:r>
              <a:rPr lang="da-DK" sz="1200">
                <a:solidFill>
                  <a:srgbClr val="000000"/>
                </a:solidFill>
                <a:latin typeface="Aptos" panose="020B0004020202020204" pitchFamily="34" charset="0"/>
              </a:rPr>
              <a:t>Ældre Sagen har foreslået at i</a:t>
            </a:r>
            <a:r>
              <a:rPr lang="da-DK" sz="1200" b="0" i="0">
                <a:solidFill>
                  <a:srgbClr val="000000"/>
                </a:solidFill>
                <a:effectLst/>
                <a:latin typeface="IBM Plex Sans" panose="020B0503050203000203" pitchFamily="34" charset="0"/>
              </a:rPr>
              <a:t>ndføre et pensionistfradrag svarende til beskæftigelsesfradraget samt at lette afgifter</a:t>
            </a:r>
            <a:r>
              <a:rPr lang="da-DK" sz="1200">
                <a:solidFill>
                  <a:srgbClr val="000000"/>
                </a:solidFill>
              </a:rPr>
              <a:t>.</a:t>
            </a:r>
          </a:p>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16</a:t>
            </a:fld>
            <a:endParaRPr lang="da-DK"/>
          </a:p>
        </p:txBody>
      </p:sp>
    </p:spTree>
    <p:extLst>
      <p:ext uri="{BB962C8B-B14F-4D97-AF65-F5344CB8AC3E}">
        <p14:creationId xmlns:p14="http://schemas.microsoft.com/office/powerpoint/2010/main" val="239774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I 2025 er der blev nedsat en arbejdsgruppe i Digitaliseringsministeriet til at finde løsninger imod it-kriminalitet.</a:t>
            </a:r>
          </a:p>
          <a:p>
            <a:endParaRPr lang="da-DK"/>
          </a:p>
          <a:p>
            <a:r>
              <a:rPr lang="da-DK"/>
              <a:t>Arbejdsgruppen består af:</a:t>
            </a:r>
          </a:p>
          <a:p>
            <a:r>
              <a:rPr lang="da-DK"/>
              <a:t>Digitaliseringsministeriet, Erhvervsministeriet, Justitsministeriet, Forbrugerrådet TÆNK, Finans Danmark, Teleindustrien og </a:t>
            </a:r>
            <a:r>
              <a:rPr lang="da-DK" b="1"/>
              <a:t>Ældre Sagen</a:t>
            </a:r>
            <a:r>
              <a:rPr lang="da-DK"/>
              <a:t>.</a:t>
            </a:r>
          </a:p>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17</a:t>
            </a:fld>
            <a:endParaRPr lang="da-DK"/>
          </a:p>
        </p:txBody>
      </p:sp>
    </p:spTree>
    <p:extLst>
      <p:ext uri="{BB962C8B-B14F-4D97-AF65-F5344CB8AC3E}">
        <p14:creationId xmlns:p14="http://schemas.microsoft.com/office/powerpoint/2010/main" val="239774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18</a:t>
            </a:fld>
            <a:endParaRPr lang="da-DK"/>
          </a:p>
        </p:txBody>
      </p:sp>
    </p:spTree>
    <p:extLst>
      <p:ext uri="{BB962C8B-B14F-4D97-AF65-F5344CB8AC3E}">
        <p14:creationId xmlns:p14="http://schemas.microsoft.com/office/powerpoint/2010/main" val="1832474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19</a:t>
            </a:fld>
            <a:endParaRPr lang="da-DK"/>
          </a:p>
        </p:txBody>
      </p:sp>
    </p:spTree>
    <p:extLst>
      <p:ext uri="{BB962C8B-B14F-4D97-AF65-F5344CB8AC3E}">
        <p14:creationId xmlns:p14="http://schemas.microsoft.com/office/powerpoint/2010/main" val="318211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C2C98BBF-BBF0-4DE9-8547-883D9E224976}" type="slidenum">
              <a:rPr lang="da-DK" smtClean="0"/>
              <a:t>2</a:t>
            </a:fld>
            <a:endParaRPr lang="da-DK"/>
          </a:p>
        </p:txBody>
      </p:sp>
    </p:spTree>
    <p:extLst>
      <p:ext uri="{BB962C8B-B14F-4D97-AF65-F5344CB8AC3E}">
        <p14:creationId xmlns:p14="http://schemas.microsoft.com/office/powerpoint/2010/main" val="373741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spcBef>
                <a:spcPts val="600"/>
              </a:spcBef>
              <a:buFont typeface="Arial" panose="020B0604020202020204" pitchFamily="34" charset="0"/>
              <a:buNone/>
            </a:pPr>
            <a:r>
              <a:rPr lang="da-DK" sz="1200" kern="0">
                <a:solidFill>
                  <a:schemeClr val="tx1"/>
                </a:solidFill>
              </a:rPr>
              <a:t>Der er mange ting vi gør godt – og ting vi skal gøre endnu mere ved. De fire områder, vi især skal styrke, er:</a:t>
            </a:r>
          </a:p>
          <a:p>
            <a:pPr marL="0" indent="0">
              <a:spcBef>
                <a:spcPts val="600"/>
              </a:spcBef>
              <a:buFont typeface="Arial" panose="020B0604020202020204" pitchFamily="34" charset="0"/>
              <a:buNone/>
            </a:pPr>
            <a:endParaRPr lang="da-DK" sz="1200" kern="0">
              <a:solidFill>
                <a:schemeClr val="tx1"/>
              </a:solidFill>
            </a:endParaRPr>
          </a:p>
          <a:p>
            <a:pPr marL="228600" indent="-228600">
              <a:spcBef>
                <a:spcPts val="600"/>
              </a:spcBef>
              <a:buFont typeface="+mj-lt"/>
              <a:buAutoNum type="arabicPeriod"/>
            </a:pPr>
            <a:r>
              <a:rPr lang="da-DK" sz="1200" kern="0">
                <a:solidFill>
                  <a:schemeClr val="tx1"/>
                </a:solidFill>
              </a:rPr>
              <a:t>Lokal mobilisering, påvirkning og støtte.</a:t>
            </a:r>
          </a:p>
          <a:p>
            <a:pPr marL="228600" indent="-228600">
              <a:spcBef>
                <a:spcPts val="600"/>
              </a:spcBef>
              <a:buFont typeface="+mj-lt"/>
              <a:buAutoNum type="arabicPeriod"/>
            </a:pPr>
            <a:endParaRPr lang="da-DK" sz="1200" kern="0">
              <a:solidFill>
                <a:schemeClr val="tx1"/>
              </a:solidFill>
            </a:endParaRPr>
          </a:p>
          <a:p>
            <a:pPr marL="228600" indent="-228600">
              <a:spcBef>
                <a:spcPts val="600"/>
              </a:spcBef>
              <a:buFont typeface="+mj-lt"/>
              <a:buAutoNum type="arabicPeriod"/>
            </a:pPr>
            <a:r>
              <a:rPr lang="da-DK" sz="1200" kern="0">
                <a:solidFill>
                  <a:schemeClr val="tx1"/>
                </a:solidFill>
              </a:rPr>
              <a:t>Forskellige behov og forskellige tilgange. </a:t>
            </a:r>
          </a:p>
          <a:p>
            <a:pPr marL="228600" indent="-228600">
              <a:spcBef>
                <a:spcPts val="600"/>
              </a:spcBef>
              <a:buFont typeface="+mj-lt"/>
              <a:buAutoNum type="arabicPeriod"/>
            </a:pPr>
            <a:endParaRPr lang="da-DK" sz="1200" kern="0">
              <a:solidFill>
                <a:schemeClr val="tx1"/>
              </a:solidFill>
            </a:endParaRPr>
          </a:p>
          <a:p>
            <a:pPr marL="228600" indent="-228600">
              <a:spcBef>
                <a:spcPts val="600"/>
              </a:spcBef>
              <a:buFont typeface="+mj-lt"/>
              <a:buAutoNum type="arabicPeriod"/>
            </a:pPr>
            <a:r>
              <a:rPr lang="da-DK" sz="1200" kern="0">
                <a:solidFill>
                  <a:schemeClr val="tx1"/>
                </a:solidFill>
              </a:rPr>
              <a:t>Opbygning af digitale og teknologiske kompetencer.</a:t>
            </a:r>
          </a:p>
          <a:p>
            <a:pPr marL="228600" indent="-228600">
              <a:spcBef>
                <a:spcPts val="600"/>
              </a:spcBef>
              <a:buFont typeface="+mj-lt"/>
              <a:buAutoNum type="arabicPeriod"/>
            </a:pPr>
            <a:endParaRPr lang="da-DK" sz="1200" kern="0">
              <a:solidFill>
                <a:schemeClr val="tx1"/>
              </a:solidFill>
            </a:endParaRPr>
          </a:p>
          <a:p>
            <a:pPr marL="228600" indent="-228600">
              <a:spcBef>
                <a:spcPts val="600"/>
              </a:spcBef>
              <a:buFont typeface="+mj-lt"/>
              <a:buAutoNum type="arabicPeriod"/>
            </a:pPr>
            <a:r>
              <a:rPr lang="da-DK" sz="1200" kern="0">
                <a:solidFill>
                  <a:schemeClr val="tx1"/>
                </a:solidFill>
              </a:rPr>
              <a:t>Ældre Sagen som vidensbank og fremtidsskaber.</a:t>
            </a:r>
          </a:p>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20</a:t>
            </a:fld>
            <a:endParaRPr lang="en-GB"/>
          </a:p>
        </p:txBody>
      </p:sp>
    </p:spTree>
    <p:extLst>
      <p:ext uri="{BB962C8B-B14F-4D97-AF65-F5344CB8AC3E}">
        <p14:creationId xmlns:p14="http://schemas.microsoft.com/office/powerpoint/2010/main" val="205185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solidFill>
                  <a:schemeClr val="tx1"/>
                </a:solidFill>
                <a:latin typeface="+mj-lt"/>
                <a:sym typeface="Palatino"/>
              </a:rPr>
              <a:t>Grundlæggende i den danske velfærdsmodel og i vores generationskontrakt, at man få hjælp og behandling, når man har brug for det, men:</a:t>
            </a:r>
          </a:p>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21</a:t>
            </a:fld>
            <a:endParaRPr lang="en-GB"/>
          </a:p>
        </p:txBody>
      </p:sp>
    </p:spTree>
    <p:extLst>
      <p:ext uri="{BB962C8B-B14F-4D97-AF65-F5344CB8AC3E}">
        <p14:creationId xmlns:p14="http://schemas.microsoft.com/office/powerpoint/2010/main" val="662887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22</a:t>
            </a:fld>
            <a:endParaRPr lang="da-DK"/>
          </a:p>
        </p:txBody>
      </p:sp>
    </p:spTree>
    <p:extLst>
      <p:ext uri="{BB962C8B-B14F-4D97-AF65-F5344CB8AC3E}">
        <p14:creationId xmlns:p14="http://schemas.microsoft.com/office/powerpoint/2010/main" val="1380042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23</a:t>
            </a:fld>
            <a:endParaRPr lang="da-DK"/>
          </a:p>
        </p:txBody>
      </p:sp>
    </p:spTree>
    <p:extLst>
      <p:ext uri="{BB962C8B-B14F-4D97-AF65-F5344CB8AC3E}">
        <p14:creationId xmlns:p14="http://schemas.microsoft.com/office/powerpoint/2010/main" val="379896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24</a:t>
            </a:fld>
            <a:endParaRPr lang="da-DK"/>
          </a:p>
        </p:txBody>
      </p:sp>
    </p:spTree>
    <p:extLst>
      <p:ext uri="{BB962C8B-B14F-4D97-AF65-F5344CB8AC3E}">
        <p14:creationId xmlns:p14="http://schemas.microsoft.com/office/powerpoint/2010/main" val="130837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25</a:t>
            </a:fld>
            <a:endParaRPr lang="da-DK"/>
          </a:p>
        </p:txBody>
      </p:sp>
    </p:spTree>
    <p:extLst>
      <p:ext uri="{BB962C8B-B14F-4D97-AF65-F5344CB8AC3E}">
        <p14:creationId xmlns:p14="http://schemas.microsoft.com/office/powerpoint/2010/main" val="460462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26</a:t>
            </a:fld>
            <a:endParaRPr lang="da-DK"/>
          </a:p>
        </p:txBody>
      </p:sp>
    </p:spTree>
    <p:extLst>
      <p:ext uri="{BB962C8B-B14F-4D97-AF65-F5344CB8AC3E}">
        <p14:creationId xmlns:p14="http://schemas.microsoft.com/office/powerpoint/2010/main" val="3393756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27</a:t>
            </a:fld>
            <a:endParaRPr lang="da-DK"/>
          </a:p>
        </p:txBody>
      </p:sp>
    </p:spTree>
    <p:extLst>
      <p:ext uri="{BB962C8B-B14F-4D97-AF65-F5344CB8AC3E}">
        <p14:creationId xmlns:p14="http://schemas.microsoft.com/office/powerpoint/2010/main" val="3107127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28</a:t>
            </a:fld>
            <a:endParaRPr lang="da-DK"/>
          </a:p>
        </p:txBody>
      </p:sp>
    </p:spTree>
    <p:extLst>
      <p:ext uri="{BB962C8B-B14F-4D97-AF65-F5344CB8AC3E}">
        <p14:creationId xmlns:p14="http://schemas.microsoft.com/office/powerpoint/2010/main" val="1961891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da-DK" sz="180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1FF976E1-4833-403A-9B37-0CDBB182D593}" type="slidenum">
              <a:rPr lang="en-GB" smtClean="0"/>
              <a:t>29</a:t>
            </a:fld>
            <a:endParaRPr lang="en-GB"/>
          </a:p>
        </p:txBody>
      </p:sp>
    </p:spTree>
    <p:extLst>
      <p:ext uri="{BB962C8B-B14F-4D97-AF65-F5344CB8AC3E}">
        <p14:creationId xmlns:p14="http://schemas.microsoft.com/office/powerpoint/2010/main" val="303195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Ældreminister Mette </a:t>
            </a:r>
            <a:r>
              <a:rPr lang="da-DK" err="1"/>
              <a:t>Kierkgaard</a:t>
            </a:r>
            <a:r>
              <a:rPr lang="da-DK"/>
              <a:t> har udnævnt sig selv som ”implementeringsminister”.</a:t>
            </a:r>
          </a:p>
          <a:p>
            <a:endParaRPr lang="da-DK"/>
          </a:p>
          <a:p>
            <a:r>
              <a:rPr lang="da-DK"/>
              <a:t>Og naturligvis skal loven have lov til at blive indført før vi kritiserer den yderligere, men den må og skal ikke være en sovepude og lynafleder for minister og Folketing de næste 5 år!</a:t>
            </a:r>
          </a:p>
          <a:p>
            <a:endParaRPr lang="da-DK"/>
          </a:p>
          <a:p>
            <a:r>
              <a:rPr lang="da-DK"/>
              <a:t>Ældre Sagen fortsætter den konstruktive tone, men vil fortsat råbe op når nødvendigt.</a:t>
            </a:r>
          </a:p>
          <a:p>
            <a:endParaRPr lang="da-DK"/>
          </a:p>
          <a:p>
            <a:r>
              <a:rPr lang="da-DK"/>
              <a:t>Og det viser vores undersøgelser med al tydelighed, at der er behov for. </a:t>
            </a:r>
          </a:p>
        </p:txBody>
      </p:sp>
      <p:sp>
        <p:nvSpPr>
          <p:cNvPr id="4" name="Pladsholder til slidenummer 3"/>
          <p:cNvSpPr>
            <a:spLocks noGrp="1"/>
          </p:cNvSpPr>
          <p:nvPr>
            <p:ph type="sldNum" sz="quarter" idx="5"/>
          </p:nvPr>
        </p:nvSpPr>
        <p:spPr/>
        <p:txBody>
          <a:bodyPr/>
          <a:lstStyle/>
          <a:p>
            <a:fld id="{C2C98BBF-BBF0-4DE9-8547-883D9E224976}" type="slidenum">
              <a:rPr lang="da-DK" smtClean="0"/>
              <a:t>3</a:t>
            </a:fld>
            <a:endParaRPr lang="da-DK"/>
          </a:p>
        </p:txBody>
      </p:sp>
    </p:spTree>
    <p:extLst>
      <p:ext uri="{BB962C8B-B14F-4D97-AF65-F5344CB8AC3E}">
        <p14:creationId xmlns:p14="http://schemas.microsoft.com/office/powerpoint/2010/main" val="2794588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30</a:t>
            </a:fld>
            <a:endParaRPr lang="en-GB"/>
          </a:p>
        </p:txBody>
      </p:sp>
    </p:spTree>
    <p:extLst>
      <p:ext uri="{BB962C8B-B14F-4D97-AF65-F5344CB8AC3E}">
        <p14:creationId xmlns:p14="http://schemas.microsoft.com/office/powerpoint/2010/main" val="198609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31</a:t>
            </a:fld>
            <a:endParaRPr lang="da-DK"/>
          </a:p>
        </p:txBody>
      </p:sp>
    </p:spTree>
    <p:extLst>
      <p:ext uri="{BB962C8B-B14F-4D97-AF65-F5344CB8AC3E}">
        <p14:creationId xmlns:p14="http://schemas.microsoft.com/office/powerpoint/2010/main" val="1587439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32</a:t>
            </a:fld>
            <a:endParaRPr lang="en-GB"/>
          </a:p>
        </p:txBody>
      </p:sp>
    </p:spTree>
    <p:extLst>
      <p:ext uri="{BB962C8B-B14F-4D97-AF65-F5344CB8AC3E}">
        <p14:creationId xmlns:p14="http://schemas.microsoft.com/office/powerpoint/2010/main" val="359210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Sekretariatet arbejder målrettet med at målrette aktiviteter, tilbud, kommunikation osv. til de seks forskellige medlemsgrupper</a:t>
            </a:r>
          </a:p>
          <a:p>
            <a:pPr marL="342900" lvl="0" indent="-342900">
              <a:lnSpc>
                <a:spcPct val="107000"/>
              </a:lnSpc>
              <a:spcAft>
                <a:spcPts val="800"/>
              </a:spcAft>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Herunder: Overblik over emnet klima og miljø (interesserer særligt de omverdens-orienterede)</a:t>
            </a:r>
          </a:p>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33</a:t>
            </a:fld>
            <a:endParaRPr lang="en-GB"/>
          </a:p>
        </p:txBody>
      </p:sp>
    </p:spTree>
    <p:extLst>
      <p:ext uri="{BB962C8B-B14F-4D97-AF65-F5344CB8AC3E}">
        <p14:creationId xmlns:p14="http://schemas.microsoft.com/office/powerpoint/2010/main" val="4138253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Fortsat deltagelse i alliancen ADD (Algoritmer, Data og Demokrati) med bl.a. Mandag Morgen</a:t>
            </a:r>
          </a:p>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Nyt brugerpanel ift. at udvikle Ældre Sagens digitale løsninger</a:t>
            </a:r>
          </a:p>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Nyt medlemspanel som supplement til vælgerundersøgelser</a:t>
            </a:r>
          </a:p>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Office 365 udrulles fortsat</a:t>
            </a:r>
          </a:p>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RPA (Robot Proces Automatisering)</a:t>
            </a:r>
          </a:p>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34</a:t>
            </a:fld>
            <a:endParaRPr lang="en-GB"/>
          </a:p>
        </p:txBody>
      </p:sp>
    </p:spTree>
    <p:extLst>
      <p:ext uri="{BB962C8B-B14F-4D97-AF65-F5344CB8AC3E}">
        <p14:creationId xmlns:p14="http://schemas.microsoft.com/office/powerpoint/2010/main" val="442960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Samarbejde med udvalgte forskere om at kombinere deres specialviden med vores Fremtidsstudie-resultater</a:t>
            </a:r>
          </a:p>
          <a:p>
            <a:pPr marL="342900" lvl="0" indent="-342900">
              <a:lnSpc>
                <a:spcPct val="107000"/>
              </a:lnSpc>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Senat af frivillige, ulønnede eksperter som sparringspartner ift. denne forskningsmæssige overbygning</a:t>
            </a:r>
          </a:p>
          <a:p>
            <a:pPr marL="342900" lvl="0" indent="-342900">
              <a:lnSpc>
                <a:spcPct val="107000"/>
              </a:lnSpc>
              <a:spcAft>
                <a:spcPts val="800"/>
              </a:spcAft>
              <a:buFont typeface="Symbol" panose="05050102010706020507" pitchFamily="18" charset="2"/>
              <a:buChar char=""/>
            </a:pPr>
            <a:r>
              <a:rPr lang="da-DK" sz="1800">
                <a:effectLst/>
                <a:latin typeface="Georgia" panose="02040502050405020303" pitchFamily="18" charset="0"/>
                <a:ea typeface="Calibri" panose="020F0502020204030204" pitchFamily="34" charset="0"/>
                <a:cs typeface="Times New Roman" panose="02020603050405020304" pitchFamily="18" charset="0"/>
              </a:rPr>
              <a:t>Kommunikere stærkere om Ældre Sagens viden og analyser, herunder ”Ældre i tal”</a:t>
            </a:r>
          </a:p>
          <a:p>
            <a:endParaRPr lang="da-DK"/>
          </a:p>
        </p:txBody>
      </p:sp>
      <p:sp>
        <p:nvSpPr>
          <p:cNvPr id="4" name="Pladsholder til slidenummer 3"/>
          <p:cNvSpPr>
            <a:spLocks noGrp="1"/>
          </p:cNvSpPr>
          <p:nvPr>
            <p:ph type="sldNum" sz="quarter" idx="5"/>
          </p:nvPr>
        </p:nvSpPr>
        <p:spPr/>
        <p:txBody>
          <a:bodyPr/>
          <a:lstStyle/>
          <a:p>
            <a:fld id="{1FF976E1-4833-403A-9B37-0CDBB182D593}" type="slidenum">
              <a:rPr lang="en-GB" smtClean="0"/>
              <a:t>35</a:t>
            </a:fld>
            <a:endParaRPr lang="en-GB"/>
          </a:p>
        </p:txBody>
      </p:sp>
    </p:spTree>
    <p:extLst>
      <p:ext uri="{BB962C8B-B14F-4D97-AF65-F5344CB8AC3E}">
        <p14:creationId xmlns:p14="http://schemas.microsoft.com/office/powerpoint/2010/main" val="83007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36</a:t>
            </a:fld>
            <a:endParaRPr lang="da-DK"/>
          </a:p>
        </p:txBody>
      </p:sp>
    </p:spTree>
    <p:extLst>
      <p:ext uri="{BB962C8B-B14F-4D97-AF65-F5344CB8AC3E}">
        <p14:creationId xmlns:p14="http://schemas.microsoft.com/office/powerpoint/2010/main" val="195758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000" b="0" i="0" u="none" strike="noStrike" kern="1200">
                <a:solidFill>
                  <a:schemeClr val="tx1"/>
                </a:solidFill>
                <a:effectLst/>
                <a:latin typeface="+mn-lt"/>
                <a:ea typeface="+mn-ea"/>
                <a:cs typeface="+mn-cs"/>
              </a:rPr>
              <a:t>Temaet om akut behov for flere plejehjemspladser kører stadig på højblus og er vigtigere end nogensinde før.</a:t>
            </a:r>
          </a:p>
          <a:p>
            <a:pPr rtl="0" fontAlgn="base"/>
            <a:endParaRPr lang="da-DK" sz="1000" b="0" i="0" u="none" strike="noStrike" kern="1200">
              <a:solidFill>
                <a:schemeClr val="tx1"/>
              </a:solidFill>
              <a:effectLst/>
              <a:latin typeface="+mn-lt"/>
              <a:ea typeface="+mn-ea"/>
              <a:cs typeface="+mn-cs"/>
            </a:endParaRPr>
          </a:p>
          <a:p>
            <a:pPr rtl="0" fontAlgn="base"/>
            <a:r>
              <a:rPr lang="da-DK" sz="1000" b="0" i="0" u="none" strike="noStrike" kern="1200">
                <a:solidFill>
                  <a:schemeClr val="tx1"/>
                </a:solidFill>
                <a:effectLst/>
                <a:latin typeface="+mn-lt"/>
                <a:ea typeface="+mn-ea"/>
                <a:cs typeface="+mn-cs"/>
              </a:rPr>
              <a:t>I 2024 fik </a:t>
            </a:r>
            <a:r>
              <a:rPr lang="da-DK" sz="1000" b="1" i="0" u="none" strike="noStrike" kern="1200">
                <a:solidFill>
                  <a:schemeClr val="tx1"/>
                </a:solidFill>
                <a:effectLst/>
                <a:latin typeface="+mn-lt"/>
                <a:ea typeface="+mn-ea"/>
                <a:cs typeface="+mn-cs"/>
              </a:rPr>
              <a:t>sekretariatet og lokalafdelingerne i fællesskab sat fokus på behovet for flere plejehjemspladser i kommunerne, </a:t>
            </a:r>
            <a:r>
              <a:rPr lang="da-DK" sz="1000" b="0" i="0" u="none" strike="noStrike" kern="1200">
                <a:solidFill>
                  <a:schemeClr val="tx1"/>
                </a:solidFill>
                <a:effectLst/>
                <a:latin typeface="+mn-lt"/>
                <a:ea typeface="+mn-ea"/>
                <a:cs typeface="+mn-cs"/>
              </a:rPr>
              <a:t>under årets Fælles indsats</a:t>
            </a:r>
            <a:r>
              <a:rPr lang="da-DK" sz="1000" b="1" i="0" u="none" strike="noStrike" kern="1200">
                <a:solidFill>
                  <a:schemeClr val="tx1"/>
                </a:solidFill>
                <a:effectLst/>
                <a:latin typeface="+mn-lt"/>
                <a:ea typeface="+mn-ea"/>
                <a:cs typeface="+mn-cs"/>
              </a:rPr>
              <a:t>. </a:t>
            </a:r>
            <a:r>
              <a:rPr lang="en-US" sz="1000" b="0" i="0" kern="1200">
                <a:solidFill>
                  <a:schemeClr val="tx1"/>
                </a:solidFill>
                <a:effectLst/>
                <a:latin typeface="+mn-lt"/>
                <a:ea typeface="+mn-ea"/>
                <a:cs typeface="+mn-cs"/>
              </a:rPr>
              <a:t>​</a:t>
            </a:r>
          </a:p>
          <a:p>
            <a:pPr rtl="0" fontAlgn="base"/>
            <a:r>
              <a:rPr lang="da-DK" sz="1000" b="0" i="0" kern="1200">
                <a:solidFill>
                  <a:schemeClr val="tx1"/>
                </a:solidFill>
                <a:effectLst/>
                <a:latin typeface="+mn-lt"/>
                <a:ea typeface="+mn-ea"/>
                <a:cs typeface="+mn-cs"/>
              </a:rPr>
              <a:t>​P</a:t>
            </a:r>
            <a:r>
              <a:rPr lang="da-DK" sz="1000" b="0" i="0" u="none" strike="noStrike" kern="1200">
                <a:solidFill>
                  <a:schemeClr val="tx1"/>
                </a:solidFill>
                <a:effectLst/>
                <a:latin typeface="+mn-lt"/>
                <a:ea typeface="+mn-ea"/>
                <a:cs typeface="+mn-cs"/>
              </a:rPr>
              <a:t>olitikerne i byråd og kommunalbestyrelser blev gjort opmærksomme på, at kommunerne står overfor store udfordringer med at sikre, at de har nok plejehjemspladser set i forhold til den demografiske udvikling. </a:t>
            </a:r>
          </a:p>
          <a:p>
            <a:pPr rtl="0" fontAlgn="base"/>
            <a:endParaRPr lang="da-DK" sz="1000" b="0" i="0" u="none" strike="noStrike" kern="1200">
              <a:solidFill>
                <a:schemeClr val="tx1"/>
              </a:solidFill>
              <a:effectLst/>
              <a:latin typeface="+mn-lt"/>
              <a:ea typeface="+mn-ea"/>
              <a:cs typeface="+mn-cs"/>
            </a:endParaRPr>
          </a:p>
          <a:p>
            <a:pPr rtl="0" fontAlgn="base"/>
            <a:r>
              <a:rPr lang="da-DK" sz="1000" b="0" i="0" u="sng" strike="noStrike" kern="1200">
                <a:solidFill>
                  <a:schemeClr val="tx1"/>
                </a:solidFill>
                <a:effectLst/>
                <a:latin typeface="+mn-lt"/>
                <a:ea typeface="+mn-ea"/>
                <a:cs typeface="+mn-cs"/>
              </a:rPr>
              <a:t>Desværre kunne vi da vi trak nye tal i foråret 2025, se at situationen kun var yderligere forværret:</a:t>
            </a:r>
          </a:p>
          <a:p>
            <a:pPr marL="171450" indent="-171450" rtl="0" fontAlgn="base">
              <a:buFontTx/>
              <a:buChar char="-"/>
            </a:pPr>
            <a:endParaRPr lang="da-DK" sz="1000" b="0" i="0" u="none" strike="noStrike" kern="1200">
              <a:solidFill>
                <a:schemeClr val="tx1"/>
              </a:solidFill>
              <a:effectLst/>
              <a:latin typeface="+mn-lt"/>
              <a:ea typeface="+mn-ea"/>
              <a:cs typeface="+mn-cs"/>
            </a:endParaRPr>
          </a:p>
          <a:p>
            <a:pPr marL="171450" indent="-171450" rtl="0" fontAlgn="base">
              <a:buFontTx/>
              <a:buChar char="-"/>
            </a:pPr>
            <a:r>
              <a:rPr lang="da-DK" sz="1000" b="0" i="0" u="none" strike="noStrike" kern="1200">
                <a:solidFill>
                  <a:schemeClr val="tx1"/>
                </a:solidFill>
                <a:effectLst/>
                <a:latin typeface="+mn-lt"/>
                <a:ea typeface="+mn-ea"/>
                <a:cs typeface="+mn-cs"/>
              </a:rPr>
              <a:t>I 2025 var der på landsplan 201 færre (!) plejehjemspladser end året før. Så ikke bare er kapaciteten ikke øget – den er derimod faldet.</a:t>
            </a:r>
          </a:p>
          <a:p>
            <a:pPr marL="171450" indent="-171450" rtl="0" fontAlgn="base">
              <a:buFontTx/>
              <a:buChar char="-"/>
            </a:pPr>
            <a:endParaRPr lang="da-DK" sz="1000" b="0" i="0" u="none" strike="noStrike" kern="1200">
              <a:solidFill>
                <a:schemeClr val="tx1"/>
              </a:solidFill>
              <a:effectLst/>
              <a:latin typeface="+mn-lt"/>
              <a:ea typeface="+mn-ea"/>
              <a:cs typeface="+mn-cs"/>
            </a:endParaRPr>
          </a:p>
          <a:p>
            <a:pPr marL="171450" indent="-171450" rtl="0" fontAlgn="base">
              <a:buFontTx/>
              <a:buChar char="-"/>
            </a:pPr>
            <a:r>
              <a:rPr lang="da-DK" sz="1000" b="0" i="0" u="none" strike="noStrike" kern="1200">
                <a:solidFill>
                  <a:schemeClr val="tx1"/>
                </a:solidFill>
                <a:effectLst/>
                <a:latin typeface="+mn-lt"/>
                <a:ea typeface="+mn-ea"/>
                <a:cs typeface="+mn-cs"/>
              </a:rPr>
              <a:t>Med en samtidig vækst i antallet af 80+ årige på 19.462 personer, betyder det at også dækningsgraden endnu en gang er faldet: fra 14% pr. 80+ årig i 2024, til 13% i 2025 (i 2012 var den på 20%).</a:t>
            </a:r>
          </a:p>
          <a:p>
            <a:pPr marL="171450" indent="-171450" rtl="0" fontAlgn="base">
              <a:buFontTx/>
              <a:buChar char="-"/>
            </a:pPr>
            <a:endParaRPr lang="da-DK" sz="1000" b="0" i="0" u="none" strike="noStrike" kern="1200">
              <a:solidFill>
                <a:schemeClr val="tx1"/>
              </a:solidFill>
              <a:effectLst/>
              <a:latin typeface="+mn-lt"/>
              <a:ea typeface="+mn-ea"/>
              <a:cs typeface="+mn-cs"/>
            </a:endParaRPr>
          </a:p>
          <a:p>
            <a:pPr marL="171450" indent="-171450" rtl="0" fontAlgn="base">
              <a:buFontTx/>
              <a:buChar char="-"/>
            </a:pPr>
            <a:r>
              <a:rPr lang="da-DK" sz="1200" b="0" i="0" u="none" strike="noStrike" kern="1200">
                <a:solidFill>
                  <a:schemeClr val="tx1"/>
                </a:solidFill>
                <a:effectLst/>
                <a:latin typeface="+mn-lt"/>
                <a:ea typeface="+mn-ea"/>
                <a:cs typeface="+mn-cs"/>
              </a:rPr>
              <a:t>Fra 2024 til 2025 er dækningsgraden for antal plejehjemspladser ift. antal 80+ årige faldet i 91 ud af 98 kommuner.</a:t>
            </a:r>
            <a:endParaRPr lang="en-US" sz="1200" b="0" i="0" kern="1200">
              <a:solidFill>
                <a:schemeClr val="tx1"/>
              </a:solidFill>
              <a:effectLst/>
              <a:latin typeface="+mn-lt"/>
              <a:ea typeface="+mn-ea"/>
              <a:cs typeface="+mn-cs"/>
            </a:endParaRPr>
          </a:p>
          <a:p>
            <a:pPr rtl="0" fontAlgn="base"/>
            <a:endParaRPr lang="da-DK" sz="1000" b="0" i="0" u="none" strike="noStrike" kern="1200">
              <a:solidFill>
                <a:schemeClr val="tx1"/>
              </a:solidFill>
              <a:effectLst/>
              <a:latin typeface="+mn-lt"/>
              <a:ea typeface="+mn-ea"/>
              <a:cs typeface="+mn-cs"/>
            </a:endParaRPr>
          </a:p>
          <a:p>
            <a:pPr rtl="0" fontAlgn="base"/>
            <a:r>
              <a:rPr lang="da-DK" sz="1000" b="0" i="0" u="none" strike="noStrike" kern="1200">
                <a:solidFill>
                  <a:schemeClr val="tx1"/>
                </a:solidFill>
                <a:effectLst/>
                <a:latin typeface="+mn-lt"/>
                <a:ea typeface="+mn-ea"/>
                <a:cs typeface="+mn-cs"/>
              </a:rPr>
              <a:t>NB. Alle lokalafdelinger kan finde tal for egen kommune, samt baggrundsnotat på Frivilligportalen.</a:t>
            </a:r>
          </a:p>
        </p:txBody>
      </p:sp>
      <p:sp>
        <p:nvSpPr>
          <p:cNvPr id="4" name="Pladsholder til slidenummer 3"/>
          <p:cNvSpPr>
            <a:spLocks noGrp="1"/>
          </p:cNvSpPr>
          <p:nvPr>
            <p:ph type="sldNum" sz="quarter" idx="5"/>
          </p:nvPr>
        </p:nvSpPr>
        <p:spPr/>
        <p:txBody>
          <a:bodyPr/>
          <a:lstStyle/>
          <a:p>
            <a:fld id="{C2C98BBF-BBF0-4DE9-8547-883D9E224976}" type="slidenum">
              <a:rPr lang="da-DK" smtClean="0"/>
              <a:t>4</a:t>
            </a:fld>
            <a:endParaRPr lang="da-DK"/>
          </a:p>
        </p:txBody>
      </p:sp>
    </p:spTree>
    <p:extLst>
      <p:ext uri="{BB962C8B-B14F-4D97-AF65-F5344CB8AC3E}">
        <p14:creationId xmlns:p14="http://schemas.microsoft.com/office/powerpoint/2010/main" val="371274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base"/>
            <a:r>
              <a:rPr lang="da-DK" sz="1200" b="0" i="0" kern="1200">
                <a:solidFill>
                  <a:schemeClr val="tx1"/>
                </a:solidFill>
                <a:effectLst/>
                <a:latin typeface="+mn-lt"/>
                <a:ea typeface="+mn-ea"/>
                <a:cs typeface="+mn-cs"/>
              </a:rPr>
              <a:t>På baggrund af udviklingen og en samtidig forventning om en kraftig stigning i antallet af mennesker med demenssygdom (fra nuværende 100.000 til 145.000 i 2040), har Ældre Sagen intensiveret sin indsats for flere plejehjemspladser både nationalt og lokalt:</a:t>
            </a:r>
          </a:p>
          <a:p>
            <a:pPr rtl="0" fontAlgn="base"/>
            <a:endParaRPr lang="da-DK" sz="1200" b="0" i="0" kern="1200">
              <a:solidFill>
                <a:schemeClr val="tx1"/>
              </a:solidFill>
              <a:effectLst/>
              <a:latin typeface="+mn-lt"/>
              <a:ea typeface="+mn-ea"/>
              <a:cs typeface="+mn-cs"/>
            </a:endParaRPr>
          </a:p>
          <a:p>
            <a:pPr marL="171450" indent="-171450" rtl="0" fontAlgn="base">
              <a:buFontTx/>
              <a:buChar char="-"/>
            </a:pPr>
            <a:r>
              <a:rPr lang="da-DK" sz="1200" b="0" i="0" kern="1200">
                <a:solidFill>
                  <a:schemeClr val="tx1"/>
                </a:solidFill>
                <a:effectLst/>
                <a:latin typeface="+mn-lt"/>
                <a:ea typeface="+mn-ea"/>
                <a:cs typeface="+mn-cs"/>
              </a:rPr>
              <a:t>Ved årsskiftet sendte vi et bekymringsbrev til Ældreministeren, suppleret med indsamlede historier fra lokalafdelingerne om afslag ved visitation (de såkaldte mørketal).</a:t>
            </a:r>
          </a:p>
          <a:p>
            <a:pPr marL="171450" indent="-171450" rtl="0" fontAlgn="base">
              <a:buFontTx/>
              <a:buChar char="-"/>
            </a:pPr>
            <a:endParaRPr lang="da-DK" sz="1200" b="0" i="0" kern="1200">
              <a:solidFill>
                <a:schemeClr val="tx1"/>
              </a:solidFill>
              <a:effectLst/>
              <a:latin typeface="+mn-lt"/>
              <a:ea typeface="+mn-ea"/>
              <a:cs typeface="+mn-cs"/>
            </a:endParaRPr>
          </a:p>
          <a:p>
            <a:pPr marL="171450" indent="-171450" rtl="0" fontAlgn="base">
              <a:buFontTx/>
              <a:buChar char="-"/>
            </a:pPr>
            <a:r>
              <a:rPr lang="da-DK" sz="1200" b="0" i="0" kern="1200">
                <a:solidFill>
                  <a:schemeClr val="tx1"/>
                </a:solidFill>
                <a:effectLst/>
                <a:latin typeface="+mn-lt"/>
                <a:ea typeface="+mn-ea"/>
                <a:cs typeface="+mn-cs"/>
              </a:rPr>
              <a:t>I April måned kom vi på forsiden af Kristeligt Dagblad med vores bekymring for den faldende kapacitet.</a:t>
            </a:r>
          </a:p>
          <a:p>
            <a:pPr marL="0" indent="0" rtl="0" fontAlgn="base">
              <a:buFontTx/>
              <a:buNone/>
            </a:pPr>
            <a:endParaRPr lang="da-DK"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200" b="0" i="0" kern="1200">
                <a:solidFill>
                  <a:schemeClr val="tx1"/>
                </a:solidFill>
                <a:effectLst/>
                <a:latin typeface="+mn-lt"/>
                <a:ea typeface="+mn-ea"/>
                <a:cs typeface="+mn-cs"/>
              </a:rPr>
              <a:t>- I Juni gik Bjarne Hastrup ud i et samlet opråb med Lars Sandahl fra Dansk Industri, og opfordrede igen til at Regeringen nedsætter et plejehjemspartnerskab </a:t>
            </a:r>
          </a:p>
          <a:p>
            <a:pPr marL="0" indent="0" rtl="0" fontAlgn="base">
              <a:buFontTx/>
              <a:buNone/>
            </a:pPr>
            <a:endParaRPr lang="da-DK" sz="1200" b="0" i="0" kern="1200">
              <a:solidFill>
                <a:schemeClr val="tx1"/>
              </a:solidFill>
              <a:effectLst/>
              <a:latin typeface="+mn-lt"/>
              <a:ea typeface="+mn-ea"/>
              <a:cs typeface="+mn-cs"/>
            </a:endParaRPr>
          </a:p>
          <a:p>
            <a:pPr marL="171450" indent="-171450" rtl="0" fontAlgn="base">
              <a:buFontTx/>
              <a:buChar char="-"/>
            </a:pPr>
            <a:r>
              <a:rPr lang="da-DK" sz="1200" b="0" i="0" kern="1200">
                <a:solidFill>
                  <a:schemeClr val="tx1"/>
                </a:solidFill>
                <a:effectLst/>
                <a:latin typeface="+mn-lt"/>
                <a:ea typeface="+mn-ea"/>
                <a:cs typeface="+mn-cs"/>
              </a:rPr>
              <a:t>Parallelt med sekretariatets indsats har flere lokalafdelinger været gode til at løfte dagsordenen lokalt; som fx Vagn Meck fra Haderslev, i samarbejde med andre lokalafdelinger.</a:t>
            </a:r>
          </a:p>
          <a:p>
            <a:pPr marL="171450" indent="-171450" rtl="0" fontAlgn="base">
              <a:buFontTx/>
              <a:buChar char="-"/>
            </a:pPr>
            <a:endParaRPr lang="da-DK" sz="1200" b="0" i="0" kern="1200">
              <a:solidFill>
                <a:schemeClr val="tx1"/>
              </a:solidFill>
              <a:effectLst/>
              <a:latin typeface="+mn-lt"/>
              <a:ea typeface="+mn-ea"/>
              <a:cs typeface="+mn-cs"/>
            </a:endParaRPr>
          </a:p>
          <a:p>
            <a:pPr marL="171450" indent="-171450" rtl="0" fontAlgn="base">
              <a:buFontTx/>
              <a:buChar char="-"/>
            </a:pPr>
            <a:r>
              <a:rPr lang="da-DK" sz="1200" b="0" i="0" kern="1200">
                <a:solidFill>
                  <a:schemeClr val="tx1"/>
                </a:solidFill>
                <a:effectLst/>
                <a:latin typeface="+mn-lt"/>
                <a:ea typeface="+mn-ea"/>
                <a:cs typeface="+mn-cs"/>
              </a:rPr>
              <a:t>På baggrund af diverse opråb, valgte ældreordfører </a:t>
            </a:r>
          </a:p>
        </p:txBody>
      </p:sp>
      <p:sp>
        <p:nvSpPr>
          <p:cNvPr id="4" name="Pladsholder til slidenummer 3"/>
          <p:cNvSpPr>
            <a:spLocks noGrp="1"/>
          </p:cNvSpPr>
          <p:nvPr>
            <p:ph type="sldNum" sz="quarter" idx="5"/>
          </p:nvPr>
        </p:nvSpPr>
        <p:spPr/>
        <p:txBody>
          <a:bodyPr/>
          <a:lstStyle/>
          <a:p>
            <a:fld id="{C2C98BBF-BBF0-4DE9-8547-883D9E224976}" type="slidenum">
              <a:rPr lang="da-DK" smtClean="0"/>
              <a:t>5</a:t>
            </a:fld>
            <a:endParaRPr lang="da-DK"/>
          </a:p>
        </p:txBody>
      </p:sp>
    </p:spTree>
    <p:extLst>
      <p:ext uri="{BB962C8B-B14F-4D97-AF65-F5344CB8AC3E}">
        <p14:creationId xmlns:p14="http://schemas.microsoft.com/office/powerpoint/2010/main" val="94808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6</a:t>
            </a:fld>
            <a:endParaRPr lang="da-DK"/>
          </a:p>
        </p:txBody>
      </p:sp>
    </p:spTree>
    <p:extLst>
      <p:ext uri="{BB962C8B-B14F-4D97-AF65-F5344CB8AC3E}">
        <p14:creationId xmlns:p14="http://schemas.microsoft.com/office/powerpoint/2010/main" val="217254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DA5E-709E-CB18-A83D-250034A0051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16B9CD0-95CE-65EF-917A-992379AF4A4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228BDD6-A2EC-01D7-5C04-BA9FAE946F5B}"/>
              </a:ext>
            </a:extLst>
          </p:cNvPr>
          <p:cNvSpPr>
            <a:spLocks noGrp="1"/>
          </p:cNvSpPr>
          <p:nvPr>
            <p:ph type="body" idx="1"/>
          </p:nvPr>
        </p:nvSpPr>
        <p:spPr/>
        <p:txBody>
          <a:bodyPr/>
          <a:lstStyle/>
          <a:p>
            <a:pPr rtl="0" fontAlgn="base"/>
            <a:r>
              <a:rPr lang="da-DK" sz="1200" b="0" i="0" u="none" strike="noStrike" kern="1200">
                <a:solidFill>
                  <a:schemeClr val="tx1"/>
                </a:solidFill>
                <a:effectLst/>
                <a:latin typeface="+mn-lt"/>
                <a:ea typeface="+mn-ea"/>
                <a:cs typeface="+mn-cs"/>
              </a:rPr>
              <a:t>Når vi taler om flere plejehjemspladser, er det naturlige næste spørgsmål ofte: men hvem skal arbejde der/hvem skal passe og pleje de ældre?</a:t>
            </a:r>
          </a:p>
          <a:p>
            <a:pPr rtl="0" fontAlgn="base"/>
            <a:endParaRPr lang="da-DK" sz="1200" b="0" i="0" u="none" strike="noStrike" kern="1200">
              <a:solidFill>
                <a:schemeClr val="tx1"/>
              </a:solidFill>
              <a:effectLst/>
              <a:latin typeface="+mn-lt"/>
              <a:ea typeface="+mn-ea"/>
              <a:cs typeface="+mn-cs"/>
            </a:endParaRPr>
          </a:p>
          <a:p>
            <a:pPr marL="171450" indent="-171450" rtl="0" fontAlgn="base">
              <a:buFontTx/>
              <a:buChar char="-"/>
            </a:pPr>
            <a:r>
              <a:rPr lang="da-DK" sz="1200" b="0" i="0" u="none" strike="noStrike" kern="1200">
                <a:solidFill>
                  <a:schemeClr val="tx1"/>
                </a:solidFill>
                <a:effectLst/>
                <a:latin typeface="+mn-lt"/>
                <a:ea typeface="+mn-ea"/>
                <a:cs typeface="+mn-cs"/>
              </a:rPr>
              <a:t>Det er ingen hemmelighed, at der aktuelt er store rekrutteringsudfordringer i ældreplejen, og nogen vil måske spørge om man så kan arbejde for bedre normeringer? Men det er vi nødt til. Det viser VIVE´s nyeste normeringsundersøgelse med al tydelighed: </a:t>
            </a:r>
          </a:p>
          <a:p>
            <a:pPr marL="171450" indent="-171450" rtl="0" fontAlgn="base">
              <a:buFontTx/>
              <a:buChar char="-"/>
            </a:pPr>
            <a:endParaRPr lang="da-DK" sz="1200" b="0" i="0" u="none" strike="noStrike" kern="1200">
              <a:solidFill>
                <a:schemeClr val="tx1"/>
              </a:solidFill>
              <a:effectLst/>
              <a:latin typeface="+mn-lt"/>
              <a:ea typeface="+mn-ea"/>
              <a:cs typeface="+mn-cs"/>
            </a:endParaRPr>
          </a:p>
          <a:p>
            <a:pPr marL="171450" indent="-171450" rtl="0" fontAlgn="base">
              <a:buFontTx/>
              <a:buChar char="-"/>
            </a:pPr>
            <a:r>
              <a:rPr lang="da-DK" sz="1200" b="0" i="0" u="none" strike="noStrike" kern="1200">
                <a:solidFill>
                  <a:schemeClr val="tx1"/>
                </a:solidFill>
                <a:effectLst/>
                <a:latin typeface="+mn-lt"/>
                <a:ea typeface="+mn-ea"/>
                <a:cs typeface="+mn-cs"/>
              </a:rPr>
              <a:t>Normeringen er uændret, men borgerne er blevet mere plejekrævende (måske pga. den sene visitation til plejehjem) og derfor er plejehjemmene under stort pres. Plejehjemslederne beskriver det som at ”normeringen er blevet udhulet over tid”.</a:t>
            </a:r>
          </a:p>
          <a:p>
            <a:pPr marL="171450" indent="-171450" rtl="0" fontAlgn="base">
              <a:buFontTx/>
              <a:buChar char="-"/>
            </a:pPr>
            <a:endParaRPr lang="da-DK" sz="1200" b="0" i="0" u="none" strike="noStrike" kern="1200">
              <a:solidFill>
                <a:schemeClr val="tx1"/>
              </a:solidFill>
              <a:effectLst/>
              <a:latin typeface="+mn-lt"/>
              <a:ea typeface="+mn-ea"/>
              <a:cs typeface="+mn-cs"/>
            </a:endParaRPr>
          </a:p>
          <a:p>
            <a:pPr marL="171450" indent="-171450" rtl="0" fontAlgn="base">
              <a:buFontTx/>
              <a:buChar char="-"/>
            </a:pPr>
            <a:r>
              <a:rPr lang="da-DK" sz="1200" b="0" i="0" u="none" strike="noStrike" kern="1200">
                <a:solidFill>
                  <a:schemeClr val="tx1"/>
                </a:solidFill>
                <a:effectLst/>
                <a:latin typeface="+mn-lt"/>
                <a:ea typeface="+mn-ea"/>
                <a:cs typeface="+mn-cs"/>
              </a:rPr>
              <a:t>Og hvis det ikke skulle være bekymrende i sig selv, så viser undersøgelsen som de forgangne år, store kommunale forskelle i normeringerne:</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da-DK"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200" b="0" i="0" u="none" strike="noStrike" kern="1200">
                <a:solidFill>
                  <a:schemeClr val="tx1"/>
                </a:solidFill>
                <a:effectLst/>
                <a:latin typeface="+mn-lt"/>
                <a:ea typeface="+mn-ea"/>
                <a:cs typeface="+mn-cs"/>
              </a:rPr>
              <a:t>Der er en tendens til, at der er omtrent halvt så mange beboere per medarbejder i den kommune, der har de bedste normeringer, sammenlignet med den kommune, der har de dårligste normeringer. </a:t>
            </a:r>
            <a:r>
              <a:rPr lang="da-DK" sz="1200" b="0" i="0" kern="1200">
                <a:solidFill>
                  <a:schemeClr val="tx1"/>
                </a:solidFill>
                <a:effectLst/>
                <a:latin typeface="+mn-lt"/>
                <a:ea typeface="+mn-ea"/>
                <a:cs typeface="+mn-cs"/>
              </a:rPr>
              <a:t>​</a:t>
            </a:r>
          </a:p>
          <a:p>
            <a:pPr rtl="0" fontAlgn="base"/>
            <a:endParaRPr lang="da-DK" sz="1200" b="0" i="0" u="none" strike="noStrike" kern="1200">
              <a:solidFill>
                <a:schemeClr val="tx1"/>
              </a:solidFill>
              <a:effectLst/>
              <a:latin typeface="+mn-lt"/>
              <a:ea typeface="+mn-ea"/>
              <a:cs typeface="+mn-cs"/>
            </a:endParaRPr>
          </a:p>
          <a:p>
            <a:pPr rtl="0" fontAlgn="base"/>
            <a:r>
              <a:rPr lang="da-DK" sz="1200" b="0" i="0" u="none" strike="noStrike" kern="1200">
                <a:solidFill>
                  <a:schemeClr val="tx1"/>
                </a:solidFill>
                <a:effectLst/>
                <a:latin typeface="+mn-lt"/>
                <a:ea typeface="+mn-ea"/>
                <a:cs typeface="+mn-cs"/>
              </a:rPr>
              <a:t>- Det største spænd ses på nattevagter i weekenden, hvor der på enkelte plejehjem er 7 beboere per medarbejder om natten, mens der på andre plejehjem er 40 beboere per medarbejder.</a:t>
            </a:r>
            <a:r>
              <a:rPr lang="da-DK" sz="1200" b="0" i="0" kern="1200">
                <a:solidFill>
                  <a:schemeClr val="tx1"/>
                </a:solidFill>
                <a:effectLst/>
                <a:latin typeface="+mn-lt"/>
                <a:ea typeface="+mn-ea"/>
                <a:cs typeface="+mn-cs"/>
              </a:rPr>
              <a:t>​</a:t>
            </a:r>
          </a:p>
          <a:p>
            <a:pPr rtl="0" fontAlgn="base"/>
            <a:endParaRPr lang="da-DK"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200" b="0" i="0" kern="1200">
                <a:solidFill>
                  <a:schemeClr val="tx1"/>
                </a:solidFill>
                <a:effectLst/>
                <a:latin typeface="+mn-lt"/>
                <a:ea typeface="+mn-ea"/>
                <a:cs typeface="+mn-cs"/>
              </a:rPr>
              <a:t>Det er jo i sig selv en hel dagsorden at tale om ”postnummerbingo”, da vi ikke mener det er rimeligt at postnummeret afgør adgangen til noget så grundlæggende som pleje og omsorg, den dag vi ikke længere kan klare os selv.  </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sz="1200" b="0" i="0" kern="1200">
                <a:solidFill>
                  <a:schemeClr val="tx1"/>
                </a:solidFill>
                <a:effectLst/>
                <a:latin typeface="+mn-lt"/>
                <a:ea typeface="+mn-ea"/>
                <a:cs typeface="+mn-cs"/>
              </a:rPr>
              <a:t>Undersøgelsen har fået stort politisk bevågenhed både nationalt og lokalt – og igen kan vi henvise til, at der er tal på kommuneniveau via Frivilligportalen.</a:t>
            </a:r>
          </a:p>
          <a:p>
            <a:pPr marL="0" marR="0" lvl="0" indent="0" algn="l" defTabSz="914400" rtl="0" eaLnBrk="1" fontAlgn="base" latinLnBrk="0" hangingPunct="1">
              <a:lnSpc>
                <a:spcPct val="100000"/>
              </a:lnSpc>
              <a:spcBef>
                <a:spcPts val="0"/>
              </a:spcBef>
              <a:spcAft>
                <a:spcPts val="0"/>
              </a:spcAft>
              <a:buClrTx/>
              <a:buSzTx/>
              <a:buFontTx/>
              <a:buNone/>
              <a:tabLst/>
              <a:defRPr/>
            </a:pPr>
            <a:endParaRPr lang="da-DK" sz="1200" b="0" i="0" kern="1200">
              <a:solidFill>
                <a:schemeClr val="tx1"/>
              </a:solidFill>
              <a:effectLst/>
              <a:latin typeface="+mn-lt"/>
              <a:ea typeface="+mn-ea"/>
              <a:cs typeface="+mn-cs"/>
            </a:endParaRPr>
          </a:p>
        </p:txBody>
      </p:sp>
      <p:sp>
        <p:nvSpPr>
          <p:cNvPr id="4" name="Pladsholder til slidenummer 3">
            <a:extLst>
              <a:ext uri="{FF2B5EF4-FFF2-40B4-BE49-F238E27FC236}">
                <a16:creationId xmlns:a16="http://schemas.microsoft.com/office/drawing/2014/main" id="{E60FCDAA-FD60-8CF2-D196-9F6A5C19EE8D}"/>
              </a:ext>
            </a:extLst>
          </p:cNvPr>
          <p:cNvSpPr>
            <a:spLocks noGrp="1"/>
          </p:cNvSpPr>
          <p:nvPr>
            <p:ph type="sldNum" sz="quarter" idx="5"/>
          </p:nvPr>
        </p:nvSpPr>
        <p:spPr/>
        <p:txBody>
          <a:bodyPr/>
          <a:lstStyle/>
          <a:p>
            <a:fld id="{C2C98BBF-BBF0-4DE9-8547-883D9E224976}" type="slidenum">
              <a:rPr lang="da-DK" smtClean="0"/>
              <a:t>7</a:t>
            </a:fld>
            <a:endParaRPr lang="da-DK"/>
          </a:p>
        </p:txBody>
      </p:sp>
    </p:spTree>
    <p:extLst>
      <p:ext uri="{BB962C8B-B14F-4D97-AF65-F5344CB8AC3E}">
        <p14:creationId xmlns:p14="http://schemas.microsoft.com/office/powerpoint/2010/main" val="43921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309AC-68EB-EA98-5DEC-FC61ADFEF82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C55466D-38BF-C83C-42B4-3C220053F54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DAC3F9E-B920-D2E6-4F61-8D38A0D10FB7}"/>
              </a:ext>
            </a:extLst>
          </p:cNvPr>
          <p:cNvSpPr>
            <a:spLocks noGrp="1"/>
          </p:cNvSpPr>
          <p:nvPr>
            <p:ph type="body" idx="1"/>
          </p:nvPr>
        </p:nvSpPr>
        <p:spPr/>
        <p:txBody>
          <a:bodyPr/>
          <a:lstStyle/>
          <a:p>
            <a:pPr rtl="0" fontAlgn="base"/>
            <a:r>
              <a:rPr lang="da-DK" sz="1000" b="0" i="0" u="none" strike="noStrike" kern="1200">
                <a:solidFill>
                  <a:schemeClr val="tx1"/>
                </a:solidFill>
                <a:effectLst/>
                <a:latin typeface="+mn-lt"/>
                <a:ea typeface="+mn-ea"/>
                <a:cs typeface="+mn-cs"/>
              </a:rPr>
              <a:t>Med henvisning til artiklen i Kristeligt Dagblad og Ældre Sagens tal, valgte Folketingets Ældreudvalg i juni at stille spørgsmål til ældreministeren om den faldende dækningsgrad.</a:t>
            </a:r>
          </a:p>
          <a:p>
            <a:pPr rtl="0" fontAlgn="base"/>
            <a:endParaRPr lang="da-DK" sz="1000" b="0" i="0" u="none" strike="noStrike" kern="1200">
              <a:solidFill>
                <a:schemeClr val="tx1"/>
              </a:solidFill>
              <a:effectLst/>
              <a:latin typeface="+mn-lt"/>
              <a:ea typeface="+mn-ea"/>
              <a:cs typeface="+mn-cs"/>
            </a:endParaRPr>
          </a:p>
          <a:p>
            <a:pPr rtl="0" fontAlgn="base"/>
            <a:r>
              <a:rPr lang="da-DK" sz="1000" b="0" i="0" u="none" strike="noStrike" kern="1200">
                <a:solidFill>
                  <a:schemeClr val="tx1"/>
                </a:solidFill>
                <a:effectLst/>
                <a:latin typeface="+mn-lt"/>
                <a:ea typeface="+mn-ea"/>
                <a:cs typeface="+mn-cs"/>
              </a:rPr>
              <a:t>Ældreministeren erkender at den faldende dækningsgrad ikke skal negligeres, men henviser bl.a. til de 3000 ekstra ikke-kommunale plejehjemspladser som er Ældrereformens ambition.</a:t>
            </a:r>
          </a:p>
          <a:p>
            <a:pPr rtl="0" fontAlgn="base"/>
            <a:br>
              <a:rPr lang="da-DK" sz="1000" b="0" i="0" u="none" strike="noStrike" kern="1200">
                <a:solidFill>
                  <a:schemeClr val="tx1"/>
                </a:solidFill>
                <a:effectLst/>
                <a:latin typeface="+mn-lt"/>
                <a:ea typeface="+mn-ea"/>
                <a:cs typeface="+mn-cs"/>
              </a:rPr>
            </a:br>
            <a:r>
              <a:rPr lang="da-DK" sz="1000" b="0" i="0" u="none" strike="noStrike" kern="1200">
                <a:solidFill>
                  <a:schemeClr val="tx1"/>
                </a:solidFill>
                <a:effectLst/>
                <a:latin typeface="+mn-lt"/>
                <a:ea typeface="+mn-ea"/>
                <a:cs typeface="+mn-cs"/>
              </a:rPr>
              <a:t>Det er her vigtigt at bemærke, at hun lige skal gange det tal med 5 og sikre at der totalt etableres 15.000 ekstra plejehjemspladser inden 2030. Ellers vil dækningsgraden falde yderligere.</a:t>
            </a:r>
          </a:p>
          <a:p>
            <a:pPr rtl="0" fontAlgn="base"/>
            <a:endParaRPr lang="da-DK" sz="1000" b="0" i="0" u="none" strike="noStrike" kern="1200">
              <a:solidFill>
                <a:schemeClr val="tx1"/>
              </a:solidFill>
              <a:effectLst/>
              <a:latin typeface="+mn-lt"/>
              <a:ea typeface="+mn-ea"/>
              <a:cs typeface="+mn-cs"/>
            </a:endParaRPr>
          </a:p>
          <a:p>
            <a:pPr rtl="0" fontAlgn="base"/>
            <a:r>
              <a:rPr lang="da-DK" sz="1000" b="0" i="0" u="none" strike="noStrike" kern="1200">
                <a:solidFill>
                  <a:schemeClr val="tx1"/>
                </a:solidFill>
                <a:effectLst/>
                <a:latin typeface="+mn-lt"/>
                <a:ea typeface="+mn-ea"/>
                <a:cs typeface="+mn-cs"/>
              </a:rPr>
              <a:t>Fra Ældre Sagens side kæmper vi videre for den vigtige dagsorden og bl.a. derfor er temaet om flere plejehjemspladser også udvalgt som et af Ældre Sagens tre valgtemaer, i forbindelse med Kommunalvalg 2025.</a:t>
            </a:r>
          </a:p>
        </p:txBody>
      </p:sp>
      <p:sp>
        <p:nvSpPr>
          <p:cNvPr id="4" name="Pladsholder til slidenummer 3">
            <a:extLst>
              <a:ext uri="{FF2B5EF4-FFF2-40B4-BE49-F238E27FC236}">
                <a16:creationId xmlns:a16="http://schemas.microsoft.com/office/drawing/2014/main" id="{E52CB012-3595-444C-E259-5A93E6D8A512}"/>
              </a:ext>
            </a:extLst>
          </p:cNvPr>
          <p:cNvSpPr>
            <a:spLocks noGrp="1"/>
          </p:cNvSpPr>
          <p:nvPr>
            <p:ph type="sldNum" sz="quarter" idx="5"/>
          </p:nvPr>
        </p:nvSpPr>
        <p:spPr/>
        <p:txBody>
          <a:bodyPr/>
          <a:lstStyle/>
          <a:p>
            <a:fld id="{C2C98BBF-BBF0-4DE9-8547-883D9E224976}" type="slidenum">
              <a:rPr lang="da-DK" smtClean="0"/>
              <a:t>8</a:t>
            </a:fld>
            <a:endParaRPr lang="da-DK"/>
          </a:p>
        </p:txBody>
      </p:sp>
    </p:spTree>
    <p:extLst>
      <p:ext uri="{BB962C8B-B14F-4D97-AF65-F5344CB8AC3E}">
        <p14:creationId xmlns:p14="http://schemas.microsoft.com/office/powerpoint/2010/main" val="106048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2C98BBF-BBF0-4DE9-8547-883D9E224976}" type="slidenum">
              <a:rPr lang="da-DK" smtClean="0"/>
              <a:t>9</a:t>
            </a:fld>
            <a:endParaRPr lang="da-DK"/>
          </a:p>
        </p:txBody>
      </p:sp>
    </p:spTree>
    <p:extLst>
      <p:ext uri="{BB962C8B-B14F-4D97-AF65-F5344CB8AC3E}">
        <p14:creationId xmlns:p14="http://schemas.microsoft.com/office/powerpoint/2010/main" val="3505911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7806304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nchor="t"/>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3" name="Pladsholder til diasnummer 2"/>
          <p:cNvSpPr>
            <a:spLocks noGrp="1"/>
          </p:cNvSpPr>
          <p:nvPr>
            <p:ph type="sldNum" sz="quarter" idx="16"/>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989033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4" name="Pladsholder til diasnummer 3"/>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7026309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a:t>Klik for at tilføje tekst</a:t>
            </a:r>
          </a:p>
        </p:txBody>
      </p:sp>
      <p:sp>
        <p:nvSpPr>
          <p:cNvPr id="3" name="Pladsholder til diasnummer 2"/>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9815128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537168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
        <p:nvSpPr>
          <p:cNvPr id="2" name="Pladsholder til diasnummer 1"/>
          <p:cNvSpPr>
            <a:spLocks noGrp="1"/>
          </p:cNvSpPr>
          <p:nvPr>
            <p:ph type="sldNum" sz="quarter" idx="10"/>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105149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47E12-2986-3E2C-CB0C-B7F165669F0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GB"/>
          </a:p>
        </p:txBody>
      </p:sp>
      <p:sp>
        <p:nvSpPr>
          <p:cNvPr id="3" name="Undertitel 2">
            <a:extLst>
              <a:ext uri="{FF2B5EF4-FFF2-40B4-BE49-F238E27FC236}">
                <a16:creationId xmlns:a16="http://schemas.microsoft.com/office/drawing/2014/main" id="{AD42EE0B-C894-2B6C-0798-E1BD66F8B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GB"/>
          </a:p>
        </p:txBody>
      </p:sp>
      <p:sp>
        <p:nvSpPr>
          <p:cNvPr id="4" name="Pladsholder til dato 3">
            <a:extLst>
              <a:ext uri="{FF2B5EF4-FFF2-40B4-BE49-F238E27FC236}">
                <a16:creationId xmlns:a16="http://schemas.microsoft.com/office/drawing/2014/main" id="{369959DF-C979-741D-E257-3DAC81EF621C}"/>
              </a:ext>
            </a:extLst>
          </p:cNvPr>
          <p:cNvSpPr>
            <a:spLocks noGrp="1"/>
          </p:cNvSpPr>
          <p:nvPr>
            <p:ph type="dt" sz="half" idx="10"/>
          </p:nvPr>
        </p:nvSpPr>
        <p:spPr/>
        <p:txBody>
          <a:bodyPr/>
          <a:lstStyle/>
          <a:p>
            <a:fld id="{E5D8CF6A-C731-754C-B22C-BE114DFB1AA5}" type="datetimeFigureOut">
              <a:rPr lang="en-GB" smtClean="0"/>
              <a:t>16/09/2025</a:t>
            </a:fld>
            <a:endParaRPr lang="en-GB"/>
          </a:p>
        </p:txBody>
      </p:sp>
      <p:sp>
        <p:nvSpPr>
          <p:cNvPr id="5" name="Pladsholder til sidefod 4">
            <a:extLst>
              <a:ext uri="{FF2B5EF4-FFF2-40B4-BE49-F238E27FC236}">
                <a16:creationId xmlns:a16="http://schemas.microsoft.com/office/drawing/2014/main" id="{B46817E6-CE04-AD44-CE06-533EA5F294FF}"/>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3794FFAC-70E5-7193-B7B4-A0DE220A9765}"/>
              </a:ext>
            </a:extLst>
          </p:cNvPr>
          <p:cNvSpPr>
            <a:spLocks noGrp="1"/>
          </p:cNvSpPr>
          <p:nvPr>
            <p:ph type="sldNum" sz="quarter" idx="12"/>
          </p:nvPr>
        </p:nvSpPr>
        <p:spPr/>
        <p:txBody>
          <a:bodyPr/>
          <a:lstStyle/>
          <a:p>
            <a:fld id="{10C5156E-9795-5D40-9B45-A81405F59A51}" type="slidenum">
              <a:rPr lang="en-GB" smtClean="0"/>
              <a:t>‹nr.›</a:t>
            </a:fld>
            <a:endParaRPr lang="en-GB"/>
          </a:p>
        </p:txBody>
      </p:sp>
    </p:spTree>
    <p:extLst>
      <p:ext uri="{BB962C8B-B14F-4D97-AF65-F5344CB8AC3E}">
        <p14:creationId xmlns:p14="http://schemas.microsoft.com/office/powerpoint/2010/main" val="363031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slide">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41" name="ÆS_logo_POS_CMYK.pdf">
            <a:extLst>
              <a:ext uri="{FF2B5EF4-FFF2-40B4-BE49-F238E27FC236}">
                <a16:creationId xmlns:a16="http://schemas.microsoft.com/office/drawing/2014/main" id="{A5CC1B76-24ED-ABAE-B38B-EF2B5A0F5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pic>
        <p:nvPicPr>
          <p:cNvPr id="4" name="ÆS_logo_POS_CMYK.pdf">
            <a:extLst>
              <a:ext uri="{FF2B5EF4-FFF2-40B4-BE49-F238E27FC236}">
                <a16:creationId xmlns:a16="http://schemas.microsoft.com/office/drawing/2014/main" id="{A5F93397-A5E6-2F20-FA54-23E0A9E4517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0564" y="778110"/>
            <a:ext cx="1663699" cy="286017"/>
          </a:xfrm>
          <a:prstGeom prst="rect">
            <a:avLst/>
          </a:prstGeom>
          <a:ln w="12700">
            <a:miter lim="400000"/>
          </a:ln>
        </p:spPr>
      </p:pic>
      <p:sp>
        <p:nvSpPr>
          <p:cNvPr id="10" name="Pladsholder til billede 9">
            <a:extLst>
              <a:ext uri="{FF2B5EF4-FFF2-40B4-BE49-F238E27FC236}">
                <a16:creationId xmlns:a16="http://schemas.microsoft.com/office/drawing/2014/main" id="{9F211235-3CF8-607C-8C75-5C8B6F0BFE45}"/>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chemeClr val="bg1"/>
          </a:solidFill>
        </p:spPr>
        <p:txBody>
          <a:bodyPr wrap="square" anchor="ctr">
            <a:noAutofit/>
          </a:bodyPr>
          <a:lstStyle>
            <a:lvl1pPr algn="ctr">
              <a:defRPr>
                <a:solidFill>
                  <a:schemeClr val="tx2"/>
                </a:solidFill>
              </a:defRPr>
            </a:lvl1pPr>
          </a:lstStyle>
          <a:p>
            <a:r>
              <a:rPr lang="da-DK"/>
              <a:t>Klik på ikonet for at tilføje et billede</a:t>
            </a:r>
            <a:endParaRPr lang="en-US"/>
          </a:p>
        </p:txBody>
      </p:sp>
    </p:spTree>
    <p:extLst>
      <p:ext uri="{BB962C8B-B14F-4D97-AF65-F5344CB8AC3E}">
        <p14:creationId xmlns:p14="http://schemas.microsoft.com/office/powerpoint/2010/main" val="4177322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192B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6E8-63BD-9AF0-C249-1557AAB880AF}"/>
              </a:ext>
            </a:extLst>
          </p:cNvPr>
          <p:cNvSpPr>
            <a:spLocks noGrp="1"/>
          </p:cNvSpPr>
          <p:nvPr>
            <p:ph type="ctrTitle" hasCustomPrompt="1"/>
          </p:nvPr>
        </p:nvSpPr>
        <p:spPr>
          <a:xfrm>
            <a:off x="830263" y="2091640"/>
            <a:ext cx="4433887" cy="2519363"/>
          </a:xfrm>
        </p:spPr>
        <p:txBody>
          <a:bodyPr anchor="b"/>
          <a:lstStyle>
            <a:lvl1pPr algn="l">
              <a:defRPr sz="4200">
                <a:solidFill>
                  <a:schemeClr val="bg1"/>
                </a:solidFill>
              </a:defRPr>
            </a:lvl1pPr>
          </a:lstStyle>
          <a:p>
            <a:r>
              <a:rPr lang="da-DK"/>
              <a:t>Klik for at redigere titeltypografien i masteren</a:t>
            </a:r>
          </a:p>
        </p:txBody>
      </p:sp>
      <p:sp>
        <p:nvSpPr>
          <p:cNvPr id="3" name="Subtitle 2">
            <a:extLst>
              <a:ext uri="{FF2B5EF4-FFF2-40B4-BE49-F238E27FC236}">
                <a16:creationId xmlns:a16="http://schemas.microsoft.com/office/drawing/2014/main" id="{07105BED-AEC6-7489-627D-C4BD36A60476}"/>
              </a:ext>
            </a:extLst>
          </p:cNvPr>
          <p:cNvSpPr>
            <a:spLocks noGrp="1"/>
          </p:cNvSpPr>
          <p:nvPr>
            <p:ph type="subTitle" idx="1" hasCustomPrompt="1"/>
          </p:nvPr>
        </p:nvSpPr>
        <p:spPr>
          <a:xfrm>
            <a:off x="830263" y="4891991"/>
            <a:ext cx="4433887" cy="558799"/>
          </a:xfrm>
          <a:prstGeom prst="rect">
            <a:avLst/>
          </a:prstGeom>
        </p:spPr>
        <p:txBody>
          <a:bodyPr/>
          <a:lstStyle>
            <a:lvl1pPr marL="0" indent="0" algn="l">
              <a:buNone/>
              <a:defRPr sz="2200">
                <a:solidFill>
                  <a:schemeClr val="bg1"/>
                </a:solidFill>
                <a:latin typeface="IBM Plex Sans Medium" panose="020B06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grpSp>
        <p:nvGrpSpPr>
          <p:cNvPr id="5" name="Gruppe 4">
            <a:extLst>
              <a:ext uri="{FF2B5EF4-FFF2-40B4-BE49-F238E27FC236}">
                <a16:creationId xmlns:a16="http://schemas.microsoft.com/office/drawing/2014/main" id="{3563AE1B-5A4D-8310-6D2B-405290F3DBBC}"/>
              </a:ext>
            </a:extLst>
          </p:cNvPr>
          <p:cNvGrpSpPr/>
          <p:nvPr/>
        </p:nvGrpSpPr>
        <p:grpSpPr>
          <a:xfrm>
            <a:off x="830263" y="777875"/>
            <a:ext cx="1665288" cy="287338"/>
            <a:chOff x="830263" y="777875"/>
            <a:chExt cx="1665288" cy="287338"/>
          </a:xfrm>
        </p:grpSpPr>
        <p:sp>
          <p:nvSpPr>
            <p:cNvPr id="6" name="Freeform 5">
              <a:extLst>
                <a:ext uri="{FF2B5EF4-FFF2-40B4-BE49-F238E27FC236}">
                  <a16:creationId xmlns:a16="http://schemas.microsoft.com/office/drawing/2014/main" id="{4E4F3316-82CE-15A7-BD9A-2C61232B6CC7}"/>
                </a:ext>
              </a:extLst>
            </p:cNvPr>
            <p:cNvSpPr>
              <a:spLocks/>
            </p:cNvSpPr>
            <p:nvPr/>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7" name="Freeform 6">
              <a:extLst>
                <a:ext uri="{FF2B5EF4-FFF2-40B4-BE49-F238E27FC236}">
                  <a16:creationId xmlns:a16="http://schemas.microsoft.com/office/drawing/2014/main" id="{0B33BE0E-FD6D-6A63-2CC9-C01565808676}"/>
                </a:ext>
              </a:extLst>
            </p:cNvPr>
            <p:cNvSpPr>
              <a:spLocks noEditPoints="1"/>
            </p:cNvSpPr>
            <p:nvPr/>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7">
              <a:extLst>
                <a:ext uri="{FF2B5EF4-FFF2-40B4-BE49-F238E27FC236}">
                  <a16:creationId xmlns:a16="http://schemas.microsoft.com/office/drawing/2014/main" id="{9E4D8D36-92F3-5383-34AF-2B95BC3C9625}"/>
                </a:ext>
              </a:extLst>
            </p:cNvPr>
            <p:cNvSpPr>
              <a:spLocks noEditPoints="1"/>
            </p:cNvSpPr>
            <p:nvPr/>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8">
              <a:extLst>
                <a:ext uri="{FF2B5EF4-FFF2-40B4-BE49-F238E27FC236}">
                  <a16:creationId xmlns:a16="http://schemas.microsoft.com/office/drawing/2014/main" id="{8757374E-019C-5CF3-7D72-76E307430810}"/>
                </a:ext>
              </a:extLst>
            </p:cNvPr>
            <p:cNvSpPr>
              <a:spLocks noEditPoints="1"/>
            </p:cNvSpPr>
            <p:nvPr/>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9">
              <a:extLst>
                <a:ext uri="{FF2B5EF4-FFF2-40B4-BE49-F238E27FC236}">
                  <a16:creationId xmlns:a16="http://schemas.microsoft.com/office/drawing/2014/main" id="{F5C95B4E-A8EF-E6AC-7278-5C6C31677C3A}"/>
                </a:ext>
              </a:extLst>
            </p:cNvPr>
            <p:cNvSpPr>
              <a:spLocks/>
            </p:cNvSpPr>
            <p:nvPr/>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10">
              <a:extLst>
                <a:ext uri="{FF2B5EF4-FFF2-40B4-BE49-F238E27FC236}">
                  <a16:creationId xmlns:a16="http://schemas.microsoft.com/office/drawing/2014/main" id="{75E6AA3D-0B57-42D4-878A-A803D0F2C1DA}"/>
                </a:ext>
              </a:extLst>
            </p:cNvPr>
            <p:cNvSpPr>
              <a:spLocks noEditPoints="1"/>
            </p:cNvSpPr>
            <p:nvPr/>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1">
              <a:extLst>
                <a:ext uri="{FF2B5EF4-FFF2-40B4-BE49-F238E27FC236}">
                  <a16:creationId xmlns:a16="http://schemas.microsoft.com/office/drawing/2014/main" id="{737F632B-732C-FF91-16E2-E0EE64EBF18A}"/>
                </a:ext>
              </a:extLst>
            </p:cNvPr>
            <p:cNvSpPr>
              <a:spLocks/>
            </p:cNvSpPr>
            <p:nvPr/>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2">
              <a:extLst>
                <a:ext uri="{FF2B5EF4-FFF2-40B4-BE49-F238E27FC236}">
                  <a16:creationId xmlns:a16="http://schemas.microsoft.com/office/drawing/2014/main" id="{2417F9BA-9727-043C-D9E6-169DC3D8F639}"/>
                </a:ext>
              </a:extLst>
            </p:cNvPr>
            <p:cNvSpPr>
              <a:spLocks noEditPoints="1"/>
            </p:cNvSpPr>
            <p:nvPr/>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3">
              <a:extLst>
                <a:ext uri="{FF2B5EF4-FFF2-40B4-BE49-F238E27FC236}">
                  <a16:creationId xmlns:a16="http://schemas.microsoft.com/office/drawing/2014/main" id="{08732C3D-2FC5-036F-AECF-D45075139FF4}"/>
                </a:ext>
              </a:extLst>
            </p:cNvPr>
            <p:cNvSpPr>
              <a:spLocks noEditPoints="1"/>
            </p:cNvSpPr>
            <p:nvPr/>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 name="Kombinationstegning: figur 3">
              <a:extLst>
                <a:ext uri="{FF2B5EF4-FFF2-40B4-BE49-F238E27FC236}">
                  <a16:creationId xmlns:a16="http://schemas.microsoft.com/office/drawing/2014/main" id="{EDA21FB8-B8DA-D785-B529-17EF036F3C69}"/>
                </a:ext>
              </a:extLst>
            </p:cNvPr>
            <p:cNvSpPr>
              <a:spLocks/>
            </p:cNvSpPr>
            <p:nvPr/>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1F72CB98-5425-B455-0D95-40BA18C4F1EB}"/>
                </a:ext>
              </a:extLst>
            </p:cNvPr>
            <p:cNvSpPr>
              <a:spLocks/>
            </p:cNvSpPr>
            <p:nvPr/>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grpSp>
        <p:nvGrpSpPr>
          <p:cNvPr id="15" name="Gruppe 14">
            <a:extLst>
              <a:ext uri="{FF2B5EF4-FFF2-40B4-BE49-F238E27FC236}">
                <a16:creationId xmlns:a16="http://schemas.microsoft.com/office/drawing/2014/main" id="{025CBFE0-48EA-8E80-BF7B-3971770D1698}"/>
              </a:ext>
            </a:extLst>
          </p:cNvPr>
          <p:cNvGrpSpPr/>
          <p:nvPr userDrawn="1"/>
        </p:nvGrpSpPr>
        <p:grpSpPr>
          <a:xfrm>
            <a:off x="830263" y="777875"/>
            <a:ext cx="1665288" cy="287338"/>
            <a:chOff x="830263" y="777875"/>
            <a:chExt cx="1665288" cy="287338"/>
          </a:xfrm>
        </p:grpSpPr>
        <p:sp>
          <p:nvSpPr>
            <p:cNvPr id="16" name="Freeform 5">
              <a:extLst>
                <a:ext uri="{FF2B5EF4-FFF2-40B4-BE49-F238E27FC236}">
                  <a16:creationId xmlns:a16="http://schemas.microsoft.com/office/drawing/2014/main" id="{A6B0C2FA-1A38-17D8-096F-76D876B44AF8}"/>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8" name="Freeform 6">
              <a:extLst>
                <a:ext uri="{FF2B5EF4-FFF2-40B4-BE49-F238E27FC236}">
                  <a16:creationId xmlns:a16="http://schemas.microsoft.com/office/drawing/2014/main" id="{A080A15E-AC92-07AE-ED02-6E28DD0A3989}"/>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9" name="Freeform 7">
              <a:extLst>
                <a:ext uri="{FF2B5EF4-FFF2-40B4-BE49-F238E27FC236}">
                  <a16:creationId xmlns:a16="http://schemas.microsoft.com/office/drawing/2014/main" id="{935E4AD0-431C-F4BA-3002-044642D5506E}"/>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0" name="Freeform 8">
              <a:extLst>
                <a:ext uri="{FF2B5EF4-FFF2-40B4-BE49-F238E27FC236}">
                  <a16:creationId xmlns:a16="http://schemas.microsoft.com/office/drawing/2014/main" id="{F5243C7F-5EC7-A4ED-CBA7-6A224592BA8C}"/>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1" name="Freeform 9">
              <a:extLst>
                <a:ext uri="{FF2B5EF4-FFF2-40B4-BE49-F238E27FC236}">
                  <a16:creationId xmlns:a16="http://schemas.microsoft.com/office/drawing/2014/main" id="{62F00E4F-FC7F-314A-0E13-7733859C5C09}"/>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2" name="Freeform 10">
              <a:extLst>
                <a:ext uri="{FF2B5EF4-FFF2-40B4-BE49-F238E27FC236}">
                  <a16:creationId xmlns:a16="http://schemas.microsoft.com/office/drawing/2014/main" id="{B3C32630-1D0D-9299-FDBC-E15A3666BAB1}"/>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11">
              <a:extLst>
                <a:ext uri="{FF2B5EF4-FFF2-40B4-BE49-F238E27FC236}">
                  <a16:creationId xmlns:a16="http://schemas.microsoft.com/office/drawing/2014/main" id="{34B9B5A1-332F-A7B1-3D53-B21F39BAF663}"/>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12">
              <a:extLst>
                <a:ext uri="{FF2B5EF4-FFF2-40B4-BE49-F238E27FC236}">
                  <a16:creationId xmlns:a16="http://schemas.microsoft.com/office/drawing/2014/main" id="{CB3C1270-1FA1-2D72-471D-36F52600C330}"/>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13">
              <a:extLst>
                <a:ext uri="{FF2B5EF4-FFF2-40B4-BE49-F238E27FC236}">
                  <a16:creationId xmlns:a16="http://schemas.microsoft.com/office/drawing/2014/main" id="{6903BC5B-BFDB-F5F1-CA17-2C39BE2A6C66}"/>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Kombinationstegning: figur 25">
              <a:extLst>
                <a:ext uri="{FF2B5EF4-FFF2-40B4-BE49-F238E27FC236}">
                  <a16:creationId xmlns:a16="http://schemas.microsoft.com/office/drawing/2014/main" id="{C629F577-80D7-02C9-A43A-C382652408CA}"/>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27" name="Freeform 16">
              <a:extLst>
                <a:ext uri="{FF2B5EF4-FFF2-40B4-BE49-F238E27FC236}">
                  <a16:creationId xmlns:a16="http://schemas.microsoft.com/office/drawing/2014/main" id="{9A318EA0-5281-9362-181D-ED1CAE2A8EAA}"/>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8" name="Pladsholder til billede 27">
            <a:extLst>
              <a:ext uri="{FF2B5EF4-FFF2-40B4-BE49-F238E27FC236}">
                <a16:creationId xmlns:a16="http://schemas.microsoft.com/office/drawing/2014/main" id="{8704F738-6CD5-F46F-CAD2-AEB4AA9C495A}"/>
              </a:ext>
            </a:extLst>
          </p:cNvPr>
          <p:cNvSpPr>
            <a:spLocks noGrp="1"/>
          </p:cNvSpPr>
          <p:nvPr>
            <p:ph type="pic" sz="quarter" idx="10"/>
          </p:nvPr>
        </p:nvSpPr>
        <p:spPr>
          <a:xfrm>
            <a:off x="6076524" y="0"/>
            <a:ext cx="6115477" cy="685800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solidFill>
            <a:srgbClr val="A4B2BA"/>
          </a:solidFill>
        </p:spPr>
        <p:txBody>
          <a:bodyPr wrap="square" anchor="ctr">
            <a:noAutofit/>
          </a:bodyPr>
          <a:lstStyle>
            <a:lvl1pPr algn="ctr">
              <a:defRPr>
                <a:solidFill>
                  <a:schemeClr val="bg1"/>
                </a:solidFill>
              </a:defRPr>
            </a:lvl1pPr>
          </a:lstStyle>
          <a:p>
            <a:r>
              <a:rPr lang="da-DK"/>
              <a:t>Klik på ikonet for at tilføje et billede</a:t>
            </a:r>
            <a:endParaRPr lang="en-US"/>
          </a:p>
        </p:txBody>
      </p:sp>
    </p:spTree>
    <p:extLst>
      <p:ext uri="{BB962C8B-B14F-4D97-AF65-F5344CB8AC3E}">
        <p14:creationId xmlns:p14="http://schemas.microsoft.com/office/powerpoint/2010/main" val="24941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600" err="1">
              <a:solidFill>
                <a:schemeClr val="tx2"/>
              </a:solidFill>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8434F52A-91D6-43DA-9C68-0CFF170258BB}" type="datetime1">
              <a:rPr lang="da-DK" smtClean="0"/>
              <a:t>16-09-2025</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4051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7" y="154051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7" y="195897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57DAB05B-6074-7A6E-0309-17DC9F68903C}"/>
              </a:ext>
            </a:extLst>
          </p:cNvPr>
          <p:cNvSpPr>
            <a:spLocks noGrp="1"/>
          </p:cNvSpPr>
          <p:nvPr>
            <p:ph type="body" sz="quarter" idx="16" hasCustomPrompt="1"/>
          </p:nvPr>
        </p:nvSpPr>
        <p:spPr>
          <a:xfrm>
            <a:off x="414338" y="251936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202BD8C8-731E-2093-C331-14CE8556CB74}"/>
              </a:ext>
            </a:extLst>
          </p:cNvPr>
          <p:cNvSpPr>
            <a:spLocks noGrp="1"/>
          </p:cNvSpPr>
          <p:nvPr>
            <p:ph type="body" sz="quarter" idx="17" hasCustomPrompt="1"/>
          </p:nvPr>
        </p:nvSpPr>
        <p:spPr>
          <a:xfrm>
            <a:off x="1246187" y="251936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796201B8-E872-19AE-FCAA-3A72DD74FA3E}"/>
              </a:ext>
            </a:extLst>
          </p:cNvPr>
          <p:cNvSpPr>
            <a:spLocks noGrp="1"/>
          </p:cNvSpPr>
          <p:nvPr>
            <p:ph type="body" sz="quarter" idx="18" hasCustomPrompt="1"/>
          </p:nvPr>
        </p:nvSpPr>
        <p:spPr>
          <a:xfrm>
            <a:off x="414337" y="293782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0" name="Text Placeholder 10">
            <a:extLst>
              <a:ext uri="{FF2B5EF4-FFF2-40B4-BE49-F238E27FC236}">
                <a16:creationId xmlns:a16="http://schemas.microsoft.com/office/drawing/2014/main" id="{DE6F72EE-0490-F46F-58BF-788F839BF887}"/>
              </a:ext>
            </a:extLst>
          </p:cNvPr>
          <p:cNvSpPr>
            <a:spLocks noGrp="1"/>
          </p:cNvSpPr>
          <p:nvPr>
            <p:ph type="body" sz="quarter" idx="19" hasCustomPrompt="1"/>
          </p:nvPr>
        </p:nvSpPr>
        <p:spPr>
          <a:xfrm>
            <a:off x="414338" y="350012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4" name="Text Placeholder 10">
            <a:extLst>
              <a:ext uri="{FF2B5EF4-FFF2-40B4-BE49-F238E27FC236}">
                <a16:creationId xmlns:a16="http://schemas.microsoft.com/office/drawing/2014/main" id="{ED8270AC-0F9F-2118-89A5-4FA011AA860A}"/>
              </a:ext>
            </a:extLst>
          </p:cNvPr>
          <p:cNvSpPr>
            <a:spLocks noGrp="1"/>
          </p:cNvSpPr>
          <p:nvPr>
            <p:ph type="body" sz="quarter" idx="20" hasCustomPrompt="1"/>
          </p:nvPr>
        </p:nvSpPr>
        <p:spPr>
          <a:xfrm>
            <a:off x="1246187" y="3500120"/>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5" name="Text Placeholder 10">
            <a:extLst>
              <a:ext uri="{FF2B5EF4-FFF2-40B4-BE49-F238E27FC236}">
                <a16:creationId xmlns:a16="http://schemas.microsoft.com/office/drawing/2014/main" id="{45AD80A4-7289-76F8-470C-2D27648F2DA6}"/>
              </a:ext>
            </a:extLst>
          </p:cNvPr>
          <p:cNvSpPr>
            <a:spLocks noGrp="1"/>
          </p:cNvSpPr>
          <p:nvPr>
            <p:ph type="body" sz="quarter" idx="21" hasCustomPrompt="1"/>
          </p:nvPr>
        </p:nvSpPr>
        <p:spPr>
          <a:xfrm>
            <a:off x="414337" y="3918585"/>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6" name="Text Placeholder 10">
            <a:extLst>
              <a:ext uri="{FF2B5EF4-FFF2-40B4-BE49-F238E27FC236}">
                <a16:creationId xmlns:a16="http://schemas.microsoft.com/office/drawing/2014/main" id="{0CE0D423-B333-FFB1-9833-F67B0EFB28CE}"/>
              </a:ext>
            </a:extLst>
          </p:cNvPr>
          <p:cNvSpPr>
            <a:spLocks noGrp="1"/>
          </p:cNvSpPr>
          <p:nvPr>
            <p:ph type="body" sz="quarter" idx="22" hasCustomPrompt="1"/>
          </p:nvPr>
        </p:nvSpPr>
        <p:spPr>
          <a:xfrm>
            <a:off x="414338" y="4478973"/>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7" name="Text Placeholder 10">
            <a:extLst>
              <a:ext uri="{FF2B5EF4-FFF2-40B4-BE49-F238E27FC236}">
                <a16:creationId xmlns:a16="http://schemas.microsoft.com/office/drawing/2014/main" id="{D9EC909C-EB31-356E-B47C-67E2AB56524E}"/>
              </a:ext>
            </a:extLst>
          </p:cNvPr>
          <p:cNvSpPr>
            <a:spLocks noGrp="1"/>
          </p:cNvSpPr>
          <p:nvPr>
            <p:ph type="body" sz="quarter" idx="23" hasCustomPrompt="1"/>
          </p:nvPr>
        </p:nvSpPr>
        <p:spPr>
          <a:xfrm>
            <a:off x="1246187" y="4478973"/>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8" name="Text Placeholder 10">
            <a:extLst>
              <a:ext uri="{FF2B5EF4-FFF2-40B4-BE49-F238E27FC236}">
                <a16:creationId xmlns:a16="http://schemas.microsoft.com/office/drawing/2014/main" id="{B9550632-E8D5-9674-66E2-E2EEA055280C}"/>
              </a:ext>
            </a:extLst>
          </p:cNvPr>
          <p:cNvSpPr>
            <a:spLocks noGrp="1"/>
          </p:cNvSpPr>
          <p:nvPr>
            <p:ph type="body" sz="quarter" idx="24" hasCustomPrompt="1"/>
          </p:nvPr>
        </p:nvSpPr>
        <p:spPr>
          <a:xfrm>
            <a:off x="414337" y="4897438"/>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19" name="Text Placeholder 10">
            <a:extLst>
              <a:ext uri="{FF2B5EF4-FFF2-40B4-BE49-F238E27FC236}">
                <a16:creationId xmlns:a16="http://schemas.microsoft.com/office/drawing/2014/main" id="{433FC44C-E6EF-0123-A942-4B073E4D7F68}"/>
              </a:ext>
            </a:extLst>
          </p:cNvPr>
          <p:cNvSpPr>
            <a:spLocks noGrp="1"/>
          </p:cNvSpPr>
          <p:nvPr>
            <p:ph type="body" sz="quarter" idx="25"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0" name="Text Placeholder 10">
            <a:extLst>
              <a:ext uri="{FF2B5EF4-FFF2-40B4-BE49-F238E27FC236}">
                <a16:creationId xmlns:a16="http://schemas.microsoft.com/office/drawing/2014/main" id="{18F836E2-4985-6202-6619-0FA850EBEAED}"/>
              </a:ext>
            </a:extLst>
          </p:cNvPr>
          <p:cNvSpPr>
            <a:spLocks noGrp="1"/>
          </p:cNvSpPr>
          <p:nvPr>
            <p:ph type="body" sz="quarter" idx="26" hasCustomPrompt="1"/>
          </p:nvPr>
        </p:nvSpPr>
        <p:spPr>
          <a:xfrm>
            <a:off x="1246187" y="5457825"/>
            <a:ext cx="10529887"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1" name="Text Placeholder 10">
            <a:extLst>
              <a:ext uri="{FF2B5EF4-FFF2-40B4-BE49-F238E27FC236}">
                <a16:creationId xmlns:a16="http://schemas.microsoft.com/office/drawing/2014/main" id="{3E261C05-6C74-FD1D-ABDF-FD57E2364FC6}"/>
              </a:ext>
            </a:extLst>
          </p:cNvPr>
          <p:cNvSpPr>
            <a:spLocks noGrp="1"/>
          </p:cNvSpPr>
          <p:nvPr>
            <p:ph type="body" sz="quarter" idx="27" hasCustomPrompt="1"/>
          </p:nvPr>
        </p:nvSpPr>
        <p:spPr>
          <a:xfrm>
            <a:off x="414337" y="5876290"/>
            <a:ext cx="11361737" cy="421323"/>
          </a:xfrm>
          <a:blipFill>
            <a:blip r:embed="rId4">
              <a:extLst>
                <a:ext uri="{96DAC541-7B7A-43D3-8B79-37D633B846F1}">
                  <asvg:svgBlip xmlns:asvg="http://schemas.microsoft.com/office/drawing/2016/SVG/main" r:embed="rId5"/>
                </a:ext>
              </a:extLst>
            </a:blip>
            <a:stretch>
              <a:fillRect/>
            </a:stretch>
          </a:blipFill>
        </p:spPr>
        <p:txBody>
          <a:bodyPr lIns="144000" tIns="90000" anchor="t" anchorCtr="0"/>
          <a:lstStyle>
            <a:lvl1pPr>
              <a:defRPr sz="1400">
                <a:solidFill>
                  <a:schemeClr val="tx2"/>
                </a:solidFill>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3492255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FAA613-2912-544B-8C5A-8052A87E69EA}"/>
              </a:ext>
            </a:extLst>
          </p:cNvPr>
          <p:cNvSpPr>
            <a:spLocks/>
          </p:cNvSpPr>
          <p:nvPr userDrawn="1"/>
        </p:nvSpPr>
        <p:spPr>
          <a:xfrm>
            <a:off x="0" y="0"/>
            <a:ext cx="12192000" cy="65770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err="1">
              <a:solidFill>
                <a:schemeClr val="tx2"/>
              </a:solidFill>
              <a:latin typeface="+mj-lt"/>
            </a:endParaRPr>
          </a:p>
        </p:txBody>
      </p:sp>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DF09D3B9-83C9-4FF9-82E3-3F433A67E736}" type="datetime1">
              <a:rPr lang="da-DK" smtClean="0"/>
              <a:t>16-09-2025</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1" name="Text Placeholder 10">
            <a:extLst>
              <a:ext uri="{FF2B5EF4-FFF2-40B4-BE49-F238E27FC236}">
                <a16:creationId xmlns:a16="http://schemas.microsoft.com/office/drawing/2014/main" id="{6375B8A8-C72F-43C8-21A3-E4DA5EE2A690}"/>
              </a:ext>
            </a:extLst>
          </p:cNvPr>
          <p:cNvSpPr>
            <a:spLocks noGrp="1"/>
          </p:cNvSpPr>
          <p:nvPr>
            <p:ph type="body" sz="quarter" idx="13" hasCustomPrompt="1"/>
          </p:nvPr>
        </p:nvSpPr>
        <p:spPr>
          <a:xfrm>
            <a:off x="414338"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12" name="Text Placeholder 10">
            <a:extLst>
              <a:ext uri="{FF2B5EF4-FFF2-40B4-BE49-F238E27FC236}">
                <a16:creationId xmlns:a16="http://schemas.microsoft.com/office/drawing/2014/main" id="{71A3FCE1-ADBF-CC2C-0B1B-34C37AF1AEAC}"/>
              </a:ext>
            </a:extLst>
          </p:cNvPr>
          <p:cNvSpPr>
            <a:spLocks noGrp="1"/>
          </p:cNvSpPr>
          <p:nvPr>
            <p:ph type="body" sz="quarter" idx="14" hasCustomPrompt="1"/>
          </p:nvPr>
        </p:nvSpPr>
        <p:spPr>
          <a:xfrm>
            <a:off x="1246188"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13" name="Text Placeholder 10">
            <a:extLst>
              <a:ext uri="{FF2B5EF4-FFF2-40B4-BE49-F238E27FC236}">
                <a16:creationId xmlns:a16="http://schemas.microsoft.com/office/drawing/2014/main" id="{1014131A-1908-499C-25E8-082C282559AE}"/>
              </a:ext>
            </a:extLst>
          </p:cNvPr>
          <p:cNvSpPr>
            <a:spLocks noGrp="1"/>
          </p:cNvSpPr>
          <p:nvPr>
            <p:ph type="body" sz="quarter" idx="15" hasCustomPrompt="1"/>
          </p:nvPr>
        </p:nvSpPr>
        <p:spPr>
          <a:xfrm>
            <a:off x="414338"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7" name="Text Placeholder 10">
            <a:extLst>
              <a:ext uri="{FF2B5EF4-FFF2-40B4-BE49-F238E27FC236}">
                <a16:creationId xmlns:a16="http://schemas.microsoft.com/office/drawing/2014/main" id="{2A7BC332-2FA7-F1A3-09E3-C341D8745667}"/>
              </a:ext>
            </a:extLst>
          </p:cNvPr>
          <p:cNvSpPr>
            <a:spLocks noGrp="1"/>
          </p:cNvSpPr>
          <p:nvPr>
            <p:ph type="body" sz="quarter" idx="16" hasCustomPrompt="1"/>
          </p:nvPr>
        </p:nvSpPr>
        <p:spPr>
          <a:xfrm>
            <a:off x="6232525" y="153828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8" name="Text Placeholder 10">
            <a:extLst>
              <a:ext uri="{FF2B5EF4-FFF2-40B4-BE49-F238E27FC236}">
                <a16:creationId xmlns:a16="http://schemas.microsoft.com/office/drawing/2014/main" id="{42AF2EC7-B01A-38A9-8C46-D34E8D9D8673}"/>
              </a:ext>
            </a:extLst>
          </p:cNvPr>
          <p:cNvSpPr>
            <a:spLocks noGrp="1"/>
          </p:cNvSpPr>
          <p:nvPr>
            <p:ph type="body" sz="quarter" idx="17" hasCustomPrompt="1"/>
          </p:nvPr>
        </p:nvSpPr>
        <p:spPr>
          <a:xfrm>
            <a:off x="7064375" y="153828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9" name="Text Placeholder 10">
            <a:extLst>
              <a:ext uri="{FF2B5EF4-FFF2-40B4-BE49-F238E27FC236}">
                <a16:creationId xmlns:a16="http://schemas.microsoft.com/office/drawing/2014/main" id="{696D7500-DA7D-A834-AF45-1DB4737C8AA6}"/>
              </a:ext>
            </a:extLst>
          </p:cNvPr>
          <p:cNvSpPr>
            <a:spLocks noGrp="1"/>
          </p:cNvSpPr>
          <p:nvPr>
            <p:ph type="body" sz="quarter" idx="18" hasCustomPrompt="1"/>
          </p:nvPr>
        </p:nvSpPr>
        <p:spPr>
          <a:xfrm>
            <a:off x="6232525" y="195675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5" name="Text Placeholder 10">
            <a:extLst>
              <a:ext uri="{FF2B5EF4-FFF2-40B4-BE49-F238E27FC236}">
                <a16:creationId xmlns:a16="http://schemas.microsoft.com/office/drawing/2014/main" id="{CD198459-CA3D-F1B9-857A-FE2CBFD17E95}"/>
              </a:ext>
            </a:extLst>
          </p:cNvPr>
          <p:cNvSpPr>
            <a:spLocks noGrp="1"/>
          </p:cNvSpPr>
          <p:nvPr>
            <p:ph type="body" sz="quarter" idx="19" hasCustomPrompt="1"/>
          </p:nvPr>
        </p:nvSpPr>
        <p:spPr>
          <a:xfrm>
            <a:off x="414338"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6" name="Text Placeholder 10">
            <a:extLst>
              <a:ext uri="{FF2B5EF4-FFF2-40B4-BE49-F238E27FC236}">
                <a16:creationId xmlns:a16="http://schemas.microsoft.com/office/drawing/2014/main" id="{552CA2D2-3D50-84DB-50BF-020B1295E057}"/>
              </a:ext>
            </a:extLst>
          </p:cNvPr>
          <p:cNvSpPr>
            <a:spLocks noGrp="1"/>
          </p:cNvSpPr>
          <p:nvPr>
            <p:ph type="body" sz="quarter" idx="20" hasCustomPrompt="1"/>
          </p:nvPr>
        </p:nvSpPr>
        <p:spPr>
          <a:xfrm>
            <a:off x="1246188"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27" name="Text Placeholder 10">
            <a:extLst>
              <a:ext uri="{FF2B5EF4-FFF2-40B4-BE49-F238E27FC236}">
                <a16:creationId xmlns:a16="http://schemas.microsoft.com/office/drawing/2014/main" id="{81C2CE5B-E309-F041-C31C-98F18DA2E6D3}"/>
              </a:ext>
            </a:extLst>
          </p:cNvPr>
          <p:cNvSpPr>
            <a:spLocks noGrp="1"/>
          </p:cNvSpPr>
          <p:nvPr>
            <p:ph type="body" sz="quarter" idx="21" hasCustomPrompt="1"/>
          </p:nvPr>
        </p:nvSpPr>
        <p:spPr>
          <a:xfrm>
            <a:off x="414338"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28" name="Text Placeholder 10">
            <a:extLst>
              <a:ext uri="{FF2B5EF4-FFF2-40B4-BE49-F238E27FC236}">
                <a16:creationId xmlns:a16="http://schemas.microsoft.com/office/drawing/2014/main" id="{A913D01E-430B-9F11-9C5A-55450E37BE14}"/>
              </a:ext>
            </a:extLst>
          </p:cNvPr>
          <p:cNvSpPr>
            <a:spLocks noGrp="1"/>
          </p:cNvSpPr>
          <p:nvPr>
            <p:ph type="body" sz="quarter" idx="22" hasCustomPrompt="1"/>
          </p:nvPr>
        </p:nvSpPr>
        <p:spPr>
          <a:xfrm>
            <a:off x="6232525" y="251777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29" name="Text Placeholder 10">
            <a:extLst>
              <a:ext uri="{FF2B5EF4-FFF2-40B4-BE49-F238E27FC236}">
                <a16:creationId xmlns:a16="http://schemas.microsoft.com/office/drawing/2014/main" id="{5333B725-90CA-25E3-32F5-0EECCDA6FB7C}"/>
              </a:ext>
            </a:extLst>
          </p:cNvPr>
          <p:cNvSpPr>
            <a:spLocks noGrp="1"/>
          </p:cNvSpPr>
          <p:nvPr>
            <p:ph type="body" sz="quarter" idx="23" hasCustomPrompt="1"/>
          </p:nvPr>
        </p:nvSpPr>
        <p:spPr>
          <a:xfrm>
            <a:off x="7064375" y="251777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0" name="Text Placeholder 10">
            <a:extLst>
              <a:ext uri="{FF2B5EF4-FFF2-40B4-BE49-F238E27FC236}">
                <a16:creationId xmlns:a16="http://schemas.microsoft.com/office/drawing/2014/main" id="{C1B2ED87-62C7-4F16-6B8A-03759F72F441}"/>
              </a:ext>
            </a:extLst>
          </p:cNvPr>
          <p:cNvSpPr>
            <a:spLocks noGrp="1"/>
          </p:cNvSpPr>
          <p:nvPr>
            <p:ph type="body" sz="quarter" idx="24" hasCustomPrompt="1"/>
          </p:nvPr>
        </p:nvSpPr>
        <p:spPr>
          <a:xfrm>
            <a:off x="6232525" y="293624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31" name="Text Placeholder 10">
            <a:extLst>
              <a:ext uri="{FF2B5EF4-FFF2-40B4-BE49-F238E27FC236}">
                <a16:creationId xmlns:a16="http://schemas.microsoft.com/office/drawing/2014/main" id="{05B34670-3E45-AE0B-5342-CA165683CD11}"/>
              </a:ext>
            </a:extLst>
          </p:cNvPr>
          <p:cNvSpPr>
            <a:spLocks noGrp="1"/>
          </p:cNvSpPr>
          <p:nvPr>
            <p:ph type="body" sz="quarter" idx="25" hasCustomPrompt="1"/>
          </p:nvPr>
        </p:nvSpPr>
        <p:spPr>
          <a:xfrm>
            <a:off x="414338"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32" name="Text Placeholder 10">
            <a:extLst>
              <a:ext uri="{FF2B5EF4-FFF2-40B4-BE49-F238E27FC236}">
                <a16:creationId xmlns:a16="http://schemas.microsoft.com/office/drawing/2014/main" id="{4213B1FA-7DEF-F70C-FCBA-E74F51E9AB27}"/>
              </a:ext>
            </a:extLst>
          </p:cNvPr>
          <p:cNvSpPr>
            <a:spLocks noGrp="1"/>
          </p:cNvSpPr>
          <p:nvPr>
            <p:ph type="body" sz="quarter" idx="26" hasCustomPrompt="1"/>
          </p:nvPr>
        </p:nvSpPr>
        <p:spPr>
          <a:xfrm>
            <a:off x="1246188"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33" name="Text Placeholder 10">
            <a:extLst>
              <a:ext uri="{FF2B5EF4-FFF2-40B4-BE49-F238E27FC236}">
                <a16:creationId xmlns:a16="http://schemas.microsoft.com/office/drawing/2014/main" id="{72CA03C1-E0FE-0E41-9C6D-21E2FF617A16}"/>
              </a:ext>
            </a:extLst>
          </p:cNvPr>
          <p:cNvSpPr>
            <a:spLocks noGrp="1"/>
          </p:cNvSpPr>
          <p:nvPr>
            <p:ph type="body" sz="quarter" idx="27" hasCustomPrompt="1"/>
          </p:nvPr>
        </p:nvSpPr>
        <p:spPr>
          <a:xfrm>
            <a:off x="414338"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0" name="Text Placeholder 10">
            <a:extLst>
              <a:ext uri="{FF2B5EF4-FFF2-40B4-BE49-F238E27FC236}">
                <a16:creationId xmlns:a16="http://schemas.microsoft.com/office/drawing/2014/main" id="{AAED3781-A0B6-CE6C-7DC3-3F2D7F549C8C}"/>
              </a:ext>
            </a:extLst>
          </p:cNvPr>
          <p:cNvSpPr>
            <a:spLocks noGrp="1"/>
          </p:cNvSpPr>
          <p:nvPr>
            <p:ph type="body" sz="quarter" idx="28" hasCustomPrompt="1"/>
          </p:nvPr>
        </p:nvSpPr>
        <p:spPr>
          <a:xfrm>
            <a:off x="6232525" y="3498850"/>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1" name="Text Placeholder 10">
            <a:extLst>
              <a:ext uri="{FF2B5EF4-FFF2-40B4-BE49-F238E27FC236}">
                <a16:creationId xmlns:a16="http://schemas.microsoft.com/office/drawing/2014/main" id="{1EEE46EE-855C-5EE3-E945-D3B737984F37}"/>
              </a:ext>
            </a:extLst>
          </p:cNvPr>
          <p:cNvSpPr>
            <a:spLocks noGrp="1"/>
          </p:cNvSpPr>
          <p:nvPr>
            <p:ph type="body" sz="quarter" idx="29" hasCustomPrompt="1"/>
          </p:nvPr>
        </p:nvSpPr>
        <p:spPr>
          <a:xfrm>
            <a:off x="7064375" y="3498850"/>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2" name="Text Placeholder 10">
            <a:extLst>
              <a:ext uri="{FF2B5EF4-FFF2-40B4-BE49-F238E27FC236}">
                <a16:creationId xmlns:a16="http://schemas.microsoft.com/office/drawing/2014/main" id="{C28B688E-4DE7-8342-DF5C-95265A69B458}"/>
              </a:ext>
            </a:extLst>
          </p:cNvPr>
          <p:cNvSpPr>
            <a:spLocks noGrp="1"/>
          </p:cNvSpPr>
          <p:nvPr>
            <p:ph type="body" sz="quarter" idx="30" hasCustomPrompt="1"/>
          </p:nvPr>
        </p:nvSpPr>
        <p:spPr>
          <a:xfrm>
            <a:off x="6232525" y="3917315"/>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3" name="Text Placeholder 10">
            <a:extLst>
              <a:ext uri="{FF2B5EF4-FFF2-40B4-BE49-F238E27FC236}">
                <a16:creationId xmlns:a16="http://schemas.microsoft.com/office/drawing/2014/main" id="{A4837B86-41C8-AB5C-2675-FBD75158BA5C}"/>
              </a:ext>
            </a:extLst>
          </p:cNvPr>
          <p:cNvSpPr>
            <a:spLocks noGrp="1"/>
          </p:cNvSpPr>
          <p:nvPr>
            <p:ph type="body" sz="quarter" idx="31" hasCustomPrompt="1"/>
          </p:nvPr>
        </p:nvSpPr>
        <p:spPr>
          <a:xfrm>
            <a:off x="414338"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4" name="Text Placeholder 10">
            <a:extLst>
              <a:ext uri="{FF2B5EF4-FFF2-40B4-BE49-F238E27FC236}">
                <a16:creationId xmlns:a16="http://schemas.microsoft.com/office/drawing/2014/main" id="{AAF3AAF7-0DAB-24EA-7626-ADAABC4F6EEE}"/>
              </a:ext>
            </a:extLst>
          </p:cNvPr>
          <p:cNvSpPr>
            <a:spLocks noGrp="1"/>
          </p:cNvSpPr>
          <p:nvPr>
            <p:ph type="body" sz="quarter" idx="32" hasCustomPrompt="1"/>
          </p:nvPr>
        </p:nvSpPr>
        <p:spPr>
          <a:xfrm>
            <a:off x="1246188"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5" name="Text Placeholder 10">
            <a:extLst>
              <a:ext uri="{FF2B5EF4-FFF2-40B4-BE49-F238E27FC236}">
                <a16:creationId xmlns:a16="http://schemas.microsoft.com/office/drawing/2014/main" id="{ACE17940-A783-9C4D-1E41-D345143F94C7}"/>
              </a:ext>
            </a:extLst>
          </p:cNvPr>
          <p:cNvSpPr>
            <a:spLocks noGrp="1"/>
          </p:cNvSpPr>
          <p:nvPr>
            <p:ph type="body" sz="quarter" idx="33" hasCustomPrompt="1"/>
          </p:nvPr>
        </p:nvSpPr>
        <p:spPr>
          <a:xfrm>
            <a:off x="414338"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46" name="Text Placeholder 10">
            <a:extLst>
              <a:ext uri="{FF2B5EF4-FFF2-40B4-BE49-F238E27FC236}">
                <a16:creationId xmlns:a16="http://schemas.microsoft.com/office/drawing/2014/main" id="{79F90DB9-40F3-A4D8-3667-9046C1C323EC}"/>
              </a:ext>
            </a:extLst>
          </p:cNvPr>
          <p:cNvSpPr>
            <a:spLocks noGrp="1"/>
          </p:cNvSpPr>
          <p:nvPr>
            <p:ph type="body" sz="quarter" idx="34" hasCustomPrompt="1"/>
          </p:nvPr>
        </p:nvSpPr>
        <p:spPr>
          <a:xfrm>
            <a:off x="6232525" y="4478338"/>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47" name="Text Placeholder 10">
            <a:extLst>
              <a:ext uri="{FF2B5EF4-FFF2-40B4-BE49-F238E27FC236}">
                <a16:creationId xmlns:a16="http://schemas.microsoft.com/office/drawing/2014/main" id="{5B1748D5-635C-A876-74ED-5337661C20A2}"/>
              </a:ext>
            </a:extLst>
          </p:cNvPr>
          <p:cNvSpPr>
            <a:spLocks noGrp="1"/>
          </p:cNvSpPr>
          <p:nvPr>
            <p:ph type="body" sz="quarter" idx="35" hasCustomPrompt="1"/>
          </p:nvPr>
        </p:nvSpPr>
        <p:spPr>
          <a:xfrm>
            <a:off x="7064375" y="4478338"/>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48" name="Text Placeholder 10">
            <a:extLst>
              <a:ext uri="{FF2B5EF4-FFF2-40B4-BE49-F238E27FC236}">
                <a16:creationId xmlns:a16="http://schemas.microsoft.com/office/drawing/2014/main" id="{F4671A07-6B4A-D052-BF3B-D014DA746981}"/>
              </a:ext>
            </a:extLst>
          </p:cNvPr>
          <p:cNvSpPr>
            <a:spLocks noGrp="1"/>
          </p:cNvSpPr>
          <p:nvPr>
            <p:ph type="body" sz="quarter" idx="36" hasCustomPrompt="1"/>
          </p:nvPr>
        </p:nvSpPr>
        <p:spPr>
          <a:xfrm>
            <a:off x="6232525" y="4896803"/>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6" name="Text Placeholder 10">
            <a:extLst>
              <a:ext uri="{FF2B5EF4-FFF2-40B4-BE49-F238E27FC236}">
                <a16:creationId xmlns:a16="http://schemas.microsoft.com/office/drawing/2014/main" id="{AA1B1338-7AB2-28B2-CE61-42AB9F6E7E45}"/>
              </a:ext>
            </a:extLst>
          </p:cNvPr>
          <p:cNvSpPr>
            <a:spLocks noGrp="1"/>
          </p:cNvSpPr>
          <p:nvPr>
            <p:ph type="body" sz="quarter" idx="37" hasCustomPrompt="1"/>
          </p:nvPr>
        </p:nvSpPr>
        <p:spPr>
          <a:xfrm>
            <a:off x="414338"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57" name="Text Placeholder 10">
            <a:extLst>
              <a:ext uri="{FF2B5EF4-FFF2-40B4-BE49-F238E27FC236}">
                <a16:creationId xmlns:a16="http://schemas.microsoft.com/office/drawing/2014/main" id="{CBC3BA55-9CAE-931A-CA5F-B8556887571E}"/>
              </a:ext>
            </a:extLst>
          </p:cNvPr>
          <p:cNvSpPr>
            <a:spLocks noGrp="1"/>
          </p:cNvSpPr>
          <p:nvPr>
            <p:ph type="body" sz="quarter" idx="38" hasCustomPrompt="1"/>
          </p:nvPr>
        </p:nvSpPr>
        <p:spPr>
          <a:xfrm>
            <a:off x="1246188"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58" name="Text Placeholder 10">
            <a:extLst>
              <a:ext uri="{FF2B5EF4-FFF2-40B4-BE49-F238E27FC236}">
                <a16:creationId xmlns:a16="http://schemas.microsoft.com/office/drawing/2014/main" id="{CB3C9DA4-E7D8-7A16-640E-32690CDB0991}"/>
              </a:ext>
            </a:extLst>
          </p:cNvPr>
          <p:cNvSpPr>
            <a:spLocks noGrp="1"/>
          </p:cNvSpPr>
          <p:nvPr>
            <p:ph type="body" sz="quarter" idx="39" hasCustomPrompt="1"/>
          </p:nvPr>
        </p:nvSpPr>
        <p:spPr>
          <a:xfrm>
            <a:off x="414338"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
        <p:nvSpPr>
          <p:cNvPr id="59" name="Text Placeholder 10">
            <a:extLst>
              <a:ext uri="{FF2B5EF4-FFF2-40B4-BE49-F238E27FC236}">
                <a16:creationId xmlns:a16="http://schemas.microsoft.com/office/drawing/2014/main" id="{6F706B84-9AA8-DE8D-58A5-66F3DB430B87}"/>
              </a:ext>
            </a:extLst>
          </p:cNvPr>
          <p:cNvSpPr>
            <a:spLocks noGrp="1"/>
          </p:cNvSpPr>
          <p:nvPr>
            <p:ph type="body" sz="quarter" idx="40" hasCustomPrompt="1"/>
          </p:nvPr>
        </p:nvSpPr>
        <p:spPr>
          <a:xfrm>
            <a:off x="6232525" y="5457825"/>
            <a:ext cx="831850" cy="419100"/>
          </a:xfrm>
          <a:blipFill>
            <a:blip r:embed="rId2">
              <a:extLst>
                <a:ext uri="{96DAC541-7B7A-43D3-8B79-37D633B846F1}">
                  <asvg:svgBlip xmlns:asvg="http://schemas.microsoft.com/office/drawing/2016/SVG/main" r:embed="rId3"/>
                </a:ext>
              </a:extLst>
            </a:blip>
            <a:stretch>
              <a:fillRect t="-44488" b="-44488"/>
            </a:stretch>
          </a:blipFill>
        </p:spPr>
        <p:txBody>
          <a:bodyPr lIns="144000" anchor="ctr"/>
          <a:lstStyle>
            <a:lvl1pPr>
              <a:defRPr>
                <a:solidFill>
                  <a:srgbClr val="AB2026"/>
                </a:solidFill>
              </a:defRPr>
            </a:lvl1pPr>
          </a:lstStyle>
          <a:p>
            <a:pPr lvl="0"/>
            <a:r>
              <a:rPr lang="da-DK"/>
              <a:t>XX:XX</a:t>
            </a:r>
          </a:p>
        </p:txBody>
      </p:sp>
      <p:sp>
        <p:nvSpPr>
          <p:cNvPr id="60" name="Text Placeholder 10">
            <a:extLst>
              <a:ext uri="{FF2B5EF4-FFF2-40B4-BE49-F238E27FC236}">
                <a16:creationId xmlns:a16="http://schemas.microsoft.com/office/drawing/2014/main" id="{8B9A91E2-2BF6-7A4D-450E-C65593E49A06}"/>
              </a:ext>
            </a:extLst>
          </p:cNvPr>
          <p:cNvSpPr>
            <a:spLocks noGrp="1"/>
          </p:cNvSpPr>
          <p:nvPr>
            <p:ph type="body" sz="quarter" idx="41" hasCustomPrompt="1"/>
          </p:nvPr>
        </p:nvSpPr>
        <p:spPr>
          <a:xfrm>
            <a:off x="7064375" y="5457825"/>
            <a:ext cx="4710112" cy="419100"/>
          </a:xfrm>
        </p:spPr>
        <p:txBody>
          <a:bodyPr lIns="144000" anchor="ctr"/>
          <a:lstStyle>
            <a:lvl1pPr>
              <a:defRPr b="0">
                <a:solidFill>
                  <a:schemeClr val="tx2"/>
                </a:solidFill>
                <a:latin typeface="IBM Plex Sans Medium" panose="020B0603050203000203" pitchFamily="34"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Indhold, emne</a:t>
            </a:r>
          </a:p>
        </p:txBody>
      </p:sp>
      <p:sp>
        <p:nvSpPr>
          <p:cNvPr id="61" name="Text Placeholder 10">
            <a:extLst>
              <a:ext uri="{FF2B5EF4-FFF2-40B4-BE49-F238E27FC236}">
                <a16:creationId xmlns:a16="http://schemas.microsoft.com/office/drawing/2014/main" id="{EE3C840A-5046-305A-D59A-A81269FDA511}"/>
              </a:ext>
            </a:extLst>
          </p:cNvPr>
          <p:cNvSpPr>
            <a:spLocks noGrp="1"/>
          </p:cNvSpPr>
          <p:nvPr>
            <p:ph type="body" sz="quarter" idx="42" hasCustomPrompt="1"/>
          </p:nvPr>
        </p:nvSpPr>
        <p:spPr>
          <a:xfrm>
            <a:off x="6232525" y="5876290"/>
            <a:ext cx="5541962" cy="421323"/>
          </a:xfrm>
          <a:blipFill>
            <a:blip r:embed="rId4">
              <a:extLst>
                <a:ext uri="{96DAC541-7B7A-43D3-8B79-37D633B846F1}">
                  <asvg:svgBlip xmlns:asvg="http://schemas.microsoft.com/office/drawing/2016/SVG/main" r:embed="rId5"/>
                </a:ext>
              </a:extLst>
            </a:blip>
            <a:stretch>
              <a:fillRect/>
            </a:stretch>
          </a:blipFill>
        </p:spPr>
        <p:txBody>
          <a:bodyPr lIns="144000" tIns="86400" anchor="t" anchorCtr="0"/>
          <a:lstStyle>
            <a:lvl1pPr>
              <a:defRPr sz="1400">
                <a:solidFill>
                  <a:schemeClr val="tx2"/>
                </a:solidFill>
                <a:latin typeface="+mj-lt"/>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lang="da-DK" sz="1600">
                <a:solidFill>
                  <a:schemeClr val="tx2"/>
                </a:solidFill>
              </a:rPr>
              <a:t>Taler</a:t>
            </a:r>
          </a:p>
        </p:txBody>
      </p:sp>
    </p:spTree>
    <p:extLst>
      <p:ext uri="{BB962C8B-B14F-4D97-AF65-F5344CB8AC3E}">
        <p14:creationId xmlns:p14="http://schemas.microsoft.com/office/powerpoint/2010/main" val="255359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a:solidFill>
                  <a:srgbClr val="B3242A"/>
                </a:solidFill>
              </a:rPr>
              <a:t>Klik for at tilføje tekst</a:t>
            </a:r>
            <a:endParaRPr sz="490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9172358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reaker slide 1">
    <p:bg>
      <p:bgPr>
        <a:solidFill>
          <a:srgbClr val="DEE2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3" name="Text Placeholder 2">
            <a:extLst>
              <a:ext uri="{FF2B5EF4-FFF2-40B4-BE49-F238E27FC236}">
                <a16:creationId xmlns:a16="http://schemas.microsoft.com/office/drawing/2014/main" id="{3493059B-3369-762F-D534-675CF1BF189B}"/>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FDFC6D1B-07D9-415D-A55C-DE2481AD3AD3}" type="datetime1">
              <a:rPr lang="da-DK" smtClean="0"/>
              <a:t>16-09-2025</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2346358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slide 2">
    <p:bg>
      <p:bgPr>
        <a:solidFill>
          <a:srgbClr val="A4B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EF3A2B88-988D-46F1-926C-C8EC226CB2C1}" type="datetime1">
              <a:rPr lang="da-DK" smtClean="0"/>
              <a:t>16-09-2025</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43C825B3-AB94-0172-ECAF-43161A2E67C6}"/>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792284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er slide 3">
    <p:bg>
      <p:bgPr>
        <a:solidFill>
          <a:srgbClr val="AB20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49C3-084C-BACF-1975-59401756544A}"/>
              </a:ext>
            </a:extLst>
          </p:cNvPr>
          <p:cNvSpPr>
            <a:spLocks noGrp="1"/>
          </p:cNvSpPr>
          <p:nvPr>
            <p:ph type="title" hasCustomPrompt="1"/>
          </p:nvPr>
        </p:nvSpPr>
        <p:spPr>
          <a:xfrm>
            <a:off x="831850" y="1677989"/>
            <a:ext cx="8034338" cy="2660649"/>
          </a:xfrm>
        </p:spPr>
        <p:txBody>
          <a:bodyPr anchor="b"/>
          <a:lstStyle>
            <a:lvl1pPr>
              <a:defRPr sz="4200">
                <a:solidFill>
                  <a:schemeClr val="bg1"/>
                </a:solidFill>
              </a:defRPr>
            </a:lvl1pPr>
          </a:lstStyle>
          <a:p>
            <a:r>
              <a:rPr lang="da-DK"/>
              <a:t>Klik for at redigere titeltypografien i masteren</a:t>
            </a:r>
          </a:p>
        </p:txBody>
      </p:sp>
      <p:sp>
        <p:nvSpPr>
          <p:cNvPr id="7" name="Pladsholder til dato 6">
            <a:extLst>
              <a:ext uri="{FF2B5EF4-FFF2-40B4-BE49-F238E27FC236}">
                <a16:creationId xmlns:a16="http://schemas.microsoft.com/office/drawing/2014/main" id="{A1423DDA-0B17-748A-78BE-08AB5CEDF5AC}"/>
              </a:ext>
            </a:extLst>
          </p:cNvPr>
          <p:cNvSpPr>
            <a:spLocks noGrp="1"/>
          </p:cNvSpPr>
          <p:nvPr>
            <p:ph type="dt" sz="half" idx="10"/>
          </p:nvPr>
        </p:nvSpPr>
        <p:spPr/>
        <p:txBody>
          <a:bodyPr/>
          <a:lstStyle/>
          <a:p>
            <a:fld id="{3FC7814C-EE9E-4709-8760-62D5B6D0350B}" type="datetime1">
              <a:rPr lang="da-DK" smtClean="0"/>
              <a:t>16-09-2025</a:t>
            </a:fld>
            <a:endParaRPr lang="da-DK"/>
          </a:p>
        </p:txBody>
      </p:sp>
      <p:sp>
        <p:nvSpPr>
          <p:cNvPr id="8" name="Pladsholder til sidefod 7">
            <a:extLst>
              <a:ext uri="{FF2B5EF4-FFF2-40B4-BE49-F238E27FC236}">
                <a16:creationId xmlns:a16="http://schemas.microsoft.com/office/drawing/2014/main" id="{DD45AC2B-3291-2312-718D-8A98C4C4069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5BAD8DC-742C-518C-5A53-0D4108FBCEA0}"/>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4" name="Text Placeholder 2">
            <a:extLst>
              <a:ext uri="{FF2B5EF4-FFF2-40B4-BE49-F238E27FC236}">
                <a16:creationId xmlns:a16="http://schemas.microsoft.com/office/drawing/2014/main" id="{55201C48-4BC4-18E7-1327-7D4595164E78}"/>
              </a:ext>
            </a:extLst>
          </p:cNvPr>
          <p:cNvSpPr>
            <a:spLocks noGrp="1"/>
          </p:cNvSpPr>
          <p:nvPr>
            <p:ph type="body" idx="1" hasCustomPrompt="1"/>
          </p:nvPr>
        </p:nvSpPr>
        <p:spPr>
          <a:xfrm>
            <a:off x="831850" y="4671753"/>
            <a:ext cx="8034338" cy="1486160"/>
          </a:xfrm>
          <a:prstGeom prst="rect">
            <a:avLst/>
          </a:prstGeom>
        </p:spPr>
        <p:txBody>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2797467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6D0-103E-8295-89D9-10032540A0F9}"/>
              </a:ext>
            </a:extLst>
          </p:cNvPr>
          <p:cNvSpPr>
            <a:spLocks noGrp="1"/>
          </p:cNvSpPr>
          <p:nvPr>
            <p:ph type="title" hasCustomPrompt="1"/>
          </p:nvPr>
        </p:nvSpPr>
        <p:spPr/>
        <p:txBody>
          <a:bodyPr/>
          <a:lstStyle/>
          <a:p>
            <a:r>
              <a:rPr lang="da-DK"/>
              <a:t>Klik for at redigere titeltypografien i masteren</a:t>
            </a:r>
          </a:p>
        </p:txBody>
      </p:sp>
      <p:sp>
        <p:nvSpPr>
          <p:cNvPr id="4" name="Date Placeholder 3">
            <a:extLst>
              <a:ext uri="{FF2B5EF4-FFF2-40B4-BE49-F238E27FC236}">
                <a16:creationId xmlns:a16="http://schemas.microsoft.com/office/drawing/2014/main" id="{366E6BCD-F967-E310-F398-C32E844479A9}"/>
              </a:ext>
            </a:extLst>
          </p:cNvPr>
          <p:cNvSpPr>
            <a:spLocks noGrp="1"/>
          </p:cNvSpPr>
          <p:nvPr>
            <p:ph type="dt" sz="half" idx="10"/>
          </p:nvPr>
        </p:nvSpPr>
        <p:spPr/>
        <p:txBody>
          <a:bodyPr/>
          <a:lstStyle/>
          <a:p>
            <a:fld id="{F3EF4D5A-4651-4B9C-924F-A1DBD1BE844D}" type="datetime1">
              <a:rPr lang="da-DK" smtClean="0"/>
              <a:t>16-09-2025</a:t>
            </a:fld>
            <a:endParaRPr lang="da-DK"/>
          </a:p>
        </p:txBody>
      </p:sp>
      <p:sp>
        <p:nvSpPr>
          <p:cNvPr id="5" name="Footer Placeholder 4">
            <a:extLst>
              <a:ext uri="{FF2B5EF4-FFF2-40B4-BE49-F238E27FC236}">
                <a16:creationId xmlns:a16="http://schemas.microsoft.com/office/drawing/2014/main" id="{34C9C08A-76F1-C8FF-BB02-51F8CA06D72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2AA7759-5896-B6F1-0C37-59C847084B39}"/>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7" name="Pladsholder til indhold 6">
            <a:extLst>
              <a:ext uri="{FF2B5EF4-FFF2-40B4-BE49-F238E27FC236}">
                <a16:creationId xmlns:a16="http://schemas.microsoft.com/office/drawing/2014/main" id="{8B728F68-58A8-0EBB-3E16-8B45F08CFC49}"/>
              </a:ext>
            </a:extLst>
          </p:cNvPr>
          <p:cNvSpPr>
            <a:spLocks noGrp="1"/>
          </p:cNvSpPr>
          <p:nvPr>
            <p:ph sz="quarter" idx="13" hasCustomPrompt="1"/>
          </p:nvPr>
        </p:nvSpPr>
        <p:spPr/>
        <p:txBody>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Tree>
    <p:extLst>
      <p:ext uri="{BB962C8B-B14F-4D97-AF65-F5344CB8AC3E}">
        <p14:creationId xmlns:p14="http://schemas.microsoft.com/office/powerpoint/2010/main" val="270062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6234112" y="1677988"/>
            <a:ext cx="5541963"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91689223-5211-426B-9C4B-0029DBBD0F7E}" type="datetime1">
              <a:rPr lang="da-DK" smtClean="0"/>
              <a:t>16-09-2025</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355824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e indholdsobjek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0237FFD1-9811-9F57-D161-689CE381A12A}"/>
              </a:ext>
            </a:extLst>
          </p:cNvPr>
          <p:cNvSpPr>
            <a:spLocks noGrp="1"/>
          </p:cNvSpPr>
          <p:nvPr>
            <p:ph sz="half" idx="2" hasCustomPrompt="1"/>
          </p:nvPr>
        </p:nvSpPr>
        <p:spPr>
          <a:xfrm>
            <a:off x="4296913"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F62FD97E-0BB8-44DA-9DA7-8AC671A82CAA}" type="datetime1">
              <a:rPr lang="da-DK" smtClean="0"/>
              <a:t>16-09-2025</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p:txBody>
          <a:bodyPr/>
          <a:lstStyle/>
          <a:p>
            <a:r>
              <a:rPr lang="da-DK"/>
              <a:t>Klik for at redigere titeltypografien i masteren</a:t>
            </a:r>
          </a:p>
        </p:txBody>
      </p:sp>
      <p:sp>
        <p:nvSpPr>
          <p:cNvPr id="9" name="Content Placeholder 3">
            <a:extLst>
              <a:ext uri="{FF2B5EF4-FFF2-40B4-BE49-F238E27FC236}">
                <a16:creationId xmlns:a16="http://schemas.microsoft.com/office/drawing/2014/main" id="{D3E80DA8-52D5-4DFA-7BA2-3A66929D657E}"/>
              </a:ext>
            </a:extLst>
          </p:cNvPr>
          <p:cNvSpPr>
            <a:spLocks noGrp="1"/>
          </p:cNvSpPr>
          <p:nvPr>
            <p:ph sz="half" idx="13" hasCustomPrompt="1"/>
          </p:nvPr>
        </p:nvSpPr>
        <p:spPr>
          <a:xfrm>
            <a:off x="8173244" y="1677988"/>
            <a:ext cx="3602037"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67430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80CF806E-5202-4939-91DC-FB45EBF365F0}" type="datetime1">
              <a:rPr lang="da-DK" smtClean="0"/>
              <a:t>16-09-2025</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7" y="419100"/>
            <a:ext cx="5541963"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419100"/>
            <a:ext cx="5541962" cy="5738813"/>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1603128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 med indholds bille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9C70A-A1F0-0A58-7768-0C0F705AE5B1}"/>
              </a:ext>
            </a:extLst>
          </p:cNvPr>
          <p:cNvSpPr>
            <a:spLocks noGrp="1"/>
          </p:cNvSpPr>
          <p:nvPr>
            <p:ph sz="half" idx="1" hasCustomPrompt="1"/>
          </p:nvPr>
        </p:nvSpPr>
        <p:spPr>
          <a:xfrm>
            <a:off x="414338" y="1677988"/>
            <a:ext cx="5541962" cy="4479925"/>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07BBB4DF-61EE-0348-8960-6AB1CC8558AF}"/>
              </a:ext>
            </a:extLst>
          </p:cNvPr>
          <p:cNvSpPr>
            <a:spLocks noGrp="1"/>
          </p:cNvSpPr>
          <p:nvPr>
            <p:ph type="dt" sz="half" idx="10"/>
          </p:nvPr>
        </p:nvSpPr>
        <p:spPr/>
        <p:txBody>
          <a:bodyPr/>
          <a:lstStyle/>
          <a:p>
            <a:fld id="{64571749-1273-4AC7-814C-2DAAF45F35CD}" type="datetime1">
              <a:rPr lang="da-DK" smtClean="0"/>
              <a:t>16-09-2025</a:t>
            </a:fld>
            <a:endParaRPr lang="da-DK"/>
          </a:p>
        </p:txBody>
      </p:sp>
      <p:sp>
        <p:nvSpPr>
          <p:cNvPr id="6" name="Footer Placeholder 5">
            <a:extLst>
              <a:ext uri="{FF2B5EF4-FFF2-40B4-BE49-F238E27FC236}">
                <a16:creationId xmlns:a16="http://schemas.microsoft.com/office/drawing/2014/main" id="{ADF3376F-7DC1-B2D3-28B1-B9BA294D30A0}"/>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11ACF4-5257-F553-73C6-99F7A7A81F88}"/>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8" name="Titel 7">
            <a:extLst>
              <a:ext uri="{FF2B5EF4-FFF2-40B4-BE49-F238E27FC236}">
                <a16:creationId xmlns:a16="http://schemas.microsoft.com/office/drawing/2014/main" id="{72CD10C1-81ED-AB89-EAF8-B022AE7DA109}"/>
              </a:ext>
            </a:extLst>
          </p:cNvPr>
          <p:cNvSpPr>
            <a:spLocks noGrp="1"/>
          </p:cNvSpPr>
          <p:nvPr>
            <p:ph type="title" hasCustomPrompt="1"/>
          </p:nvPr>
        </p:nvSpPr>
        <p:spPr>
          <a:xfrm>
            <a:off x="414338" y="419100"/>
            <a:ext cx="11361738" cy="839788"/>
          </a:xfrm>
        </p:spPr>
        <p:txBody>
          <a:bodyPr/>
          <a:lstStyle/>
          <a:p>
            <a:r>
              <a:rPr lang="da-DK"/>
              <a:t>Klik for at redigere titeltypografien i masteren</a:t>
            </a:r>
          </a:p>
        </p:txBody>
      </p:sp>
      <p:sp>
        <p:nvSpPr>
          <p:cNvPr id="9" name="Picture Placeholder 8">
            <a:extLst>
              <a:ext uri="{FF2B5EF4-FFF2-40B4-BE49-F238E27FC236}">
                <a16:creationId xmlns:a16="http://schemas.microsoft.com/office/drawing/2014/main" id="{DA1E378B-6CF1-3C3E-3A6C-080C9D87B9DF}"/>
              </a:ext>
            </a:extLst>
          </p:cNvPr>
          <p:cNvSpPr>
            <a:spLocks noGrp="1"/>
          </p:cNvSpPr>
          <p:nvPr>
            <p:ph type="pic" sz="quarter" idx="13"/>
          </p:nvPr>
        </p:nvSpPr>
        <p:spPr>
          <a:xfrm>
            <a:off x="6234113" y="1677988"/>
            <a:ext cx="5541962" cy="4479925"/>
          </a:xfrm>
          <a:solidFill>
            <a:schemeClr val="bg2"/>
          </a:solidFill>
        </p:spPr>
        <p:txBody>
          <a:bodyPr anchor="ctr"/>
          <a:lstStyle>
            <a:lvl1pPr algn="ctr">
              <a:defRPr/>
            </a:lvl1pPr>
          </a:lstStyle>
          <a:p>
            <a:r>
              <a:rPr lang="da-DK"/>
              <a:t>Klik på ikonet for at tilføje et billede</a:t>
            </a:r>
            <a:endParaRPr lang="en-US"/>
          </a:p>
        </p:txBody>
      </p:sp>
    </p:spTree>
    <p:extLst>
      <p:ext uri="{BB962C8B-B14F-4D97-AF65-F5344CB8AC3E}">
        <p14:creationId xmlns:p14="http://schemas.microsoft.com/office/powerpoint/2010/main" val="332589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1FEB7-81CF-0755-490B-C17BD37E1F36}"/>
              </a:ext>
            </a:extLst>
          </p:cNvPr>
          <p:cNvSpPr>
            <a:spLocks noGrp="1"/>
          </p:cNvSpPr>
          <p:nvPr>
            <p:ph type="body" idx="1" hasCustomPrompt="1"/>
          </p:nvPr>
        </p:nvSpPr>
        <p:spPr>
          <a:xfrm>
            <a:off x="414339" y="1677988"/>
            <a:ext cx="5541962"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F1762049-B8F7-13AF-4B0E-706AFE0EB249}"/>
              </a:ext>
            </a:extLst>
          </p:cNvPr>
          <p:cNvSpPr>
            <a:spLocks noGrp="1"/>
          </p:cNvSpPr>
          <p:nvPr>
            <p:ph sz="half" idx="2" hasCustomPrompt="1"/>
          </p:nvPr>
        </p:nvSpPr>
        <p:spPr>
          <a:xfrm>
            <a:off x="414339" y="2517775"/>
            <a:ext cx="5541962"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AA00EA7F-859C-B039-CB57-83760701FF5B}"/>
              </a:ext>
            </a:extLst>
          </p:cNvPr>
          <p:cNvSpPr>
            <a:spLocks noGrp="1"/>
          </p:cNvSpPr>
          <p:nvPr>
            <p:ph type="body" sz="quarter" idx="3" hasCustomPrompt="1"/>
          </p:nvPr>
        </p:nvSpPr>
        <p:spPr>
          <a:xfrm>
            <a:off x="6234112" y="1677988"/>
            <a:ext cx="5541963" cy="618173"/>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6103ABD9-CCBE-8281-3BFE-AE34A9D8F06C}"/>
              </a:ext>
            </a:extLst>
          </p:cNvPr>
          <p:cNvSpPr>
            <a:spLocks noGrp="1"/>
          </p:cNvSpPr>
          <p:nvPr>
            <p:ph sz="quarter" idx="4" hasCustomPrompt="1"/>
          </p:nvPr>
        </p:nvSpPr>
        <p:spPr>
          <a:xfrm>
            <a:off x="6234112" y="2517775"/>
            <a:ext cx="5541963" cy="36401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4EEE389F-05A7-795B-3EA5-FDE2744ADC75}"/>
              </a:ext>
            </a:extLst>
          </p:cNvPr>
          <p:cNvSpPr>
            <a:spLocks noGrp="1"/>
          </p:cNvSpPr>
          <p:nvPr>
            <p:ph type="dt" sz="half" idx="10"/>
          </p:nvPr>
        </p:nvSpPr>
        <p:spPr/>
        <p:txBody>
          <a:bodyPr/>
          <a:lstStyle/>
          <a:p>
            <a:fld id="{4BC5E4F5-30C3-4EA4-A5A2-06FB4943C120}" type="datetime1">
              <a:rPr lang="da-DK" smtClean="0"/>
              <a:t>16-09-2025</a:t>
            </a:fld>
            <a:endParaRPr lang="da-DK"/>
          </a:p>
        </p:txBody>
      </p:sp>
      <p:sp>
        <p:nvSpPr>
          <p:cNvPr id="8" name="Footer Placeholder 7">
            <a:extLst>
              <a:ext uri="{FF2B5EF4-FFF2-40B4-BE49-F238E27FC236}">
                <a16:creationId xmlns:a16="http://schemas.microsoft.com/office/drawing/2014/main" id="{49168A9E-8F50-7596-35B4-0F1D5BEE51D2}"/>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2F914F73-FE74-B45F-0B29-A7D2C6461793}"/>
              </a:ext>
            </a:extLst>
          </p:cNvPr>
          <p:cNvSpPr>
            <a:spLocks noGrp="1"/>
          </p:cNvSpPr>
          <p:nvPr>
            <p:ph type="sldNum" sz="quarter" idx="12"/>
          </p:nvPr>
        </p:nvSpPr>
        <p:spPr/>
        <p:txBody>
          <a:bodyPr/>
          <a:lstStyle/>
          <a:p>
            <a:fld id="{0E8862F4-759C-4937-98C7-CDEB1EE77131}" type="slidenum">
              <a:rPr lang="da-DK" smtClean="0"/>
              <a:pPr/>
              <a:t>‹nr.›</a:t>
            </a:fld>
            <a:endParaRPr lang="da-DK"/>
          </a:p>
        </p:txBody>
      </p:sp>
      <p:sp>
        <p:nvSpPr>
          <p:cNvPr id="10" name="Titel 9">
            <a:extLst>
              <a:ext uri="{FF2B5EF4-FFF2-40B4-BE49-F238E27FC236}">
                <a16:creationId xmlns:a16="http://schemas.microsoft.com/office/drawing/2014/main" id="{5E7B53BF-4DC0-5FDB-1039-C35AF634255D}"/>
              </a:ext>
            </a:extLst>
          </p:cNvPr>
          <p:cNvSpPr>
            <a:spLocks noGrp="1"/>
          </p:cNvSpPr>
          <p:nvPr>
            <p:ph type="title" hasCustomPrompt="1"/>
          </p:nvPr>
        </p:nvSpPr>
        <p:spPr/>
        <p:txBody>
          <a:bodyPr/>
          <a:lstStyle/>
          <a:p>
            <a:r>
              <a:rPr lang="da-DK"/>
              <a:t>Klik for at redigere titeltypografien i masteren</a:t>
            </a:r>
          </a:p>
        </p:txBody>
      </p:sp>
    </p:spTree>
    <p:extLst>
      <p:ext uri="{BB962C8B-B14F-4D97-AF65-F5344CB8AC3E}">
        <p14:creationId xmlns:p14="http://schemas.microsoft.com/office/powerpoint/2010/main" val="1497805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78EC-B021-7464-1BF3-731F2D6DD87A}"/>
              </a:ext>
            </a:extLst>
          </p:cNvPr>
          <p:cNvSpPr>
            <a:spLocks noGrp="1"/>
          </p:cNvSpPr>
          <p:nvPr>
            <p:ph type="title" hasCustomPrompt="1"/>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FD622DCB-5FEB-2ECF-9492-27A9548FB489}"/>
              </a:ext>
            </a:extLst>
          </p:cNvPr>
          <p:cNvSpPr>
            <a:spLocks noGrp="1"/>
          </p:cNvSpPr>
          <p:nvPr>
            <p:ph type="dt" sz="half" idx="10"/>
          </p:nvPr>
        </p:nvSpPr>
        <p:spPr/>
        <p:txBody>
          <a:bodyPr/>
          <a:lstStyle/>
          <a:p>
            <a:fld id="{6D5D1A30-15C3-4239-83E6-F465C8049868}" type="datetime1">
              <a:rPr lang="da-DK" smtClean="0"/>
              <a:t>16-09-2025</a:t>
            </a:fld>
            <a:endParaRPr lang="da-DK"/>
          </a:p>
        </p:txBody>
      </p:sp>
      <p:sp>
        <p:nvSpPr>
          <p:cNvPr id="4" name="Footer Placeholder 3">
            <a:extLst>
              <a:ext uri="{FF2B5EF4-FFF2-40B4-BE49-F238E27FC236}">
                <a16:creationId xmlns:a16="http://schemas.microsoft.com/office/drawing/2014/main" id="{05EA7E87-0555-0CE2-B957-CA4A213A234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AE1C199D-18D3-3981-EA70-1E1D37AAC43C}"/>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45830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nchor="t"/>
          <a:lstStyle>
            <a:lvl1pPr>
              <a:defRPr baseline="0"/>
            </a:lvl1pPr>
          </a:lstStyle>
          <a:p>
            <a:pPr lvl="0"/>
            <a:r>
              <a:rPr lang="da-DK"/>
              <a:t>Klik at tilføje tekst</a:t>
            </a:r>
          </a:p>
          <a:p>
            <a:pPr lvl="1"/>
            <a:r>
              <a:rPr lang="da-DK"/>
              <a:t>Andet niveau</a:t>
            </a:r>
          </a:p>
          <a:p>
            <a:pPr lvl="2"/>
            <a:r>
              <a:rPr lang="da-DK"/>
              <a:t>Tredje niveau</a:t>
            </a:r>
          </a:p>
          <a:p>
            <a:pPr lvl="3"/>
            <a:r>
              <a:rPr lang="da-DK"/>
              <a:t>Fjerde niveau</a:t>
            </a:r>
          </a:p>
          <a:p>
            <a:pPr lvl="4"/>
            <a:r>
              <a:rPr lang="da-DK"/>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9608670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1E62A-639D-621A-9430-7777049F56A2}"/>
              </a:ext>
            </a:extLst>
          </p:cNvPr>
          <p:cNvSpPr>
            <a:spLocks noGrp="1"/>
          </p:cNvSpPr>
          <p:nvPr>
            <p:ph type="dt" sz="half" idx="10"/>
          </p:nvPr>
        </p:nvSpPr>
        <p:spPr/>
        <p:txBody>
          <a:bodyPr/>
          <a:lstStyle/>
          <a:p>
            <a:fld id="{E56792C7-FB83-4951-A066-7E6F19046B9D}" type="datetime1">
              <a:rPr lang="da-DK" smtClean="0"/>
              <a:t>16-09-2025</a:t>
            </a:fld>
            <a:endParaRPr lang="da-DK"/>
          </a:p>
        </p:txBody>
      </p:sp>
      <p:sp>
        <p:nvSpPr>
          <p:cNvPr id="3" name="Footer Placeholder 2">
            <a:extLst>
              <a:ext uri="{FF2B5EF4-FFF2-40B4-BE49-F238E27FC236}">
                <a16:creationId xmlns:a16="http://schemas.microsoft.com/office/drawing/2014/main" id="{C6167648-3F4D-BFA4-7005-73BFC3C22D98}"/>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F8D64F91-3C0D-2797-769A-BEFAB2FE0E7A}"/>
              </a:ext>
            </a:extLst>
          </p:cNvPr>
          <p:cNvSpPr>
            <a:spLocks noGrp="1"/>
          </p:cNvSpPr>
          <p:nvPr>
            <p:ph type="sldNum" sz="quarter" idx="12"/>
          </p:nvPr>
        </p:nvSpPr>
        <p:spPr/>
        <p:txBody>
          <a:bodyPr/>
          <a:lstStyle/>
          <a:p>
            <a:fld id="{0E8862F4-759C-4937-98C7-CDEB1EE77131}" type="slidenum">
              <a:rPr lang="da-DK" smtClean="0"/>
              <a:pPr/>
              <a:t>‹nr.›</a:t>
            </a:fld>
            <a:endParaRPr lang="da-DK"/>
          </a:p>
        </p:txBody>
      </p:sp>
    </p:spTree>
    <p:extLst>
      <p:ext uri="{BB962C8B-B14F-4D97-AF65-F5344CB8AC3E}">
        <p14:creationId xmlns:p14="http://schemas.microsoft.com/office/powerpoint/2010/main" val="3029211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chemeClr val="tx2"/>
        </a:solidFill>
        <a:effectLst/>
      </p:bgPr>
    </p:bg>
    <p:spTree>
      <p:nvGrpSpPr>
        <p:cNvPr id="1" name=""/>
        <p:cNvGrpSpPr/>
        <p:nvPr/>
      </p:nvGrpSpPr>
      <p:grpSpPr>
        <a:xfrm>
          <a:off x="0" y="0"/>
          <a:ext cx="0" cy="0"/>
          <a:chOff x="0" y="0"/>
          <a:chExt cx="0" cy="0"/>
        </a:xfrm>
      </p:grpSpPr>
      <p:grpSp>
        <p:nvGrpSpPr>
          <p:cNvPr id="6" name="Gruppe 14">
            <a:extLst>
              <a:ext uri="{FF2B5EF4-FFF2-40B4-BE49-F238E27FC236}">
                <a16:creationId xmlns:a16="http://schemas.microsoft.com/office/drawing/2014/main" id="{9F79B45E-8217-B58D-3E89-3F617B2ADDF4}"/>
              </a:ext>
            </a:extLst>
          </p:cNvPr>
          <p:cNvGrpSpPr/>
          <p:nvPr userDrawn="1"/>
        </p:nvGrpSpPr>
        <p:grpSpPr>
          <a:xfrm>
            <a:off x="4198901" y="3001824"/>
            <a:ext cx="3794198" cy="654672"/>
            <a:chOff x="830263" y="777875"/>
            <a:chExt cx="1665288" cy="287338"/>
          </a:xfrm>
        </p:grpSpPr>
        <p:sp>
          <p:nvSpPr>
            <p:cNvPr id="7" name="Freeform 5">
              <a:extLst>
                <a:ext uri="{FF2B5EF4-FFF2-40B4-BE49-F238E27FC236}">
                  <a16:creationId xmlns:a16="http://schemas.microsoft.com/office/drawing/2014/main" id="{8304C4EE-1C4A-B0B1-DF89-75D5C48186D0}"/>
                </a:ext>
              </a:extLst>
            </p:cNvPr>
            <p:cNvSpPr>
              <a:spLocks/>
            </p:cNvSpPr>
            <p:nvPr userDrawn="1"/>
          </p:nvSpPr>
          <p:spPr bwMode="auto">
            <a:xfrm>
              <a:off x="1820863" y="809625"/>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8" name="Freeform 6">
              <a:extLst>
                <a:ext uri="{FF2B5EF4-FFF2-40B4-BE49-F238E27FC236}">
                  <a16:creationId xmlns:a16="http://schemas.microsoft.com/office/drawing/2014/main" id="{57686CB7-A5E5-F2FF-814D-66791C8122D3}"/>
                </a:ext>
              </a:extLst>
            </p:cNvPr>
            <p:cNvSpPr>
              <a:spLocks noEditPoints="1"/>
            </p:cNvSpPr>
            <p:nvPr userDrawn="1"/>
          </p:nvSpPr>
          <p:spPr bwMode="auto">
            <a:xfrm>
              <a:off x="2246313" y="852488"/>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9" name="Freeform 7">
              <a:extLst>
                <a:ext uri="{FF2B5EF4-FFF2-40B4-BE49-F238E27FC236}">
                  <a16:creationId xmlns:a16="http://schemas.microsoft.com/office/drawing/2014/main" id="{2758C93F-719F-2B35-81D4-733D50A1EDA4}"/>
                </a:ext>
              </a:extLst>
            </p:cNvPr>
            <p:cNvSpPr>
              <a:spLocks noEditPoints="1"/>
            </p:cNvSpPr>
            <p:nvPr userDrawn="1"/>
          </p:nvSpPr>
          <p:spPr bwMode="auto">
            <a:xfrm>
              <a:off x="1387476" y="852488"/>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0" name="Freeform 8">
              <a:extLst>
                <a:ext uri="{FF2B5EF4-FFF2-40B4-BE49-F238E27FC236}">
                  <a16:creationId xmlns:a16="http://schemas.microsoft.com/office/drawing/2014/main" id="{EF5B63F4-89F6-AB3F-9E6B-D85799EF1991}"/>
                </a:ext>
              </a:extLst>
            </p:cNvPr>
            <p:cNvSpPr>
              <a:spLocks noEditPoints="1"/>
            </p:cNvSpPr>
            <p:nvPr userDrawn="1"/>
          </p:nvSpPr>
          <p:spPr bwMode="auto">
            <a:xfrm>
              <a:off x="1955801" y="852488"/>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Freeform 9">
              <a:extLst>
                <a:ext uri="{FF2B5EF4-FFF2-40B4-BE49-F238E27FC236}">
                  <a16:creationId xmlns:a16="http://schemas.microsoft.com/office/drawing/2014/main" id="{E9E614E6-1970-448B-1500-759C06FFC643}"/>
                </a:ext>
              </a:extLst>
            </p:cNvPr>
            <p:cNvSpPr>
              <a:spLocks/>
            </p:cNvSpPr>
            <p:nvPr userDrawn="1"/>
          </p:nvSpPr>
          <p:spPr bwMode="auto">
            <a:xfrm>
              <a:off x="1098551" y="811213"/>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2" name="Freeform 10">
              <a:extLst>
                <a:ext uri="{FF2B5EF4-FFF2-40B4-BE49-F238E27FC236}">
                  <a16:creationId xmlns:a16="http://schemas.microsoft.com/office/drawing/2014/main" id="{A457392A-3531-BC47-42AF-E1B668775E68}"/>
                </a:ext>
              </a:extLst>
            </p:cNvPr>
            <p:cNvSpPr>
              <a:spLocks noEditPoints="1"/>
            </p:cNvSpPr>
            <p:nvPr userDrawn="1"/>
          </p:nvSpPr>
          <p:spPr bwMode="auto">
            <a:xfrm>
              <a:off x="2093913" y="852488"/>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3" name="Freeform 11">
              <a:extLst>
                <a:ext uri="{FF2B5EF4-FFF2-40B4-BE49-F238E27FC236}">
                  <a16:creationId xmlns:a16="http://schemas.microsoft.com/office/drawing/2014/main" id="{60324151-AF46-311F-B23C-410A4C1FA926}"/>
                </a:ext>
              </a:extLst>
            </p:cNvPr>
            <p:cNvSpPr>
              <a:spLocks/>
            </p:cNvSpPr>
            <p:nvPr userDrawn="1"/>
          </p:nvSpPr>
          <p:spPr bwMode="auto">
            <a:xfrm>
              <a:off x="1298576" y="852488"/>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4" name="Freeform 12">
              <a:extLst>
                <a:ext uri="{FF2B5EF4-FFF2-40B4-BE49-F238E27FC236}">
                  <a16:creationId xmlns:a16="http://schemas.microsoft.com/office/drawing/2014/main" id="{BE2466F4-3A44-E9E6-C276-0E82D93201BC}"/>
                </a:ext>
              </a:extLst>
            </p:cNvPr>
            <p:cNvSpPr>
              <a:spLocks noEditPoints="1"/>
            </p:cNvSpPr>
            <p:nvPr userDrawn="1"/>
          </p:nvSpPr>
          <p:spPr bwMode="auto">
            <a:xfrm>
              <a:off x="1157288" y="811213"/>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5" name="Freeform 13">
              <a:extLst>
                <a:ext uri="{FF2B5EF4-FFF2-40B4-BE49-F238E27FC236}">
                  <a16:creationId xmlns:a16="http://schemas.microsoft.com/office/drawing/2014/main" id="{B46B731E-6376-EFDE-3765-8592679FBAED}"/>
                </a:ext>
              </a:extLst>
            </p:cNvPr>
            <p:cNvSpPr>
              <a:spLocks noEditPoints="1"/>
            </p:cNvSpPr>
            <p:nvPr userDrawn="1"/>
          </p:nvSpPr>
          <p:spPr bwMode="auto">
            <a:xfrm>
              <a:off x="830263" y="811213"/>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16" name="Kombinationstegning: figur 25">
              <a:extLst>
                <a:ext uri="{FF2B5EF4-FFF2-40B4-BE49-F238E27FC236}">
                  <a16:creationId xmlns:a16="http://schemas.microsoft.com/office/drawing/2014/main" id="{0FA64D4B-A242-56F4-BC3A-890C6FC050E8}"/>
                </a:ext>
              </a:extLst>
            </p:cNvPr>
            <p:cNvSpPr>
              <a:spLocks/>
            </p:cNvSpPr>
            <p:nvPr userDrawn="1"/>
          </p:nvSpPr>
          <p:spPr bwMode="auto">
            <a:xfrm>
              <a:off x="1536701" y="777875"/>
              <a:ext cx="252413" cy="252413"/>
            </a:xfrm>
            <a:custGeom>
              <a:avLst/>
              <a:gdLst>
                <a:gd name="connsiteX0" fmla="*/ 129802 w 252413"/>
                <a:gd name="connsiteY0" fmla="*/ 32470 h 252413"/>
                <a:gd name="connsiteX1" fmla="*/ 127677 w 252413"/>
                <a:gd name="connsiteY1" fmla="*/ 32800 h 252413"/>
                <a:gd name="connsiteX2" fmla="*/ 125389 w 252413"/>
                <a:gd name="connsiteY2" fmla="*/ 32965 h 252413"/>
                <a:gd name="connsiteX3" fmla="*/ 124409 w 252413"/>
                <a:gd name="connsiteY3" fmla="*/ 33129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89 w 252413"/>
                <a:gd name="connsiteY10" fmla="*/ 40051 h 252413"/>
                <a:gd name="connsiteX11" fmla="*/ 127677 w 252413"/>
                <a:gd name="connsiteY11" fmla="*/ 40545 h 252413"/>
                <a:gd name="connsiteX12" fmla="*/ 154315 w 252413"/>
                <a:gd name="connsiteY12" fmla="*/ 52080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3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2 h 252413"/>
                <a:gd name="connsiteX30" fmla="*/ 135521 w 252413"/>
                <a:gd name="connsiteY30" fmla="*/ 216049 h 252413"/>
                <a:gd name="connsiteX31" fmla="*/ 136992 w 252413"/>
                <a:gd name="connsiteY31" fmla="*/ 215554 h 252413"/>
                <a:gd name="connsiteX32" fmla="*/ 137973 w 252413"/>
                <a:gd name="connsiteY32" fmla="*/ 214236 h 252413"/>
                <a:gd name="connsiteX33" fmla="*/ 136339 w 252413"/>
                <a:gd name="connsiteY33" fmla="*/ 212753 h 252413"/>
                <a:gd name="connsiteX34" fmla="*/ 135031 w 252413"/>
                <a:gd name="connsiteY34" fmla="*/ 212423 h 252413"/>
                <a:gd name="connsiteX35" fmla="*/ 127187 w 252413"/>
                <a:gd name="connsiteY35" fmla="*/ 210775 h 252413"/>
                <a:gd name="connsiteX36" fmla="*/ 124899 w 252413"/>
                <a:gd name="connsiteY36" fmla="*/ 210281 h 252413"/>
                <a:gd name="connsiteX37" fmla="*/ 98098 w 252413"/>
                <a:gd name="connsiteY37" fmla="*/ 198746 h 252413"/>
                <a:gd name="connsiteX38" fmla="*/ 71788 w 252413"/>
                <a:gd name="connsiteY38" fmla="*/ 128379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5 w 252413"/>
                <a:gd name="connsiteY42" fmla="*/ 117338 h 252413"/>
                <a:gd name="connsiteX43" fmla="*/ 129312 w 252413"/>
                <a:gd name="connsiteY43" fmla="*/ 114042 h 252413"/>
                <a:gd name="connsiteX44" fmla="*/ 115584 w 252413"/>
                <a:gd name="connsiteY44" fmla="*/ 106627 h 252413"/>
                <a:gd name="connsiteX45" fmla="*/ 113133 w 252413"/>
                <a:gd name="connsiteY45" fmla="*/ 106791 h 252413"/>
                <a:gd name="connsiteX46" fmla="*/ 99896 w 252413"/>
                <a:gd name="connsiteY46" fmla="*/ 179135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89" y="32965"/>
                  </a:cubicBezTo>
                  <a:cubicBezTo>
                    <a:pt x="125063" y="33129"/>
                    <a:pt x="124736" y="33129"/>
                    <a:pt x="124409" y="33129"/>
                  </a:cubicBezTo>
                  <a:cubicBezTo>
                    <a:pt x="123428" y="33294"/>
                    <a:pt x="122448" y="33459"/>
                    <a:pt x="121467" y="33624"/>
                  </a:cubicBezTo>
                  <a:cubicBezTo>
                    <a:pt x="121304" y="33788"/>
                    <a:pt x="117382" y="34612"/>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89" y="40051"/>
                  </a:cubicBezTo>
                  <a:cubicBezTo>
                    <a:pt x="126207" y="40215"/>
                    <a:pt x="127024" y="40545"/>
                    <a:pt x="127677" y="40545"/>
                  </a:cubicBezTo>
                  <a:cubicBezTo>
                    <a:pt x="137156" y="42687"/>
                    <a:pt x="146307" y="46313"/>
                    <a:pt x="154315" y="52080"/>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7"/>
                    <a:pt x="120977" y="133488"/>
                    <a:pt x="121141" y="133323"/>
                  </a:cubicBezTo>
                  <a:cubicBezTo>
                    <a:pt x="121141" y="133323"/>
                    <a:pt x="121141" y="133158"/>
                    <a:pt x="121304" y="133158"/>
                  </a:cubicBezTo>
                  <a:cubicBezTo>
                    <a:pt x="121304" y="132993"/>
                    <a:pt x="121467" y="132993"/>
                    <a:pt x="121467" y="132993"/>
                  </a:cubicBezTo>
                  <a:cubicBezTo>
                    <a:pt x="121794" y="132993"/>
                    <a:pt x="121958" y="133158"/>
                    <a:pt x="122121" y="133488"/>
                  </a:cubicBezTo>
                  <a:cubicBezTo>
                    <a:pt x="122121" y="133488"/>
                    <a:pt x="122611" y="135465"/>
                    <a:pt x="123102" y="136784"/>
                  </a:cubicBezTo>
                  <a:cubicBezTo>
                    <a:pt x="125880" y="142222"/>
                    <a:pt x="131273" y="144364"/>
                    <a:pt x="136992" y="144364"/>
                  </a:cubicBezTo>
                  <a:cubicBezTo>
                    <a:pt x="137809" y="144199"/>
                    <a:pt x="138463" y="144199"/>
                    <a:pt x="139280" y="144035"/>
                  </a:cubicBezTo>
                  <a:cubicBezTo>
                    <a:pt x="173435" y="139750"/>
                    <a:pt x="175723" y="93114"/>
                    <a:pt x="152517" y="71691"/>
                  </a:cubicBezTo>
                  <a:cubicBezTo>
                    <a:pt x="113460" y="35272"/>
                    <a:pt x="50216" y="56859"/>
                    <a:pt x="37306" y="107945"/>
                  </a:cubicBezTo>
                  <a:cubicBezTo>
                    <a:pt x="31750" y="125907"/>
                    <a:pt x="32567" y="147330"/>
                    <a:pt x="42863" y="170731"/>
                  </a:cubicBezTo>
                  <a:cubicBezTo>
                    <a:pt x="55609" y="199075"/>
                    <a:pt x="88130" y="220663"/>
                    <a:pt x="121631" y="218356"/>
                  </a:cubicBezTo>
                  <a:cubicBezTo>
                    <a:pt x="121958" y="218356"/>
                    <a:pt x="124082" y="218191"/>
                    <a:pt x="124736" y="218191"/>
                  </a:cubicBezTo>
                  <a:cubicBezTo>
                    <a:pt x="125553" y="218026"/>
                    <a:pt x="126370" y="217862"/>
                    <a:pt x="127024" y="217862"/>
                  </a:cubicBezTo>
                  <a:cubicBezTo>
                    <a:pt x="127351" y="217862"/>
                    <a:pt x="129965" y="217367"/>
                    <a:pt x="131109" y="217202"/>
                  </a:cubicBezTo>
                  <a:cubicBezTo>
                    <a:pt x="131109" y="217202"/>
                    <a:pt x="135195" y="216214"/>
                    <a:pt x="135521" y="216049"/>
                  </a:cubicBezTo>
                  <a:cubicBezTo>
                    <a:pt x="135848" y="216049"/>
                    <a:pt x="136829" y="215719"/>
                    <a:pt x="136992" y="215554"/>
                  </a:cubicBezTo>
                  <a:cubicBezTo>
                    <a:pt x="137483" y="215225"/>
                    <a:pt x="137973" y="214895"/>
                    <a:pt x="137973" y="214236"/>
                  </a:cubicBezTo>
                  <a:cubicBezTo>
                    <a:pt x="137973" y="213412"/>
                    <a:pt x="137319" y="212918"/>
                    <a:pt x="136339" y="212753"/>
                  </a:cubicBezTo>
                  <a:cubicBezTo>
                    <a:pt x="136339" y="212753"/>
                    <a:pt x="135521" y="212423"/>
                    <a:pt x="135031" y="212423"/>
                  </a:cubicBezTo>
                  <a:cubicBezTo>
                    <a:pt x="133234" y="212094"/>
                    <a:pt x="129638" y="211270"/>
                    <a:pt x="127187" y="210775"/>
                  </a:cubicBezTo>
                  <a:cubicBezTo>
                    <a:pt x="126207" y="210611"/>
                    <a:pt x="125553" y="210446"/>
                    <a:pt x="124899" y="210281"/>
                  </a:cubicBezTo>
                  <a:cubicBezTo>
                    <a:pt x="115421" y="208139"/>
                    <a:pt x="106269" y="204513"/>
                    <a:pt x="98098" y="198746"/>
                  </a:cubicBezTo>
                  <a:cubicBezTo>
                    <a:pt x="76200" y="183090"/>
                    <a:pt x="63127" y="156064"/>
                    <a:pt x="71788" y="128379"/>
                  </a:cubicBezTo>
                  <a:cubicBezTo>
                    <a:pt x="77998" y="108769"/>
                    <a:pt x="91398" y="99211"/>
                    <a:pt x="104145" y="96739"/>
                  </a:cubicBezTo>
                  <a:cubicBezTo>
                    <a:pt x="120487" y="93608"/>
                    <a:pt x="135521" y="102177"/>
                    <a:pt x="131763" y="116844"/>
                  </a:cubicBezTo>
                  <a:cubicBezTo>
                    <a:pt x="131599" y="117503"/>
                    <a:pt x="131273" y="117833"/>
                    <a:pt x="131109" y="117833"/>
                  </a:cubicBezTo>
                  <a:cubicBezTo>
                    <a:pt x="130782" y="117833"/>
                    <a:pt x="130455" y="117338"/>
                    <a:pt x="130455" y="117338"/>
                  </a:cubicBezTo>
                  <a:cubicBezTo>
                    <a:pt x="130455" y="117338"/>
                    <a:pt x="129965" y="115361"/>
                    <a:pt x="129312" y="114042"/>
                  </a:cubicBezTo>
                  <a:cubicBezTo>
                    <a:pt x="126533" y="108604"/>
                    <a:pt x="121141" y="106462"/>
                    <a:pt x="115584" y="106627"/>
                  </a:cubicBezTo>
                  <a:cubicBezTo>
                    <a:pt x="114767" y="106627"/>
                    <a:pt x="113950" y="106627"/>
                    <a:pt x="113133" y="106791"/>
                  </a:cubicBezTo>
                  <a:cubicBezTo>
                    <a:pt x="78978" y="111076"/>
                    <a:pt x="76854" y="157877"/>
                    <a:pt x="99896" y="179135"/>
                  </a:cubicBezTo>
                  <a:cubicBezTo>
                    <a:pt x="139117" y="215554"/>
                    <a:pt x="202360" y="194131"/>
                    <a:pt x="215270" y="142881"/>
                  </a:cubicBezTo>
                  <a:cubicBezTo>
                    <a:pt x="220663" y="124919"/>
                    <a:pt x="220009" y="103496"/>
                    <a:pt x="209551" y="80095"/>
                  </a:cubicBezTo>
                  <a:cubicBezTo>
                    <a:pt x="196967" y="51916"/>
                    <a:pt x="164447" y="30163"/>
                    <a:pt x="130782" y="32470"/>
                  </a:cubicBezTo>
                  <a:cubicBezTo>
                    <a:pt x="130455"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7" name="Freeform 16">
              <a:extLst>
                <a:ext uri="{FF2B5EF4-FFF2-40B4-BE49-F238E27FC236}">
                  <a16:creationId xmlns:a16="http://schemas.microsoft.com/office/drawing/2014/main" id="{30C90425-B8E0-6A02-A2BE-214C67B9446E}"/>
                </a:ext>
              </a:extLst>
            </p:cNvPr>
            <p:cNvSpPr>
              <a:spLocks/>
            </p:cNvSpPr>
            <p:nvPr userDrawn="1"/>
          </p:nvSpPr>
          <p:spPr bwMode="auto">
            <a:xfrm>
              <a:off x="2382838" y="852488"/>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92606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2" name="ÆS_logo_POS_CMYK.pdf">
            <a:extLst>
              <a:ext uri="{FF2B5EF4-FFF2-40B4-BE49-F238E27FC236}">
                <a16:creationId xmlns:a16="http://schemas.microsoft.com/office/drawing/2014/main" id="{8279718C-33AA-1D63-F4AE-507BFFAAA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 r="152"/>
          <a:stretch/>
        </p:blipFill>
        <p:spPr>
          <a:xfrm>
            <a:off x="4198901" y="3001824"/>
            <a:ext cx="3794197" cy="654672"/>
          </a:xfrm>
          <a:prstGeom prst="rect">
            <a:avLst/>
          </a:prstGeom>
          <a:ln w="12700">
            <a:miter lim="400000"/>
          </a:ln>
        </p:spPr>
      </p:pic>
    </p:spTree>
    <p:extLst>
      <p:ext uri="{BB962C8B-B14F-4D97-AF65-F5344CB8AC3E}">
        <p14:creationId xmlns:p14="http://schemas.microsoft.com/office/powerpoint/2010/main" val="2838466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rugerdefineret layout">
    <p:bg>
      <p:bgPr>
        <a:solidFill>
          <a:srgbClr val="E0B362"/>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E6E6FBE5-FD89-5517-7C26-F9DBB9ADF36A}"/>
              </a:ext>
            </a:extLst>
          </p:cNvPr>
          <p:cNvSpPr txBox="1"/>
          <p:nvPr userDrawn="1">
            <p:custDataLst>
              <p:tags r:id="rId1"/>
            </p:custDataLst>
          </p:nvPr>
        </p:nvSpPr>
        <p:spPr>
          <a:xfrm>
            <a:off x="477837" y="1958975"/>
            <a:ext cx="11234737" cy="2431435"/>
          </a:xfrm>
          <a:prstGeom prst="rect">
            <a:avLst/>
          </a:prstGeom>
          <a:noFill/>
          <a:ln w="12700">
            <a:miter lim="400000"/>
          </a:ln>
        </p:spPr>
        <p:txBody>
          <a:bodyPr wrap="square" lIns="0" tIns="0" rIns="0" bIns="0" rtlCol="0">
            <a:spAutoFit/>
          </a:bodyPr>
          <a:lstStyle/>
          <a:p>
            <a:pPr algn="ctr"/>
            <a:r>
              <a:rPr lang="da-DK" sz="4800" kern="1200">
                <a:solidFill>
                  <a:srgbClr val="192B37"/>
                </a:solidFill>
                <a:latin typeface="+mj-lt"/>
                <a:ea typeface="IBM Plex Sans" panose="020B0503050203000203" pitchFamily="34" charset="0"/>
                <a:cs typeface="+mj-cs"/>
              </a:rPr>
              <a:t>Brug ikke masterlayouts, </a:t>
            </a:r>
            <a:br>
              <a:rPr lang="da-DK" sz="4800" kern="1200">
                <a:solidFill>
                  <a:srgbClr val="192B37"/>
                </a:solidFill>
                <a:latin typeface="+mj-lt"/>
                <a:ea typeface="IBM Plex Sans" panose="020B0503050203000203" pitchFamily="34" charset="0"/>
                <a:cs typeface="+mj-cs"/>
              </a:rPr>
            </a:br>
            <a:r>
              <a:rPr lang="da-DK" sz="4800" kern="1200">
                <a:solidFill>
                  <a:srgbClr val="192B37"/>
                </a:solidFill>
                <a:latin typeface="+mj-lt"/>
                <a:ea typeface="IBM Plex Sans" panose="020B0503050203000203" pitchFamily="34" charset="0"/>
                <a:cs typeface="+mj-cs"/>
              </a:rPr>
              <a:t>der ligger efter dette</a:t>
            </a:r>
          </a:p>
          <a:p>
            <a:pPr algn="ctr"/>
            <a:endParaRPr lang="da-DK" sz="1100" b="1">
              <a:solidFill>
                <a:srgbClr val="192B37"/>
              </a:solidFill>
            </a:endParaRPr>
          </a:p>
          <a:p>
            <a:pPr algn="ctr">
              <a:spcBef>
                <a:spcPts val="1800"/>
              </a:spcBef>
            </a:pPr>
            <a:r>
              <a:rPr lang="da-DK" sz="1800">
                <a:solidFill>
                  <a:srgbClr val="192B37"/>
                </a:solidFill>
              </a:rPr>
              <a:t>Slides i præsentationen efter denne er fra den præsentation, du har kopieret slides fra </a:t>
            </a:r>
            <a:br>
              <a:rPr lang="da-DK" sz="1800">
                <a:solidFill>
                  <a:schemeClr val="bg1"/>
                </a:solidFill>
              </a:rPr>
            </a:br>
            <a:r>
              <a:rPr lang="da-DK" sz="1800">
                <a:solidFill>
                  <a:srgbClr val="B94335"/>
                </a:solidFill>
              </a:rPr>
              <a:t>Slet layout fra masteren og brug et af de eksisterende layouts (før dette slide)</a:t>
            </a:r>
          </a:p>
        </p:txBody>
      </p:sp>
    </p:spTree>
    <p:extLst>
      <p:ext uri="{BB962C8B-B14F-4D97-AF65-F5344CB8AC3E}">
        <p14:creationId xmlns:p14="http://schemas.microsoft.com/office/powerpoint/2010/main" val="2048732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titeltypografien i masteren</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45599894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9/16/2025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130504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a:ln w="12700">
            <a:miter lim="400000"/>
          </a:ln>
        </p:spPr>
        <p:txBody>
          <a:bodyPr vert="horz" lIns="0" tIns="0" rIns="0" bIns="0" anchor="ctr">
            <a:noAutofit/>
          </a:bodyPr>
          <a:lstStyle>
            <a:lvl1pPr>
              <a:defRPr lang="da-DK" sz="3600"/>
            </a:lvl1pPr>
          </a:lstStyle>
          <a:p>
            <a:pPr lvl="0">
              <a:spcBef>
                <a:spcPts val="0"/>
              </a:spcBef>
            </a:pPr>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Tree>
    <p:extLst>
      <p:ext uri="{BB962C8B-B14F-4D97-AF65-F5344CB8AC3E}">
        <p14:creationId xmlns:p14="http://schemas.microsoft.com/office/powerpoint/2010/main" val="368884976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nchor="t"/>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2" name="Titel 1"/>
          <p:cNvSpPr>
            <a:spLocks noGrp="1"/>
          </p:cNvSpPr>
          <p:nvPr>
            <p:ph type="title" hasCustomPrompt="1"/>
          </p:nvPr>
        </p:nvSpPr>
        <p:spPr/>
        <p:txBody>
          <a:bodyPr>
            <a:normAutofit/>
          </a:bodyPr>
          <a:lstStyle>
            <a:lvl1pPr>
              <a:defRPr sz="4900"/>
            </a:lvl1pPr>
          </a:lstStyle>
          <a:p>
            <a:r>
              <a:rPr lang="da-DK"/>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29745437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a:t>Klik for at tilføje tekst</a:t>
            </a:r>
            <a:endParaRPr lang="da-DK" sz="2200">
              <a:solidFill>
                <a:srgbClr val="414141"/>
              </a:solidFill>
            </a:endParaRP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chor="t">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a:t>Klik for at tilføje tekst</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128493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chor="t">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t">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a:t>Klik for at tilføje tekst</a:t>
            </a:r>
          </a:p>
          <a:p>
            <a:pPr lvl="1">
              <a:defRPr sz="1800">
                <a:solidFill>
                  <a:srgbClr val="000000"/>
                </a:solidFill>
              </a:defRPr>
            </a:pPr>
            <a:r>
              <a:rPr lang="da-DK" sz="2200">
                <a:solidFill>
                  <a:srgbClr val="414141"/>
                </a:solidFill>
              </a:rPr>
              <a:t>Andet niveau</a:t>
            </a:r>
          </a:p>
          <a:p>
            <a:pPr lvl="3">
              <a:defRPr sz="1800">
                <a:solidFill>
                  <a:srgbClr val="000000"/>
                </a:solidFill>
              </a:defRPr>
            </a:pPr>
            <a:r>
              <a:rPr lang="da-DK" sz="220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titeltypografien i masteren</a:t>
            </a:r>
          </a:p>
        </p:txBody>
      </p:sp>
      <p:sp>
        <p:nvSpPr>
          <p:cNvPr id="3" name="Pladsholder til diasnummer 2"/>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2867341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a:t>Klik for at tilføje tekst</a:t>
            </a:r>
          </a:p>
          <a:p>
            <a:pPr lvl="1">
              <a:defRPr sz="1800">
                <a:solidFill>
                  <a:srgbClr val="000000"/>
                </a:solidFill>
              </a:defRPr>
            </a:pPr>
            <a:r>
              <a:rPr lang="da-DK" sz="1700">
                <a:solidFill>
                  <a:srgbClr val="414141"/>
                </a:solidFill>
              </a:rPr>
              <a:t>Andet niveau</a:t>
            </a:r>
          </a:p>
          <a:p>
            <a:pPr lvl="2">
              <a:defRPr sz="1800">
                <a:solidFill>
                  <a:srgbClr val="000000"/>
                </a:solidFill>
              </a:defRPr>
            </a:pPr>
            <a:r>
              <a:rPr lang="da-DK" sz="170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nchor="t"/>
          <a:lstStyle>
            <a:lvl1pPr algn="l">
              <a:defRPr/>
            </a:lvl1pPr>
            <a:lvl2pPr algn="l">
              <a:defRPr/>
            </a:lvl2pPr>
            <a:lvl3pPr algn="l">
              <a:defRPr/>
            </a:lvl3pPr>
            <a:lvl4pPr algn="l">
              <a:defRPr/>
            </a:lvl4pPr>
            <a:lvl5pPr algn="l">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2" name="Pladsholder til diasnummer 1"/>
          <p:cNvSpPr>
            <a:spLocks noGrp="1"/>
          </p:cNvSpPr>
          <p:nvPr>
            <p:ph type="sldNum" sz="quarter" idx="14"/>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3617305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6839339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a:solidFill>
                  <a:srgbClr val="414141"/>
                </a:solidFill>
              </a:rPr>
              <a:t>Brødtekst, niveau et</a:t>
            </a:r>
          </a:p>
          <a:p>
            <a:pPr lvl="1">
              <a:defRPr sz="1800">
                <a:solidFill>
                  <a:srgbClr val="000000"/>
                </a:solidFill>
              </a:defRPr>
            </a:pPr>
            <a:r>
              <a:rPr lang="da-DK" sz="2200">
                <a:solidFill>
                  <a:srgbClr val="414141"/>
                </a:solidFill>
              </a:rPr>
              <a:t>Brødtekst, niveau to</a:t>
            </a:r>
          </a:p>
          <a:p>
            <a:pPr lvl="2">
              <a:defRPr sz="1800">
                <a:solidFill>
                  <a:srgbClr val="000000"/>
                </a:solidFill>
              </a:defRPr>
            </a:pPr>
            <a:r>
              <a:rPr lang="da-DK" sz="2200">
                <a:solidFill>
                  <a:srgbClr val="414141"/>
                </a:solidFill>
              </a:rPr>
              <a:t>Brødtekst, niveau tre</a:t>
            </a:r>
          </a:p>
          <a:p>
            <a:pPr lvl="3">
              <a:defRPr sz="1800">
                <a:solidFill>
                  <a:srgbClr val="000000"/>
                </a:solidFill>
              </a:defRPr>
            </a:pPr>
            <a:r>
              <a:rPr lang="da-DK" sz="2200">
                <a:solidFill>
                  <a:srgbClr val="414141"/>
                </a:solidFill>
              </a:rPr>
              <a:t>Brødtekst, niveau fire</a:t>
            </a:r>
          </a:p>
          <a:p>
            <a:pPr lvl="4">
              <a:defRPr sz="1800">
                <a:solidFill>
                  <a:srgbClr val="000000"/>
                </a:solidFill>
              </a:defRPr>
            </a:pPr>
            <a:r>
              <a:rPr lang="da-DK" sz="220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a:t>Rediger typografien i masteren</a:t>
            </a:r>
          </a:p>
        </p:txBody>
      </p:sp>
      <p:sp>
        <p:nvSpPr>
          <p:cNvPr id="5" name="Pladsholder til diasnummer 4"/>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827117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da-DK" sz="4900">
                <a:solidFill>
                  <a:srgbClr val="B3242A"/>
                </a:solidFill>
              </a:rPr>
              <a:t>Titeltekst</a:t>
            </a:r>
            <a:endParaRPr sz="490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p>
            <a:pPr lvl="0">
              <a:defRPr sz="1800">
                <a:solidFill>
                  <a:srgbClr val="000000"/>
                </a:solidFill>
              </a:defRPr>
            </a:pPr>
            <a:r>
              <a:rPr sz="2200">
                <a:solidFill>
                  <a:srgbClr val="414141"/>
                </a:solidFill>
              </a:rPr>
              <a:t>Brødtekst, niveau et</a:t>
            </a:r>
          </a:p>
          <a:p>
            <a:pPr lvl="1">
              <a:defRPr sz="1800">
                <a:solidFill>
                  <a:srgbClr val="000000"/>
                </a:solidFill>
              </a:defRPr>
            </a:pPr>
            <a:r>
              <a:rPr sz="2200">
                <a:solidFill>
                  <a:srgbClr val="414141"/>
                </a:solidFill>
              </a:rPr>
              <a:t>Brødtekst, niveau to</a:t>
            </a:r>
          </a:p>
          <a:p>
            <a:pPr lvl="2">
              <a:defRPr sz="1800">
                <a:solidFill>
                  <a:srgbClr val="000000"/>
                </a:solidFill>
              </a:defRPr>
            </a:pPr>
            <a:r>
              <a:rPr sz="2200">
                <a:solidFill>
                  <a:srgbClr val="414141"/>
                </a:solidFill>
              </a:rPr>
              <a:t>Brødtekst, niveau tre</a:t>
            </a:r>
          </a:p>
          <a:p>
            <a:pPr lvl="3">
              <a:defRPr sz="1800">
                <a:solidFill>
                  <a:srgbClr val="000000"/>
                </a:solidFill>
              </a:defRPr>
            </a:pPr>
            <a:r>
              <a:rPr sz="2200">
                <a:solidFill>
                  <a:srgbClr val="414141"/>
                </a:solidFill>
              </a:rPr>
              <a:t>Brødtekst, niveau fire</a:t>
            </a:r>
          </a:p>
          <a:p>
            <a:pPr lvl="4">
              <a:defRPr sz="1800">
                <a:solidFill>
                  <a:srgbClr val="000000"/>
                </a:solidFill>
              </a:defRPr>
            </a:pPr>
            <a:r>
              <a:rPr sz="2200">
                <a:solidFill>
                  <a:srgbClr val="414141"/>
                </a:solidFill>
              </a:rPr>
              <a:t>Brødtekst, niveau fem</a:t>
            </a:r>
          </a:p>
        </p:txBody>
      </p:sp>
      <p:pic>
        <p:nvPicPr>
          <p:cNvPr id="7" name="ÆS_logo_POS_CMYK.pdf"/>
          <p:cNvPicPr/>
          <p:nvPr/>
        </p:nvPicPr>
        <p:blipFill>
          <a:blip r:embed="rId17"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6" name="Pladsholder til diasnummer 5"/>
          <p:cNvSpPr>
            <a:spLocks noGrp="1"/>
          </p:cNvSpPr>
          <p:nvPr>
            <p:ph type="sldNum" sz="quarter" idx="4"/>
          </p:nvPr>
        </p:nvSpPr>
        <p:spPr>
          <a:xfrm>
            <a:off x="402493" y="63459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38CB2-EA0C-44E4-A91A-4D7146E346C5}" type="slidenum">
              <a:rPr lang="da-DK" smtClean="0"/>
              <a:pPr/>
              <a:t>‹nr.›</a:t>
            </a:fld>
            <a:endParaRPr lang="da-DK"/>
          </a:p>
        </p:txBody>
      </p:sp>
    </p:spTree>
    <p:extLst>
      <p:ext uri="{BB962C8B-B14F-4D97-AF65-F5344CB8AC3E}">
        <p14:creationId xmlns:p14="http://schemas.microsoft.com/office/powerpoint/2010/main" val="209486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031AD-EEFD-6FEA-4BEC-EBD7D9B6716F}"/>
              </a:ext>
            </a:extLst>
          </p:cNvPr>
          <p:cNvSpPr/>
          <p:nvPr userDrawn="1"/>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41" name="Rektangel 40">
            <a:extLst>
              <a:ext uri="{FF2B5EF4-FFF2-40B4-BE49-F238E27FC236}">
                <a16:creationId xmlns:a16="http://schemas.microsoft.com/office/drawing/2014/main" id="{7246CA8F-7E1F-FCBD-6F4E-A6278E462C59}"/>
              </a:ext>
            </a:extLst>
          </p:cNvPr>
          <p:cNvSpPr/>
          <p:nvPr/>
        </p:nvSpPr>
        <p:spPr>
          <a:xfrm>
            <a:off x="0" y="6576219"/>
            <a:ext cx="12192000" cy="28178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800"/>
          </a:p>
        </p:txBody>
      </p:sp>
      <p:sp>
        <p:nvSpPr>
          <p:cNvPr id="2" name="Title Placeholder 1">
            <a:extLst>
              <a:ext uri="{FF2B5EF4-FFF2-40B4-BE49-F238E27FC236}">
                <a16:creationId xmlns:a16="http://schemas.microsoft.com/office/drawing/2014/main" id="{CEA75624-6F22-75AD-7F9C-B5C12884A0BE}"/>
              </a:ext>
            </a:extLst>
          </p:cNvPr>
          <p:cNvSpPr>
            <a:spLocks noGrp="1"/>
          </p:cNvSpPr>
          <p:nvPr>
            <p:ph type="title"/>
          </p:nvPr>
        </p:nvSpPr>
        <p:spPr>
          <a:xfrm>
            <a:off x="414337" y="419100"/>
            <a:ext cx="11361737" cy="839788"/>
          </a:xfrm>
          <a:prstGeom prst="rect">
            <a:avLst/>
          </a:prstGeom>
        </p:spPr>
        <p:txBody>
          <a:bodyPr vert="horz" lIns="0" tIns="0" rIns="0" bIns="0" rtlCol="0" anchor="t">
            <a:no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1DF682E3-1200-6DFD-1151-577DC0B95422}"/>
              </a:ext>
            </a:extLst>
          </p:cNvPr>
          <p:cNvSpPr>
            <a:spLocks noGrp="1"/>
          </p:cNvSpPr>
          <p:nvPr>
            <p:ph type="body" idx="1"/>
          </p:nvPr>
        </p:nvSpPr>
        <p:spPr>
          <a:xfrm>
            <a:off x="414337" y="1677988"/>
            <a:ext cx="11361737" cy="4479925"/>
          </a:xfrm>
          <a:prstGeom prst="rect">
            <a:avLst/>
          </a:prstGeom>
        </p:spPr>
        <p:txBody>
          <a:bodyPr vert="horz" lIns="0" tIns="0" rIns="0" bIns="0" rtlCol="0">
            <a:noAutofit/>
          </a:bodyPr>
          <a:lstStyle/>
          <a:p>
            <a:pPr lvl="0"/>
            <a:r>
              <a:rPr lang="da-DK"/>
              <a:t>Normal tekst (bold for mellemrubrik, forøg </a:t>
            </a:r>
            <a:r>
              <a:rPr lang="da-DK" err="1"/>
              <a:t>nivau</a:t>
            </a:r>
            <a:r>
              <a:rPr lang="da-DK"/>
              <a:t> for bullet)</a:t>
            </a:r>
          </a:p>
          <a:p>
            <a:pPr lvl="1"/>
            <a:r>
              <a:rPr lang="da-DK"/>
              <a:t>Bullet 1</a:t>
            </a:r>
          </a:p>
          <a:p>
            <a:pPr lvl="2"/>
            <a:r>
              <a:rPr lang="da-DK"/>
              <a:t>Dash til “bullet1”</a:t>
            </a:r>
          </a:p>
          <a:p>
            <a:pPr lvl="3"/>
            <a:r>
              <a:rPr lang="da-DK"/>
              <a:t>Bullet 2</a:t>
            </a:r>
          </a:p>
          <a:p>
            <a:pPr lvl="4"/>
            <a:r>
              <a:rPr lang="da-DK"/>
              <a:t>Dash til “bullet2”</a:t>
            </a:r>
          </a:p>
        </p:txBody>
      </p:sp>
      <p:sp>
        <p:nvSpPr>
          <p:cNvPr id="4" name="Date Placeholder 3">
            <a:extLst>
              <a:ext uri="{FF2B5EF4-FFF2-40B4-BE49-F238E27FC236}">
                <a16:creationId xmlns:a16="http://schemas.microsoft.com/office/drawing/2014/main" id="{F332DC6F-A788-7B4D-06CB-E5D0B635EF72}"/>
              </a:ext>
            </a:extLst>
          </p:cNvPr>
          <p:cNvSpPr>
            <a:spLocks noGrp="1"/>
          </p:cNvSpPr>
          <p:nvPr>
            <p:ph type="dt" sz="half" idx="2"/>
          </p:nvPr>
        </p:nvSpPr>
        <p:spPr>
          <a:xfrm>
            <a:off x="8866188" y="6577013"/>
            <a:ext cx="1939925" cy="273050"/>
          </a:xfrm>
          <a:prstGeom prst="rect">
            <a:avLst/>
          </a:prstGeom>
        </p:spPr>
        <p:txBody>
          <a:bodyPr vert="horz" lIns="0" tIns="0" rIns="0" bIns="0" rtlCol="0" anchor="ctr"/>
          <a:lstStyle>
            <a:lvl1pPr algn="r">
              <a:defRPr sz="800">
                <a:solidFill>
                  <a:schemeClr val="bg1"/>
                </a:solidFill>
              </a:defRPr>
            </a:lvl1pPr>
          </a:lstStyle>
          <a:p>
            <a:fld id="{8CA5FC4F-F7E4-45B1-AE61-D3ADC3A19034}" type="datetime1">
              <a:rPr lang="da-DK" smtClean="0"/>
              <a:t>16-09-2025</a:t>
            </a:fld>
            <a:endParaRPr lang="da-DK"/>
          </a:p>
        </p:txBody>
      </p:sp>
      <p:sp>
        <p:nvSpPr>
          <p:cNvPr id="5" name="Footer Placeholder 4">
            <a:extLst>
              <a:ext uri="{FF2B5EF4-FFF2-40B4-BE49-F238E27FC236}">
                <a16:creationId xmlns:a16="http://schemas.microsoft.com/office/drawing/2014/main" id="{6F227101-A64C-B695-DC11-5349CB46A7A8}"/>
              </a:ext>
            </a:extLst>
          </p:cNvPr>
          <p:cNvSpPr>
            <a:spLocks noGrp="1"/>
          </p:cNvSpPr>
          <p:nvPr>
            <p:ph type="ftr" sz="quarter" idx="3"/>
          </p:nvPr>
        </p:nvSpPr>
        <p:spPr>
          <a:xfrm>
            <a:off x="2354262" y="6577013"/>
            <a:ext cx="6511926" cy="273050"/>
          </a:xfrm>
          <a:prstGeom prst="rect">
            <a:avLst/>
          </a:prstGeom>
        </p:spPr>
        <p:txBody>
          <a:bodyPr vert="horz" lIns="0" tIns="0" rIns="0" bIns="0" rtlCol="0" anchor="ctr"/>
          <a:lstStyle>
            <a:lvl1pPr algn="l">
              <a:defRPr sz="800">
                <a:solidFill>
                  <a:schemeClr val="bg1"/>
                </a:solidFill>
              </a:defRPr>
            </a:lvl1pPr>
          </a:lstStyle>
          <a:p>
            <a:endParaRPr lang="da-DK"/>
          </a:p>
        </p:txBody>
      </p:sp>
      <p:sp>
        <p:nvSpPr>
          <p:cNvPr id="6" name="Slide Number Placeholder 5">
            <a:extLst>
              <a:ext uri="{FF2B5EF4-FFF2-40B4-BE49-F238E27FC236}">
                <a16:creationId xmlns:a16="http://schemas.microsoft.com/office/drawing/2014/main" id="{78AA4518-9894-242B-21BB-F4A3B6876019}"/>
              </a:ext>
            </a:extLst>
          </p:cNvPr>
          <p:cNvSpPr>
            <a:spLocks noGrp="1"/>
          </p:cNvSpPr>
          <p:nvPr>
            <p:ph type="sldNum" sz="quarter" idx="4"/>
          </p:nvPr>
        </p:nvSpPr>
        <p:spPr>
          <a:xfrm>
            <a:off x="11082337" y="6577013"/>
            <a:ext cx="693737" cy="273050"/>
          </a:xfrm>
          <a:prstGeom prst="rect">
            <a:avLst/>
          </a:prstGeom>
        </p:spPr>
        <p:txBody>
          <a:bodyPr vert="horz" lIns="0" tIns="0" rIns="0" bIns="0" rtlCol="0" anchor="ctr"/>
          <a:lstStyle>
            <a:lvl1pPr algn="r">
              <a:defRPr sz="800">
                <a:solidFill>
                  <a:schemeClr val="bg1"/>
                </a:solidFill>
              </a:defRPr>
            </a:lvl1pPr>
          </a:lstStyle>
          <a:p>
            <a:fld id="{0E8862F4-759C-4937-98C7-CDEB1EE77131}" type="slidenum">
              <a:rPr lang="da-DK" smtClean="0"/>
              <a:pPr/>
              <a:t>‹nr.›</a:t>
            </a:fld>
            <a:endParaRPr lang="da-DK"/>
          </a:p>
        </p:txBody>
      </p:sp>
      <p:grpSp>
        <p:nvGrpSpPr>
          <p:cNvPr id="40" name="Gruppe 39">
            <a:extLst>
              <a:ext uri="{FF2B5EF4-FFF2-40B4-BE49-F238E27FC236}">
                <a16:creationId xmlns:a16="http://schemas.microsoft.com/office/drawing/2014/main" id="{2BC78506-0AA1-4479-72F8-ACEE3E335213}"/>
              </a:ext>
            </a:extLst>
          </p:cNvPr>
          <p:cNvGrpSpPr/>
          <p:nvPr/>
        </p:nvGrpSpPr>
        <p:grpSpPr>
          <a:xfrm>
            <a:off x="414338" y="6667500"/>
            <a:ext cx="627122" cy="108207"/>
            <a:chOff x="-3222625" y="8053388"/>
            <a:chExt cx="1665288" cy="287338"/>
          </a:xfrm>
        </p:grpSpPr>
        <p:sp>
          <p:nvSpPr>
            <p:cNvPr id="18" name="Freeform 5">
              <a:extLst>
                <a:ext uri="{FF2B5EF4-FFF2-40B4-BE49-F238E27FC236}">
                  <a16:creationId xmlns:a16="http://schemas.microsoft.com/office/drawing/2014/main" id="{B9A3E7CD-E2C2-DF6A-5910-7EBB2C471CEB}"/>
                </a:ext>
              </a:extLst>
            </p:cNvPr>
            <p:cNvSpPr>
              <a:spLocks/>
            </p:cNvSpPr>
            <p:nvPr/>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4" name="Freeform 6">
              <a:extLst>
                <a:ext uri="{FF2B5EF4-FFF2-40B4-BE49-F238E27FC236}">
                  <a16:creationId xmlns:a16="http://schemas.microsoft.com/office/drawing/2014/main" id="{3F96DF0B-F14F-DF4D-007B-43E022DCAEB1}"/>
                </a:ext>
              </a:extLst>
            </p:cNvPr>
            <p:cNvSpPr>
              <a:spLocks noEditPoints="1"/>
            </p:cNvSpPr>
            <p:nvPr/>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6" name="Freeform 7">
              <a:extLst>
                <a:ext uri="{FF2B5EF4-FFF2-40B4-BE49-F238E27FC236}">
                  <a16:creationId xmlns:a16="http://schemas.microsoft.com/office/drawing/2014/main" id="{A458A159-6BEC-08A3-6E61-A61A52B4F8EE}"/>
                </a:ext>
              </a:extLst>
            </p:cNvPr>
            <p:cNvSpPr>
              <a:spLocks noEditPoints="1"/>
            </p:cNvSpPr>
            <p:nvPr/>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28" name="Freeform 8">
              <a:extLst>
                <a:ext uri="{FF2B5EF4-FFF2-40B4-BE49-F238E27FC236}">
                  <a16:creationId xmlns:a16="http://schemas.microsoft.com/office/drawing/2014/main" id="{CA0E538F-7715-9CB7-6DEA-0A6144353091}"/>
                </a:ext>
              </a:extLst>
            </p:cNvPr>
            <p:cNvSpPr>
              <a:spLocks noEditPoints="1"/>
            </p:cNvSpPr>
            <p:nvPr/>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0" name="Freeform 9">
              <a:extLst>
                <a:ext uri="{FF2B5EF4-FFF2-40B4-BE49-F238E27FC236}">
                  <a16:creationId xmlns:a16="http://schemas.microsoft.com/office/drawing/2014/main" id="{B2A6D11B-4C36-DEAA-F006-95C973F655F8}"/>
                </a:ext>
              </a:extLst>
            </p:cNvPr>
            <p:cNvSpPr>
              <a:spLocks/>
            </p:cNvSpPr>
            <p:nvPr/>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2" name="Freeform 10">
              <a:extLst>
                <a:ext uri="{FF2B5EF4-FFF2-40B4-BE49-F238E27FC236}">
                  <a16:creationId xmlns:a16="http://schemas.microsoft.com/office/drawing/2014/main" id="{5B2BECF9-08D5-DB58-18B1-8922BB0C9E64}"/>
                </a:ext>
              </a:extLst>
            </p:cNvPr>
            <p:cNvSpPr>
              <a:spLocks noEditPoints="1"/>
            </p:cNvSpPr>
            <p:nvPr/>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3" name="Freeform 11">
              <a:extLst>
                <a:ext uri="{FF2B5EF4-FFF2-40B4-BE49-F238E27FC236}">
                  <a16:creationId xmlns:a16="http://schemas.microsoft.com/office/drawing/2014/main" id="{12E8FBC7-DBC9-9177-A00D-7C20C2109E05}"/>
                </a:ext>
              </a:extLst>
            </p:cNvPr>
            <p:cNvSpPr>
              <a:spLocks/>
            </p:cNvSpPr>
            <p:nvPr/>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4" name="Freeform 12">
              <a:extLst>
                <a:ext uri="{FF2B5EF4-FFF2-40B4-BE49-F238E27FC236}">
                  <a16:creationId xmlns:a16="http://schemas.microsoft.com/office/drawing/2014/main" id="{5F175DEA-C979-C10D-9739-1A7C1AC38996}"/>
                </a:ext>
              </a:extLst>
            </p:cNvPr>
            <p:cNvSpPr>
              <a:spLocks noEditPoints="1"/>
            </p:cNvSpPr>
            <p:nvPr/>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5" name="Freeform 13">
              <a:extLst>
                <a:ext uri="{FF2B5EF4-FFF2-40B4-BE49-F238E27FC236}">
                  <a16:creationId xmlns:a16="http://schemas.microsoft.com/office/drawing/2014/main" id="{7EFE5A71-B05C-90EF-A1EA-AC09D0FE1364}"/>
                </a:ext>
              </a:extLst>
            </p:cNvPr>
            <p:cNvSpPr>
              <a:spLocks noEditPoints="1"/>
            </p:cNvSpPr>
            <p:nvPr/>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39" name="Kombinationstegning: figur 38">
              <a:extLst>
                <a:ext uri="{FF2B5EF4-FFF2-40B4-BE49-F238E27FC236}">
                  <a16:creationId xmlns:a16="http://schemas.microsoft.com/office/drawing/2014/main" id="{378FDDF4-9A84-2972-8A9F-84F8B6340A2F}"/>
                </a:ext>
              </a:extLst>
            </p:cNvPr>
            <p:cNvSpPr>
              <a:spLocks/>
            </p:cNvSpPr>
            <p:nvPr/>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38" name="Freeform 16">
              <a:extLst>
                <a:ext uri="{FF2B5EF4-FFF2-40B4-BE49-F238E27FC236}">
                  <a16:creationId xmlns:a16="http://schemas.microsoft.com/office/drawing/2014/main" id="{5089C09F-C5DD-384C-1289-E6A4A7199AB2}"/>
                </a:ext>
              </a:extLst>
            </p:cNvPr>
            <p:cNvSpPr>
              <a:spLocks/>
            </p:cNvSpPr>
            <p:nvPr/>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grpSp>
        <p:nvGrpSpPr>
          <p:cNvPr id="8" name="Gruppe 7">
            <a:extLst>
              <a:ext uri="{FF2B5EF4-FFF2-40B4-BE49-F238E27FC236}">
                <a16:creationId xmlns:a16="http://schemas.microsoft.com/office/drawing/2014/main" id="{826778AB-4ADA-476F-F5BC-1877799972DF}"/>
              </a:ext>
            </a:extLst>
          </p:cNvPr>
          <p:cNvGrpSpPr/>
          <p:nvPr userDrawn="1"/>
        </p:nvGrpSpPr>
        <p:grpSpPr>
          <a:xfrm>
            <a:off x="414338" y="6667500"/>
            <a:ext cx="627122" cy="108207"/>
            <a:chOff x="-3222625" y="8053388"/>
            <a:chExt cx="1665288" cy="287338"/>
          </a:xfrm>
        </p:grpSpPr>
        <p:sp>
          <p:nvSpPr>
            <p:cNvPr id="9" name="Freeform 5">
              <a:extLst>
                <a:ext uri="{FF2B5EF4-FFF2-40B4-BE49-F238E27FC236}">
                  <a16:creationId xmlns:a16="http://schemas.microsoft.com/office/drawing/2014/main" id="{D5163BCA-ACBB-EFA8-5BF0-3AA08C8B923C}"/>
                </a:ext>
              </a:extLst>
            </p:cNvPr>
            <p:cNvSpPr>
              <a:spLocks/>
            </p:cNvSpPr>
            <p:nvPr userDrawn="1"/>
          </p:nvSpPr>
          <p:spPr bwMode="auto">
            <a:xfrm>
              <a:off x="-2232025" y="8085138"/>
              <a:ext cx="119063" cy="188913"/>
            </a:xfrm>
            <a:custGeom>
              <a:avLst/>
              <a:gdLst>
                <a:gd name="T0" fmla="*/ 195 w 724"/>
                <a:gd name="T1" fmla="*/ 316 h 1151"/>
                <a:gd name="T2" fmla="*/ 195 w 724"/>
                <a:gd name="T3" fmla="*/ 316 h 1151"/>
                <a:gd name="T4" fmla="*/ 420 w 724"/>
                <a:gd name="T5" fmla="*/ 149 h 1151"/>
                <a:gd name="T6" fmla="*/ 622 w 724"/>
                <a:gd name="T7" fmla="*/ 180 h 1151"/>
                <a:gd name="T8" fmla="*/ 632 w 724"/>
                <a:gd name="T9" fmla="*/ 20 h 1151"/>
                <a:gd name="T10" fmla="*/ 430 w 724"/>
                <a:gd name="T11" fmla="*/ 0 h 1151"/>
                <a:gd name="T12" fmla="*/ 9 w 724"/>
                <a:gd name="T13" fmla="*/ 332 h 1151"/>
                <a:gd name="T14" fmla="*/ 522 w 724"/>
                <a:gd name="T15" fmla="*/ 787 h 1151"/>
                <a:gd name="T16" fmla="*/ 286 w 724"/>
                <a:gd name="T17" fmla="*/ 995 h 1151"/>
                <a:gd name="T18" fmla="*/ 47 w 724"/>
                <a:gd name="T19" fmla="*/ 947 h 1151"/>
                <a:gd name="T20" fmla="*/ 44 w 724"/>
                <a:gd name="T21" fmla="*/ 1112 h 1151"/>
                <a:gd name="T22" fmla="*/ 269 w 724"/>
                <a:gd name="T23" fmla="*/ 1151 h 1151"/>
                <a:gd name="T24" fmla="*/ 715 w 724"/>
                <a:gd name="T25" fmla="*/ 767 h 1151"/>
                <a:gd name="T26" fmla="*/ 195 w 724"/>
                <a:gd name="T27" fmla="*/ 3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4" h="1151">
                  <a:moveTo>
                    <a:pt x="195" y="316"/>
                  </a:moveTo>
                  <a:lnTo>
                    <a:pt x="195" y="316"/>
                  </a:lnTo>
                  <a:cubicBezTo>
                    <a:pt x="195" y="212"/>
                    <a:pt x="281" y="149"/>
                    <a:pt x="420" y="149"/>
                  </a:cubicBezTo>
                  <a:cubicBezTo>
                    <a:pt x="486" y="149"/>
                    <a:pt x="557" y="160"/>
                    <a:pt x="622" y="180"/>
                  </a:cubicBezTo>
                  <a:lnTo>
                    <a:pt x="632" y="20"/>
                  </a:lnTo>
                  <a:cubicBezTo>
                    <a:pt x="564" y="8"/>
                    <a:pt x="496" y="0"/>
                    <a:pt x="430" y="0"/>
                  </a:cubicBezTo>
                  <a:cubicBezTo>
                    <a:pt x="170" y="0"/>
                    <a:pt x="0" y="140"/>
                    <a:pt x="9" y="332"/>
                  </a:cubicBezTo>
                  <a:cubicBezTo>
                    <a:pt x="25" y="692"/>
                    <a:pt x="494" y="537"/>
                    <a:pt x="522" y="787"/>
                  </a:cubicBezTo>
                  <a:cubicBezTo>
                    <a:pt x="536" y="917"/>
                    <a:pt x="408" y="995"/>
                    <a:pt x="286" y="995"/>
                  </a:cubicBezTo>
                  <a:cubicBezTo>
                    <a:pt x="205" y="995"/>
                    <a:pt x="110" y="970"/>
                    <a:pt x="47" y="947"/>
                  </a:cubicBezTo>
                  <a:lnTo>
                    <a:pt x="44" y="1112"/>
                  </a:lnTo>
                  <a:cubicBezTo>
                    <a:pt x="109" y="1129"/>
                    <a:pt x="188" y="1151"/>
                    <a:pt x="269" y="1151"/>
                  </a:cubicBezTo>
                  <a:cubicBezTo>
                    <a:pt x="536" y="1151"/>
                    <a:pt x="724" y="972"/>
                    <a:pt x="715" y="767"/>
                  </a:cubicBezTo>
                  <a:cubicBezTo>
                    <a:pt x="699" y="418"/>
                    <a:pt x="195" y="539"/>
                    <a:pt x="195" y="31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0" name="Freeform 6">
              <a:extLst>
                <a:ext uri="{FF2B5EF4-FFF2-40B4-BE49-F238E27FC236}">
                  <a16:creationId xmlns:a16="http://schemas.microsoft.com/office/drawing/2014/main" id="{466C5F51-4FA5-495F-9851-0349C3DE106E}"/>
                </a:ext>
              </a:extLst>
            </p:cNvPr>
            <p:cNvSpPr>
              <a:spLocks noEditPoints="1"/>
            </p:cNvSpPr>
            <p:nvPr userDrawn="1"/>
          </p:nvSpPr>
          <p:spPr bwMode="auto">
            <a:xfrm>
              <a:off x="-1806575" y="8128001"/>
              <a:ext cx="112713"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2"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1" name="Freeform 7">
              <a:extLst>
                <a:ext uri="{FF2B5EF4-FFF2-40B4-BE49-F238E27FC236}">
                  <a16:creationId xmlns:a16="http://schemas.microsoft.com/office/drawing/2014/main" id="{1A57C059-3599-F8FD-D7B8-EBC19BD2F60D}"/>
                </a:ext>
              </a:extLst>
            </p:cNvPr>
            <p:cNvSpPr>
              <a:spLocks noEditPoints="1"/>
            </p:cNvSpPr>
            <p:nvPr userDrawn="1"/>
          </p:nvSpPr>
          <p:spPr bwMode="auto">
            <a:xfrm>
              <a:off x="-2665413" y="8128001"/>
              <a:ext cx="111125" cy="144463"/>
            </a:xfrm>
            <a:custGeom>
              <a:avLst/>
              <a:gdLst>
                <a:gd name="T0" fmla="*/ 154 w 686"/>
                <a:gd name="T1" fmla="*/ 387 h 881"/>
                <a:gd name="T2" fmla="*/ 154 w 686"/>
                <a:gd name="T3" fmla="*/ 387 h 881"/>
                <a:gd name="T4" fmla="*/ 154 w 686"/>
                <a:gd name="T5" fmla="*/ 303 h 881"/>
                <a:gd name="T6" fmla="*/ 354 w 686"/>
                <a:gd name="T7" fmla="*/ 145 h 881"/>
                <a:gd name="T8" fmla="*/ 525 w 686"/>
                <a:gd name="T9" fmla="*/ 218 h 881"/>
                <a:gd name="T10" fmla="*/ 531 w 686"/>
                <a:gd name="T11" fmla="*/ 263 h 881"/>
                <a:gd name="T12" fmla="*/ 365 w 686"/>
                <a:gd name="T13" fmla="*/ 387 h 881"/>
                <a:gd name="T14" fmla="*/ 154 w 686"/>
                <a:gd name="T15" fmla="*/ 387 h 881"/>
                <a:gd name="T16" fmla="*/ 154 w 686"/>
                <a:gd name="T17" fmla="*/ 387 h 881"/>
                <a:gd name="T18" fmla="*/ 546 w 686"/>
                <a:gd name="T19" fmla="*/ 664 h 881"/>
                <a:gd name="T20" fmla="*/ 546 w 686"/>
                <a:gd name="T21" fmla="*/ 664 h 881"/>
                <a:gd name="T22" fmla="*/ 342 w 686"/>
                <a:gd name="T23" fmla="*/ 737 h 881"/>
                <a:gd name="T24" fmla="*/ 154 w 686"/>
                <a:gd name="T25" fmla="*/ 578 h 881"/>
                <a:gd name="T26" fmla="*/ 154 w 686"/>
                <a:gd name="T27" fmla="*/ 525 h 881"/>
                <a:gd name="T28" fmla="*/ 375 w 686"/>
                <a:gd name="T29" fmla="*/ 525 h 881"/>
                <a:gd name="T30" fmla="*/ 686 w 686"/>
                <a:gd name="T31" fmla="*/ 262 h 881"/>
                <a:gd name="T32" fmla="*/ 618 w 686"/>
                <a:gd name="T33" fmla="*/ 83 h 881"/>
                <a:gd name="T34" fmla="*/ 351 w 686"/>
                <a:gd name="T35" fmla="*/ 0 h 881"/>
                <a:gd name="T36" fmla="*/ 254 w 686"/>
                <a:gd name="T37" fmla="*/ 6 h 881"/>
                <a:gd name="T38" fmla="*/ 120 w 686"/>
                <a:gd name="T39" fmla="*/ 52 h 881"/>
                <a:gd name="T40" fmla="*/ 19 w 686"/>
                <a:gd name="T41" fmla="*/ 175 h 881"/>
                <a:gd name="T42" fmla="*/ 0 w 686"/>
                <a:gd name="T43" fmla="*/ 295 h 881"/>
                <a:gd name="T44" fmla="*/ 0 w 686"/>
                <a:gd name="T45" fmla="*/ 587 h 881"/>
                <a:gd name="T46" fmla="*/ 342 w 686"/>
                <a:gd name="T47" fmla="*/ 881 h 881"/>
                <a:gd name="T48" fmla="*/ 656 w 686"/>
                <a:gd name="T49" fmla="*/ 753 h 881"/>
                <a:gd name="T50" fmla="*/ 546 w 686"/>
                <a:gd name="T51" fmla="*/ 66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6" h="881">
                  <a:moveTo>
                    <a:pt x="154" y="387"/>
                  </a:moveTo>
                  <a:lnTo>
                    <a:pt x="154" y="387"/>
                  </a:lnTo>
                  <a:lnTo>
                    <a:pt x="154" y="303"/>
                  </a:lnTo>
                  <a:cubicBezTo>
                    <a:pt x="154" y="189"/>
                    <a:pt x="202" y="145"/>
                    <a:pt x="354" y="145"/>
                  </a:cubicBezTo>
                  <a:cubicBezTo>
                    <a:pt x="506" y="145"/>
                    <a:pt x="519" y="198"/>
                    <a:pt x="525" y="218"/>
                  </a:cubicBezTo>
                  <a:cubicBezTo>
                    <a:pt x="529" y="231"/>
                    <a:pt x="531" y="247"/>
                    <a:pt x="531" y="263"/>
                  </a:cubicBezTo>
                  <a:cubicBezTo>
                    <a:pt x="531" y="372"/>
                    <a:pt x="447" y="387"/>
                    <a:pt x="365" y="387"/>
                  </a:cubicBezTo>
                  <a:lnTo>
                    <a:pt x="154" y="387"/>
                  </a:lnTo>
                  <a:lnTo>
                    <a:pt x="154" y="387"/>
                  </a:lnTo>
                  <a:close/>
                  <a:moveTo>
                    <a:pt x="546" y="664"/>
                  </a:moveTo>
                  <a:lnTo>
                    <a:pt x="546" y="664"/>
                  </a:lnTo>
                  <a:cubicBezTo>
                    <a:pt x="493" y="720"/>
                    <a:pt x="440" y="737"/>
                    <a:pt x="342" y="737"/>
                  </a:cubicBezTo>
                  <a:cubicBezTo>
                    <a:pt x="207" y="737"/>
                    <a:pt x="154" y="692"/>
                    <a:pt x="154" y="578"/>
                  </a:cubicBezTo>
                  <a:lnTo>
                    <a:pt x="154" y="525"/>
                  </a:lnTo>
                  <a:lnTo>
                    <a:pt x="375" y="525"/>
                  </a:lnTo>
                  <a:cubicBezTo>
                    <a:pt x="569" y="525"/>
                    <a:pt x="686" y="427"/>
                    <a:pt x="686" y="262"/>
                  </a:cubicBezTo>
                  <a:cubicBezTo>
                    <a:pt x="686" y="191"/>
                    <a:pt x="661" y="126"/>
                    <a:pt x="618" y="83"/>
                  </a:cubicBezTo>
                  <a:cubicBezTo>
                    <a:pt x="561" y="23"/>
                    <a:pt x="493" y="0"/>
                    <a:pt x="351" y="0"/>
                  </a:cubicBezTo>
                  <a:cubicBezTo>
                    <a:pt x="308" y="0"/>
                    <a:pt x="282" y="2"/>
                    <a:pt x="254" y="6"/>
                  </a:cubicBezTo>
                  <a:cubicBezTo>
                    <a:pt x="196" y="14"/>
                    <a:pt x="151" y="29"/>
                    <a:pt x="120" y="52"/>
                  </a:cubicBezTo>
                  <a:cubicBezTo>
                    <a:pt x="72" y="81"/>
                    <a:pt x="38" y="123"/>
                    <a:pt x="19" y="175"/>
                  </a:cubicBezTo>
                  <a:cubicBezTo>
                    <a:pt x="6" y="210"/>
                    <a:pt x="0" y="250"/>
                    <a:pt x="0" y="295"/>
                  </a:cubicBezTo>
                  <a:lnTo>
                    <a:pt x="0" y="587"/>
                  </a:lnTo>
                  <a:cubicBezTo>
                    <a:pt x="0" y="843"/>
                    <a:pt x="214" y="881"/>
                    <a:pt x="342" y="881"/>
                  </a:cubicBezTo>
                  <a:cubicBezTo>
                    <a:pt x="468" y="881"/>
                    <a:pt x="558" y="865"/>
                    <a:pt x="656" y="753"/>
                  </a:cubicBezTo>
                  <a:lnTo>
                    <a:pt x="546" y="6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2" name="Freeform 8">
              <a:extLst>
                <a:ext uri="{FF2B5EF4-FFF2-40B4-BE49-F238E27FC236}">
                  <a16:creationId xmlns:a16="http://schemas.microsoft.com/office/drawing/2014/main" id="{B6912E3C-5050-5981-FC1D-6B6FB35C3F11}"/>
                </a:ext>
              </a:extLst>
            </p:cNvPr>
            <p:cNvSpPr>
              <a:spLocks noEditPoints="1"/>
            </p:cNvSpPr>
            <p:nvPr userDrawn="1"/>
          </p:nvSpPr>
          <p:spPr bwMode="auto">
            <a:xfrm>
              <a:off x="-2097088" y="8128001"/>
              <a:ext cx="112713" cy="144463"/>
            </a:xfrm>
            <a:custGeom>
              <a:avLst/>
              <a:gdLst>
                <a:gd name="T0" fmla="*/ 532 w 687"/>
                <a:gd name="T1" fmla="*/ 494 h 881"/>
                <a:gd name="T2" fmla="*/ 532 w 687"/>
                <a:gd name="T3" fmla="*/ 494 h 881"/>
                <a:gd name="T4" fmla="*/ 532 w 687"/>
                <a:gd name="T5" fmla="*/ 578 h 881"/>
                <a:gd name="T6" fmla="*/ 332 w 687"/>
                <a:gd name="T7" fmla="*/ 737 h 881"/>
                <a:gd name="T8" fmla="*/ 161 w 687"/>
                <a:gd name="T9" fmla="*/ 663 h 881"/>
                <a:gd name="T10" fmla="*/ 155 w 687"/>
                <a:gd name="T11" fmla="*/ 618 h 881"/>
                <a:gd name="T12" fmla="*/ 321 w 687"/>
                <a:gd name="T13" fmla="*/ 494 h 881"/>
                <a:gd name="T14" fmla="*/ 532 w 687"/>
                <a:gd name="T15" fmla="*/ 494 h 881"/>
                <a:gd name="T16" fmla="*/ 532 w 687"/>
                <a:gd name="T17" fmla="*/ 494 h 881"/>
                <a:gd name="T18" fmla="*/ 140 w 687"/>
                <a:gd name="T19" fmla="*/ 218 h 881"/>
                <a:gd name="T20" fmla="*/ 140 w 687"/>
                <a:gd name="T21" fmla="*/ 218 h 881"/>
                <a:gd name="T22" fmla="*/ 344 w 687"/>
                <a:gd name="T23" fmla="*/ 145 h 881"/>
                <a:gd name="T24" fmla="*/ 532 w 687"/>
                <a:gd name="T25" fmla="*/ 303 h 881"/>
                <a:gd name="T26" fmla="*/ 532 w 687"/>
                <a:gd name="T27" fmla="*/ 356 h 881"/>
                <a:gd name="T28" fmla="*/ 312 w 687"/>
                <a:gd name="T29" fmla="*/ 356 h 881"/>
                <a:gd name="T30" fmla="*/ 0 w 687"/>
                <a:gd name="T31" fmla="*/ 620 h 881"/>
                <a:gd name="T32" fmla="*/ 68 w 687"/>
                <a:gd name="T33" fmla="*/ 798 h 881"/>
                <a:gd name="T34" fmla="*/ 336 w 687"/>
                <a:gd name="T35" fmla="*/ 881 h 881"/>
                <a:gd name="T36" fmla="*/ 433 w 687"/>
                <a:gd name="T37" fmla="*/ 875 h 881"/>
                <a:gd name="T38" fmla="*/ 566 w 687"/>
                <a:gd name="T39" fmla="*/ 829 h 881"/>
                <a:gd name="T40" fmla="*/ 667 w 687"/>
                <a:gd name="T41" fmla="*/ 706 h 881"/>
                <a:gd name="T42" fmla="*/ 687 w 687"/>
                <a:gd name="T43" fmla="*/ 587 h 881"/>
                <a:gd name="T44" fmla="*/ 687 w 687"/>
                <a:gd name="T45" fmla="*/ 295 h 881"/>
                <a:gd name="T46" fmla="*/ 344 w 687"/>
                <a:gd name="T47" fmla="*/ 0 h 881"/>
                <a:gd name="T48" fmla="*/ 31 w 687"/>
                <a:gd name="T49" fmla="*/ 129 h 881"/>
                <a:gd name="T50" fmla="*/ 140 w 687"/>
                <a:gd name="T51" fmla="*/ 21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7" h="881">
                  <a:moveTo>
                    <a:pt x="532" y="494"/>
                  </a:moveTo>
                  <a:lnTo>
                    <a:pt x="532" y="494"/>
                  </a:lnTo>
                  <a:lnTo>
                    <a:pt x="532" y="578"/>
                  </a:lnTo>
                  <a:cubicBezTo>
                    <a:pt x="532" y="692"/>
                    <a:pt x="484" y="737"/>
                    <a:pt x="332" y="737"/>
                  </a:cubicBezTo>
                  <a:cubicBezTo>
                    <a:pt x="181" y="737"/>
                    <a:pt x="167" y="683"/>
                    <a:pt x="161" y="663"/>
                  </a:cubicBezTo>
                  <a:cubicBezTo>
                    <a:pt x="157" y="650"/>
                    <a:pt x="155" y="635"/>
                    <a:pt x="155" y="618"/>
                  </a:cubicBezTo>
                  <a:cubicBezTo>
                    <a:pt x="155" y="509"/>
                    <a:pt x="239" y="494"/>
                    <a:pt x="321" y="494"/>
                  </a:cubicBezTo>
                  <a:lnTo>
                    <a:pt x="532" y="494"/>
                  </a:lnTo>
                  <a:lnTo>
                    <a:pt x="532" y="494"/>
                  </a:lnTo>
                  <a:close/>
                  <a:moveTo>
                    <a:pt x="140" y="218"/>
                  </a:moveTo>
                  <a:lnTo>
                    <a:pt x="140" y="218"/>
                  </a:lnTo>
                  <a:cubicBezTo>
                    <a:pt x="193" y="161"/>
                    <a:pt x="247" y="145"/>
                    <a:pt x="344" y="145"/>
                  </a:cubicBezTo>
                  <a:cubicBezTo>
                    <a:pt x="479" y="145"/>
                    <a:pt x="532" y="189"/>
                    <a:pt x="532" y="303"/>
                  </a:cubicBezTo>
                  <a:lnTo>
                    <a:pt x="532" y="356"/>
                  </a:lnTo>
                  <a:lnTo>
                    <a:pt x="312" y="356"/>
                  </a:lnTo>
                  <a:cubicBezTo>
                    <a:pt x="117" y="356"/>
                    <a:pt x="0" y="454"/>
                    <a:pt x="0" y="620"/>
                  </a:cubicBezTo>
                  <a:cubicBezTo>
                    <a:pt x="0" y="690"/>
                    <a:pt x="25" y="756"/>
                    <a:pt x="68" y="798"/>
                  </a:cubicBezTo>
                  <a:cubicBezTo>
                    <a:pt x="126" y="858"/>
                    <a:pt x="193" y="881"/>
                    <a:pt x="336" y="881"/>
                  </a:cubicBezTo>
                  <a:cubicBezTo>
                    <a:pt x="378" y="881"/>
                    <a:pt x="404" y="879"/>
                    <a:pt x="433" y="875"/>
                  </a:cubicBezTo>
                  <a:cubicBezTo>
                    <a:pt x="491" y="867"/>
                    <a:pt x="535" y="852"/>
                    <a:pt x="566" y="829"/>
                  </a:cubicBezTo>
                  <a:cubicBezTo>
                    <a:pt x="614" y="800"/>
                    <a:pt x="648" y="758"/>
                    <a:pt x="667" y="706"/>
                  </a:cubicBezTo>
                  <a:cubicBezTo>
                    <a:pt x="680" y="671"/>
                    <a:pt x="687" y="631"/>
                    <a:pt x="687" y="587"/>
                  </a:cubicBezTo>
                  <a:lnTo>
                    <a:pt x="687" y="295"/>
                  </a:lnTo>
                  <a:cubicBezTo>
                    <a:pt x="687" y="38"/>
                    <a:pt x="472" y="0"/>
                    <a:pt x="344" y="0"/>
                  </a:cubicBezTo>
                  <a:cubicBezTo>
                    <a:pt x="219" y="0"/>
                    <a:pt x="129" y="17"/>
                    <a:pt x="31" y="129"/>
                  </a:cubicBezTo>
                  <a:lnTo>
                    <a:pt x="140" y="21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3" name="Freeform 9">
              <a:extLst>
                <a:ext uri="{FF2B5EF4-FFF2-40B4-BE49-F238E27FC236}">
                  <a16:creationId xmlns:a16="http://schemas.microsoft.com/office/drawing/2014/main" id="{A668AE9A-D61F-D111-3D25-940444DF7A3B}"/>
                </a:ext>
              </a:extLst>
            </p:cNvPr>
            <p:cNvSpPr>
              <a:spLocks/>
            </p:cNvSpPr>
            <p:nvPr userDrawn="1"/>
          </p:nvSpPr>
          <p:spPr bwMode="auto">
            <a:xfrm>
              <a:off x="-2954338" y="8086726"/>
              <a:ext cx="28575" cy="184150"/>
            </a:xfrm>
            <a:custGeom>
              <a:avLst/>
              <a:gdLst>
                <a:gd name="T0" fmla="*/ 0 w 177"/>
                <a:gd name="T1" fmla="*/ 0 h 1118"/>
                <a:gd name="T2" fmla="*/ 0 w 177"/>
                <a:gd name="T3" fmla="*/ 0 h 1118"/>
                <a:gd name="T4" fmla="*/ 177 w 177"/>
                <a:gd name="T5" fmla="*/ 0 h 1118"/>
                <a:gd name="T6" fmla="*/ 177 w 177"/>
                <a:gd name="T7" fmla="*/ 1118 h 1118"/>
                <a:gd name="T8" fmla="*/ 0 w 177"/>
                <a:gd name="T9" fmla="*/ 1118 h 1118"/>
                <a:gd name="T10" fmla="*/ 0 w 177"/>
                <a:gd name="T11" fmla="*/ 0 h 1118"/>
              </a:gdLst>
              <a:ahLst/>
              <a:cxnLst>
                <a:cxn ang="0">
                  <a:pos x="T0" y="T1"/>
                </a:cxn>
                <a:cxn ang="0">
                  <a:pos x="T2" y="T3"/>
                </a:cxn>
                <a:cxn ang="0">
                  <a:pos x="T4" y="T5"/>
                </a:cxn>
                <a:cxn ang="0">
                  <a:pos x="T6" y="T7"/>
                </a:cxn>
                <a:cxn ang="0">
                  <a:pos x="T8" y="T9"/>
                </a:cxn>
                <a:cxn ang="0">
                  <a:pos x="T10" y="T11"/>
                </a:cxn>
              </a:cxnLst>
              <a:rect l="0" t="0" r="r" b="b"/>
              <a:pathLst>
                <a:path w="177" h="1118">
                  <a:moveTo>
                    <a:pt x="0" y="0"/>
                  </a:moveTo>
                  <a:lnTo>
                    <a:pt x="0" y="0"/>
                  </a:lnTo>
                  <a:lnTo>
                    <a:pt x="177" y="0"/>
                  </a:lnTo>
                  <a:lnTo>
                    <a:pt x="177" y="1118"/>
                  </a:lnTo>
                  <a:lnTo>
                    <a:pt x="0" y="111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4" name="Freeform 10">
              <a:extLst>
                <a:ext uri="{FF2B5EF4-FFF2-40B4-BE49-F238E27FC236}">
                  <a16:creationId xmlns:a16="http://schemas.microsoft.com/office/drawing/2014/main" id="{B67EA869-8FFF-FC8D-328C-D0E1097B1DD8}"/>
                </a:ext>
              </a:extLst>
            </p:cNvPr>
            <p:cNvSpPr>
              <a:spLocks noEditPoints="1"/>
            </p:cNvSpPr>
            <p:nvPr userDrawn="1"/>
          </p:nvSpPr>
          <p:spPr bwMode="auto">
            <a:xfrm>
              <a:off x="-1958975" y="8128001"/>
              <a:ext cx="133350" cy="212725"/>
            </a:xfrm>
            <a:custGeom>
              <a:avLst/>
              <a:gdLst>
                <a:gd name="T0" fmla="*/ 367 w 816"/>
                <a:gd name="T1" fmla="*/ 133 h 1290"/>
                <a:gd name="T2" fmla="*/ 367 w 816"/>
                <a:gd name="T3" fmla="*/ 133 h 1290"/>
                <a:gd name="T4" fmla="*/ 552 w 816"/>
                <a:gd name="T5" fmla="*/ 310 h 1290"/>
                <a:gd name="T6" fmla="*/ 365 w 816"/>
                <a:gd name="T7" fmla="*/ 483 h 1290"/>
                <a:gd name="T8" fmla="*/ 176 w 816"/>
                <a:gd name="T9" fmla="*/ 309 h 1290"/>
                <a:gd name="T10" fmla="*/ 367 w 816"/>
                <a:gd name="T11" fmla="*/ 133 h 1290"/>
                <a:gd name="T12" fmla="*/ 367 w 816"/>
                <a:gd name="T13" fmla="*/ 133 h 1290"/>
                <a:gd name="T14" fmla="*/ 501 w 816"/>
                <a:gd name="T15" fmla="*/ 714 h 1290"/>
                <a:gd name="T16" fmla="*/ 501 w 816"/>
                <a:gd name="T17" fmla="*/ 714 h 1290"/>
                <a:gd name="T18" fmla="*/ 358 w 816"/>
                <a:gd name="T19" fmla="*/ 725 h 1290"/>
                <a:gd name="T20" fmla="*/ 218 w 816"/>
                <a:gd name="T21" fmla="*/ 663 h 1290"/>
                <a:gd name="T22" fmla="*/ 267 w 816"/>
                <a:gd name="T23" fmla="*/ 601 h 1290"/>
                <a:gd name="T24" fmla="*/ 363 w 816"/>
                <a:gd name="T25" fmla="*/ 609 h 1290"/>
                <a:gd name="T26" fmla="*/ 726 w 816"/>
                <a:gd name="T27" fmla="*/ 299 h 1290"/>
                <a:gd name="T28" fmla="*/ 683 w 816"/>
                <a:gd name="T29" fmla="*/ 148 h 1290"/>
                <a:gd name="T30" fmla="*/ 805 w 816"/>
                <a:gd name="T31" fmla="*/ 147 h 1290"/>
                <a:gd name="T32" fmla="*/ 805 w 816"/>
                <a:gd name="T33" fmla="*/ 1 h 1290"/>
                <a:gd name="T34" fmla="*/ 754 w 816"/>
                <a:gd name="T35" fmla="*/ 0 h 1290"/>
                <a:gd name="T36" fmla="*/ 748 w 816"/>
                <a:gd name="T37" fmla="*/ 0 h 1290"/>
                <a:gd name="T38" fmla="*/ 736 w 816"/>
                <a:gd name="T39" fmla="*/ 0 h 1290"/>
                <a:gd name="T40" fmla="*/ 648 w 816"/>
                <a:gd name="T41" fmla="*/ 6 h 1290"/>
                <a:gd name="T42" fmla="*/ 568 w 816"/>
                <a:gd name="T43" fmla="*/ 39 h 1290"/>
                <a:gd name="T44" fmla="*/ 519 w 816"/>
                <a:gd name="T45" fmla="*/ 20 h 1290"/>
                <a:gd name="T46" fmla="*/ 375 w 816"/>
                <a:gd name="T47" fmla="*/ 0 h 1290"/>
                <a:gd name="T48" fmla="*/ 0 w 816"/>
                <a:gd name="T49" fmla="*/ 326 h 1290"/>
                <a:gd name="T50" fmla="*/ 125 w 816"/>
                <a:gd name="T51" fmla="*/ 562 h 1290"/>
                <a:gd name="T52" fmla="*/ 24 w 816"/>
                <a:gd name="T53" fmla="*/ 707 h 1290"/>
                <a:gd name="T54" fmla="*/ 115 w 816"/>
                <a:gd name="T55" fmla="*/ 860 h 1290"/>
                <a:gd name="T56" fmla="*/ 315 w 816"/>
                <a:gd name="T57" fmla="*/ 874 h 1290"/>
                <a:gd name="T58" fmla="*/ 459 w 816"/>
                <a:gd name="T59" fmla="*/ 856 h 1290"/>
                <a:gd name="T60" fmla="*/ 633 w 816"/>
                <a:gd name="T61" fmla="*/ 976 h 1290"/>
                <a:gd name="T62" fmla="*/ 381 w 816"/>
                <a:gd name="T63" fmla="*/ 1152 h 1290"/>
                <a:gd name="T64" fmla="*/ 150 w 816"/>
                <a:gd name="T65" fmla="*/ 1021 h 1290"/>
                <a:gd name="T66" fmla="*/ 149 w 816"/>
                <a:gd name="T67" fmla="*/ 999 h 1290"/>
                <a:gd name="T68" fmla="*/ 13 w 816"/>
                <a:gd name="T69" fmla="*/ 999 h 1290"/>
                <a:gd name="T70" fmla="*/ 15 w 816"/>
                <a:gd name="T71" fmla="*/ 1048 h 1290"/>
                <a:gd name="T72" fmla="*/ 369 w 816"/>
                <a:gd name="T73" fmla="*/ 1283 h 1290"/>
                <a:gd name="T74" fmla="*/ 811 w 816"/>
                <a:gd name="T75" fmla="*/ 947 h 1290"/>
                <a:gd name="T76" fmla="*/ 501 w 816"/>
                <a:gd name="T77" fmla="*/ 714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6" h="1290">
                  <a:moveTo>
                    <a:pt x="367" y="133"/>
                  </a:moveTo>
                  <a:lnTo>
                    <a:pt x="367" y="133"/>
                  </a:lnTo>
                  <a:cubicBezTo>
                    <a:pt x="483" y="133"/>
                    <a:pt x="552" y="175"/>
                    <a:pt x="552" y="310"/>
                  </a:cubicBezTo>
                  <a:cubicBezTo>
                    <a:pt x="552" y="437"/>
                    <a:pt x="478" y="483"/>
                    <a:pt x="365" y="483"/>
                  </a:cubicBezTo>
                  <a:cubicBezTo>
                    <a:pt x="227" y="483"/>
                    <a:pt x="176" y="437"/>
                    <a:pt x="176" y="309"/>
                  </a:cubicBezTo>
                  <a:cubicBezTo>
                    <a:pt x="176" y="193"/>
                    <a:pt x="231" y="133"/>
                    <a:pt x="367" y="133"/>
                  </a:cubicBezTo>
                  <a:lnTo>
                    <a:pt x="367" y="133"/>
                  </a:lnTo>
                  <a:close/>
                  <a:moveTo>
                    <a:pt x="501" y="714"/>
                  </a:moveTo>
                  <a:lnTo>
                    <a:pt x="501" y="714"/>
                  </a:lnTo>
                  <a:lnTo>
                    <a:pt x="358" y="725"/>
                  </a:lnTo>
                  <a:cubicBezTo>
                    <a:pt x="252" y="741"/>
                    <a:pt x="216" y="730"/>
                    <a:pt x="218" y="663"/>
                  </a:cubicBezTo>
                  <a:cubicBezTo>
                    <a:pt x="219" y="639"/>
                    <a:pt x="233" y="614"/>
                    <a:pt x="267" y="601"/>
                  </a:cubicBezTo>
                  <a:cubicBezTo>
                    <a:pt x="292" y="606"/>
                    <a:pt x="331" y="609"/>
                    <a:pt x="363" y="609"/>
                  </a:cubicBezTo>
                  <a:cubicBezTo>
                    <a:pt x="599" y="609"/>
                    <a:pt x="726" y="481"/>
                    <a:pt x="726" y="299"/>
                  </a:cubicBezTo>
                  <a:cubicBezTo>
                    <a:pt x="726" y="250"/>
                    <a:pt x="711" y="196"/>
                    <a:pt x="683" y="148"/>
                  </a:cubicBezTo>
                  <a:cubicBezTo>
                    <a:pt x="712" y="143"/>
                    <a:pt x="755" y="141"/>
                    <a:pt x="805" y="147"/>
                  </a:cubicBezTo>
                  <a:lnTo>
                    <a:pt x="805" y="1"/>
                  </a:lnTo>
                  <a:cubicBezTo>
                    <a:pt x="789" y="0"/>
                    <a:pt x="772" y="0"/>
                    <a:pt x="754" y="0"/>
                  </a:cubicBezTo>
                  <a:lnTo>
                    <a:pt x="748" y="0"/>
                  </a:lnTo>
                  <a:lnTo>
                    <a:pt x="736" y="0"/>
                  </a:lnTo>
                  <a:cubicBezTo>
                    <a:pt x="706" y="0"/>
                    <a:pt x="677" y="2"/>
                    <a:pt x="648" y="6"/>
                  </a:cubicBezTo>
                  <a:cubicBezTo>
                    <a:pt x="610" y="11"/>
                    <a:pt x="588" y="21"/>
                    <a:pt x="568" y="39"/>
                  </a:cubicBezTo>
                  <a:cubicBezTo>
                    <a:pt x="557" y="33"/>
                    <a:pt x="531" y="23"/>
                    <a:pt x="519" y="20"/>
                  </a:cubicBezTo>
                  <a:cubicBezTo>
                    <a:pt x="491" y="15"/>
                    <a:pt x="426" y="0"/>
                    <a:pt x="375" y="0"/>
                  </a:cubicBezTo>
                  <a:cubicBezTo>
                    <a:pt x="135" y="0"/>
                    <a:pt x="0" y="148"/>
                    <a:pt x="0" y="326"/>
                  </a:cubicBezTo>
                  <a:cubicBezTo>
                    <a:pt x="0" y="430"/>
                    <a:pt x="43" y="516"/>
                    <a:pt x="125" y="562"/>
                  </a:cubicBezTo>
                  <a:cubicBezTo>
                    <a:pt x="66" y="587"/>
                    <a:pt x="24" y="646"/>
                    <a:pt x="24" y="707"/>
                  </a:cubicBezTo>
                  <a:cubicBezTo>
                    <a:pt x="24" y="778"/>
                    <a:pt x="63" y="836"/>
                    <a:pt x="115" y="860"/>
                  </a:cubicBezTo>
                  <a:cubicBezTo>
                    <a:pt x="192" y="895"/>
                    <a:pt x="315" y="874"/>
                    <a:pt x="315" y="874"/>
                  </a:cubicBezTo>
                  <a:lnTo>
                    <a:pt x="459" y="856"/>
                  </a:lnTo>
                  <a:cubicBezTo>
                    <a:pt x="554" y="844"/>
                    <a:pt x="631" y="904"/>
                    <a:pt x="633" y="976"/>
                  </a:cubicBezTo>
                  <a:cubicBezTo>
                    <a:pt x="636" y="1067"/>
                    <a:pt x="538" y="1152"/>
                    <a:pt x="381" y="1152"/>
                  </a:cubicBezTo>
                  <a:cubicBezTo>
                    <a:pt x="176" y="1152"/>
                    <a:pt x="152" y="1110"/>
                    <a:pt x="150" y="1021"/>
                  </a:cubicBezTo>
                  <a:cubicBezTo>
                    <a:pt x="149" y="1016"/>
                    <a:pt x="149" y="1004"/>
                    <a:pt x="149" y="999"/>
                  </a:cubicBezTo>
                  <a:lnTo>
                    <a:pt x="13" y="999"/>
                  </a:lnTo>
                  <a:cubicBezTo>
                    <a:pt x="13" y="999"/>
                    <a:pt x="14" y="1031"/>
                    <a:pt x="15" y="1048"/>
                  </a:cubicBezTo>
                  <a:cubicBezTo>
                    <a:pt x="20" y="1210"/>
                    <a:pt x="149" y="1290"/>
                    <a:pt x="369" y="1283"/>
                  </a:cubicBezTo>
                  <a:cubicBezTo>
                    <a:pt x="638" y="1275"/>
                    <a:pt x="816" y="1126"/>
                    <a:pt x="811" y="947"/>
                  </a:cubicBezTo>
                  <a:cubicBezTo>
                    <a:pt x="806" y="790"/>
                    <a:pt x="684" y="708"/>
                    <a:pt x="501" y="7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5" name="Freeform 11">
              <a:extLst>
                <a:ext uri="{FF2B5EF4-FFF2-40B4-BE49-F238E27FC236}">
                  <a16:creationId xmlns:a16="http://schemas.microsoft.com/office/drawing/2014/main" id="{FCAF1BF0-8700-A105-E4C5-7E3BFD6AEB4C}"/>
                </a:ext>
              </a:extLst>
            </p:cNvPr>
            <p:cNvSpPr>
              <a:spLocks/>
            </p:cNvSpPr>
            <p:nvPr userDrawn="1"/>
          </p:nvSpPr>
          <p:spPr bwMode="auto">
            <a:xfrm>
              <a:off x="-2754313" y="8128001"/>
              <a:ext cx="69850" cy="142875"/>
            </a:xfrm>
            <a:custGeom>
              <a:avLst/>
              <a:gdLst>
                <a:gd name="T0" fmla="*/ 355 w 426"/>
                <a:gd name="T1" fmla="*/ 1 h 870"/>
                <a:gd name="T2" fmla="*/ 355 w 426"/>
                <a:gd name="T3" fmla="*/ 1 h 870"/>
                <a:gd name="T4" fmla="*/ 263 w 426"/>
                <a:gd name="T5" fmla="*/ 7 h 870"/>
                <a:gd name="T6" fmla="*/ 125 w 426"/>
                <a:gd name="T7" fmla="*/ 54 h 870"/>
                <a:gd name="T8" fmla="*/ 21 w 426"/>
                <a:gd name="T9" fmla="*/ 182 h 870"/>
                <a:gd name="T10" fmla="*/ 0 w 426"/>
                <a:gd name="T11" fmla="*/ 306 h 870"/>
                <a:gd name="T12" fmla="*/ 0 w 426"/>
                <a:gd name="T13" fmla="*/ 870 h 870"/>
                <a:gd name="T14" fmla="*/ 160 w 426"/>
                <a:gd name="T15" fmla="*/ 870 h 870"/>
                <a:gd name="T16" fmla="*/ 160 w 426"/>
                <a:gd name="T17" fmla="*/ 314 h 870"/>
                <a:gd name="T18" fmla="*/ 354 w 426"/>
                <a:gd name="T19" fmla="*/ 151 h 870"/>
                <a:gd name="T20" fmla="*/ 426 w 426"/>
                <a:gd name="T21" fmla="*/ 153 h 870"/>
                <a:gd name="T22" fmla="*/ 426 w 426"/>
                <a:gd name="T23" fmla="*/ 2 h 870"/>
                <a:gd name="T24" fmla="*/ 355 w 426"/>
                <a:gd name="T25" fmla="*/ 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870">
                  <a:moveTo>
                    <a:pt x="355" y="1"/>
                  </a:moveTo>
                  <a:lnTo>
                    <a:pt x="355" y="1"/>
                  </a:lnTo>
                  <a:cubicBezTo>
                    <a:pt x="323" y="1"/>
                    <a:pt x="293" y="3"/>
                    <a:pt x="263" y="7"/>
                  </a:cubicBezTo>
                  <a:cubicBezTo>
                    <a:pt x="203" y="15"/>
                    <a:pt x="158" y="31"/>
                    <a:pt x="125" y="54"/>
                  </a:cubicBezTo>
                  <a:cubicBezTo>
                    <a:pt x="76" y="85"/>
                    <a:pt x="40" y="128"/>
                    <a:pt x="21" y="182"/>
                  </a:cubicBezTo>
                  <a:cubicBezTo>
                    <a:pt x="7" y="218"/>
                    <a:pt x="0" y="260"/>
                    <a:pt x="0" y="306"/>
                  </a:cubicBezTo>
                  <a:lnTo>
                    <a:pt x="0" y="870"/>
                  </a:lnTo>
                  <a:lnTo>
                    <a:pt x="160" y="870"/>
                  </a:lnTo>
                  <a:lnTo>
                    <a:pt x="160" y="314"/>
                  </a:lnTo>
                  <a:cubicBezTo>
                    <a:pt x="160" y="196"/>
                    <a:pt x="215" y="151"/>
                    <a:pt x="354" y="151"/>
                  </a:cubicBezTo>
                  <a:cubicBezTo>
                    <a:pt x="354" y="151"/>
                    <a:pt x="393" y="149"/>
                    <a:pt x="426" y="153"/>
                  </a:cubicBezTo>
                  <a:lnTo>
                    <a:pt x="426" y="2"/>
                  </a:lnTo>
                  <a:cubicBezTo>
                    <a:pt x="401" y="0"/>
                    <a:pt x="355" y="1"/>
                    <a:pt x="355" y="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6" name="Freeform 12">
              <a:extLst>
                <a:ext uri="{FF2B5EF4-FFF2-40B4-BE49-F238E27FC236}">
                  <a16:creationId xmlns:a16="http://schemas.microsoft.com/office/drawing/2014/main" id="{4A1FFB29-ED07-6514-AEE9-9D98C4877F2F}"/>
                </a:ext>
              </a:extLst>
            </p:cNvPr>
            <p:cNvSpPr>
              <a:spLocks noEditPoints="1"/>
            </p:cNvSpPr>
            <p:nvPr userDrawn="1"/>
          </p:nvSpPr>
          <p:spPr bwMode="auto">
            <a:xfrm>
              <a:off x="-2895600" y="8086726"/>
              <a:ext cx="112713" cy="185738"/>
            </a:xfrm>
            <a:custGeom>
              <a:avLst/>
              <a:gdLst>
                <a:gd name="T0" fmla="*/ 499 w 686"/>
                <a:gd name="T1" fmla="*/ 440 h 1129"/>
                <a:gd name="T2" fmla="*/ 499 w 686"/>
                <a:gd name="T3" fmla="*/ 440 h 1129"/>
                <a:gd name="T4" fmla="*/ 514 w 686"/>
                <a:gd name="T5" fmla="*/ 462 h 1129"/>
                <a:gd name="T6" fmla="*/ 532 w 686"/>
                <a:gd name="T7" fmla="*/ 551 h 1129"/>
                <a:gd name="T8" fmla="*/ 532 w 686"/>
                <a:gd name="T9" fmla="*/ 826 h 1129"/>
                <a:gd name="T10" fmla="*/ 343 w 686"/>
                <a:gd name="T11" fmla="*/ 984 h 1129"/>
                <a:gd name="T12" fmla="*/ 155 w 686"/>
                <a:gd name="T13" fmla="*/ 826 h 1129"/>
                <a:gd name="T14" fmla="*/ 155 w 686"/>
                <a:gd name="T15" fmla="*/ 551 h 1129"/>
                <a:gd name="T16" fmla="*/ 186 w 686"/>
                <a:gd name="T17" fmla="*/ 440 h 1129"/>
                <a:gd name="T18" fmla="*/ 499 w 686"/>
                <a:gd name="T19" fmla="*/ 440 h 1129"/>
                <a:gd name="T20" fmla="*/ 499 w 686"/>
                <a:gd name="T21" fmla="*/ 440 h 1129"/>
                <a:gd name="T22" fmla="*/ 514 w 686"/>
                <a:gd name="T23" fmla="*/ 0 h 1129"/>
                <a:gd name="T24" fmla="*/ 514 w 686"/>
                <a:gd name="T25" fmla="*/ 0 h 1129"/>
                <a:gd name="T26" fmla="*/ 514 w 686"/>
                <a:gd name="T27" fmla="*/ 274 h 1129"/>
                <a:gd name="T28" fmla="*/ 342 w 686"/>
                <a:gd name="T29" fmla="*/ 248 h 1129"/>
                <a:gd name="T30" fmla="*/ 0 w 686"/>
                <a:gd name="T31" fmla="*/ 543 h 1129"/>
                <a:gd name="T32" fmla="*/ 0 w 686"/>
                <a:gd name="T33" fmla="*/ 855 h 1129"/>
                <a:gd name="T34" fmla="*/ 74 w 686"/>
                <a:gd name="T35" fmla="*/ 1040 h 1129"/>
                <a:gd name="T36" fmla="*/ 353 w 686"/>
                <a:gd name="T37" fmla="*/ 1129 h 1129"/>
                <a:gd name="T38" fmla="*/ 686 w 686"/>
                <a:gd name="T39" fmla="*/ 835 h 1129"/>
                <a:gd name="T40" fmla="*/ 686 w 686"/>
                <a:gd name="T41" fmla="*/ 0 h 1129"/>
                <a:gd name="T42" fmla="*/ 514 w 686"/>
                <a:gd name="T43"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6" h="1129">
                  <a:moveTo>
                    <a:pt x="499" y="440"/>
                  </a:moveTo>
                  <a:lnTo>
                    <a:pt x="499" y="440"/>
                  </a:lnTo>
                  <a:cubicBezTo>
                    <a:pt x="505" y="447"/>
                    <a:pt x="510" y="454"/>
                    <a:pt x="514" y="462"/>
                  </a:cubicBezTo>
                  <a:cubicBezTo>
                    <a:pt x="526" y="485"/>
                    <a:pt x="532" y="514"/>
                    <a:pt x="532" y="551"/>
                  </a:cubicBezTo>
                  <a:lnTo>
                    <a:pt x="532" y="826"/>
                  </a:lnTo>
                  <a:cubicBezTo>
                    <a:pt x="532" y="939"/>
                    <a:pt x="480" y="984"/>
                    <a:pt x="343" y="984"/>
                  </a:cubicBezTo>
                  <a:cubicBezTo>
                    <a:pt x="206" y="984"/>
                    <a:pt x="159" y="937"/>
                    <a:pt x="155" y="826"/>
                  </a:cubicBezTo>
                  <a:cubicBezTo>
                    <a:pt x="150" y="704"/>
                    <a:pt x="152" y="605"/>
                    <a:pt x="155" y="551"/>
                  </a:cubicBezTo>
                  <a:cubicBezTo>
                    <a:pt x="157" y="502"/>
                    <a:pt x="164" y="466"/>
                    <a:pt x="186" y="440"/>
                  </a:cubicBezTo>
                  <a:cubicBezTo>
                    <a:pt x="236" y="381"/>
                    <a:pt x="430" y="371"/>
                    <a:pt x="499" y="440"/>
                  </a:cubicBezTo>
                  <a:lnTo>
                    <a:pt x="499" y="440"/>
                  </a:lnTo>
                  <a:close/>
                  <a:moveTo>
                    <a:pt x="514" y="0"/>
                  </a:moveTo>
                  <a:lnTo>
                    <a:pt x="514" y="0"/>
                  </a:lnTo>
                  <a:lnTo>
                    <a:pt x="514" y="274"/>
                  </a:lnTo>
                  <a:cubicBezTo>
                    <a:pt x="463" y="254"/>
                    <a:pt x="406" y="248"/>
                    <a:pt x="342" y="248"/>
                  </a:cubicBezTo>
                  <a:cubicBezTo>
                    <a:pt x="214" y="248"/>
                    <a:pt x="0" y="286"/>
                    <a:pt x="0" y="543"/>
                  </a:cubicBezTo>
                  <a:cubicBezTo>
                    <a:pt x="0" y="543"/>
                    <a:pt x="0" y="852"/>
                    <a:pt x="0" y="855"/>
                  </a:cubicBezTo>
                  <a:cubicBezTo>
                    <a:pt x="0" y="926"/>
                    <a:pt x="31" y="997"/>
                    <a:pt x="74" y="1040"/>
                  </a:cubicBezTo>
                  <a:cubicBezTo>
                    <a:pt x="122" y="1088"/>
                    <a:pt x="192" y="1129"/>
                    <a:pt x="353" y="1129"/>
                  </a:cubicBezTo>
                  <a:cubicBezTo>
                    <a:pt x="515" y="1129"/>
                    <a:pt x="686" y="1060"/>
                    <a:pt x="686" y="835"/>
                  </a:cubicBezTo>
                  <a:cubicBezTo>
                    <a:pt x="686" y="829"/>
                    <a:pt x="686" y="0"/>
                    <a:pt x="686" y="0"/>
                  </a:cubicBezTo>
                  <a:lnTo>
                    <a:pt x="5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7" name="Freeform 13">
              <a:extLst>
                <a:ext uri="{FF2B5EF4-FFF2-40B4-BE49-F238E27FC236}">
                  <a16:creationId xmlns:a16="http://schemas.microsoft.com/office/drawing/2014/main" id="{755CDF40-9EBD-4A5E-5125-588E0E5EEBE2}"/>
                </a:ext>
              </a:extLst>
            </p:cNvPr>
            <p:cNvSpPr>
              <a:spLocks noEditPoints="1"/>
            </p:cNvSpPr>
            <p:nvPr userDrawn="1"/>
          </p:nvSpPr>
          <p:spPr bwMode="auto">
            <a:xfrm>
              <a:off x="-3222625" y="8086726"/>
              <a:ext cx="234950" cy="184150"/>
            </a:xfrm>
            <a:custGeom>
              <a:avLst/>
              <a:gdLst>
                <a:gd name="T0" fmla="*/ 512 w 1431"/>
                <a:gd name="T1" fmla="*/ 483 h 1118"/>
                <a:gd name="T2" fmla="*/ 512 w 1431"/>
                <a:gd name="T3" fmla="*/ 483 h 1118"/>
                <a:gd name="T4" fmla="*/ 594 w 1431"/>
                <a:gd name="T5" fmla="*/ 321 h 1118"/>
                <a:gd name="T6" fmla="*/ 796 w 1431"/>
                <a:gd name="T7" fmla="*/ 152 h 1118"/>
                <a:gd name="T8" fmla="*/ 842 w 1431"/>
                <a:gd name="T9" fmla="*/ 152 h 1118"/>
                <a:gd name="T10" fmla="*/ 842 w 1431"/>
                <a:gd name="T11" fmla="*/ 483 h 1118"/>
                <a:gd name="T12" fmla="*/ 512 w 1431"/>
                <a:gd name="T13" fmla="*/ 483 h 1118"/>
                <a:gd name="T14" fmla="*/ 512 w 1431"/>
                <a:gd name="T15" fmla="*/ 483 h 1118"/>
                <a:gd name="T16" fmla="*/ 1189 w 1431"/>
                <a:gd name="T17" fmla="*/ 964 h 1118"/>
                <a:gd name="T18" fmla="*/ 1189 w 1431"/>
                <a:gd name="T19" fmla="*/ 964 h 1118"/>
                <a:gd name="T20" fmla="*/ 1017 w 1431"/>
                <a:gd name="T21" fmla="*/ 829 h 1118"/>
                <a:gd name="T22" fmla="*/ 1017 w 1431"/>
                <a:gd name="T23" fmla="*/ 631 h 1118"/>
                <a:gd name="T24" fmla="*/ 1403 w 1431"/>
                <a:gd name="T25" fmla="*/ 631 h 1118"/>
                <a:gd name="T26" fmla="*/ 1403 w 1431"/>
                <a:gd name="T27" fmla="*/ 483 h 1118"/>
                <a:gd name="T28" fmla="*/ 1017 w 1431"/>
                <a:gd name="T29" fmla="*/ 483 h 1118"/>
                <a:gd name="T30" fmla="*/ 1017 w 1431"/>
                <a:gd name="T31" fmla="*/ 151 h 1118"/>
                <a:gd name="T32" fmla="*/ 1403 w 1431"/>
                <a:gd name="T33" fmla="*/ 151 h 1118"/>
                <a:gd name="T34" fmla="*/ 1403 w 1431"/>
                <a:gd name="T35" fmla="*/ 0 h 1118"/>
                <a:gd name="T36" fmla="*/ 803 w 1431"/>
                <a:gd name="T37" fmla="*/ 0 h 1118"/>
                <a:gd name="T38" fmla="*/ 443 w 1431"/>
                <a:gd name="T39" fmla="*/ 263 h 1118"/>
                <a:gd name="T40" fmla="*/ 0 w 1431"/>
                <a:gd name="T41" fmla="*/ 1118 h 1118"/>
                <a:gd name="T42" fmla="*/ 192 w 1431"/>
                <a:gd name="T43" fmla="*/ 1118 h 1118"/>
                <a:gd name="T44" fmla="*/ 440 w 1431"/>
                <a:gd name="T45" fmla="*/ 625 h 1118"/>
                <a:gd name="T46" fmla="*/ 842 w 1431"/>
                <a:gd name="T47" fmla="*/ 625 h 1118"/>
                <a:gd name="T48" fmla="*/ 842 w 1431"/>
                <a:gd name="T49" fmla="*/ 856 h 1118"/>
                <a:gd name="T50" fmla="*/ 909 w 1431"/>
                <a:gd name="T51" fmla="*/ 1035 h 1118"/>
                <a:gd name="T52" fmla="*/ 1107 w 1431"/>
                <a:gd name="T53" fmla="*/ 1118 h 1118"/>
                <a:gd name="T54" fmla="*/ 1431 w 1431"/>
                <a:gd name="T55" fmla="*/ 1118 h 1118"/>
                <a:gd name="T56" fmla="*/ 1431 w 1431"/>
                <a:gd name="T57" fmla="*/ 964 h 1118"/>
                <a:gd name="T58" fmla="*/ 1189 w 1431"/>
                <a:gd name="T59" fmla="*/ 964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1" h="1118">
                  <a:moveTo>
                    <a:pt x="512" y="483"/>
                  </a:moveTo>
                  <a:lnTo>
                    <a:pt x="512" y="483"/>
                  </a:lnTo>
                  <a:lnTo>
                    <a:pt x="594" y="321"/>
                  </a:lnTo>
                  <a:cubicBezTo>
                    <a:pt x="654" y="201"/>
                    <a:pt x="722" y="152"/>
                    <a:pt x="796" y="152"/>
                  </a:cubicBezTo>
                  <a:lnTo>
                    <a:pt x="842" y="152"/>
                  </a:lnTo>
                  <a:lnTo>
                    <a:pt x="842" y="483"/>
                  </a:lnTo>
                  <a:lnTo>
                    <a:pt x="512" y="483"/>
                  </a:lnTo>
                  <a:lnTo>
                    <a:pt x="512" y="483"/>
                  </a:lnTo>
                  <a:close/>
                  <a:moveTo>
                    <a:pt x="1189" y="964"/>
                  </a:moveTo>
                  <a:lnTo>
                    <a:pt x="1189" y="964"/>
                  </a:lnTo>
                  <a:cubicBezTo>
                    <a:pt x="1065" y="960"/>
                    <a:pt x="1022" y="922"/>
                    <a:pt x="1017" y="829"/>
                  </a:cubicBezTo>
                  <a:lnTo>
                    <a:pt x="1017" y="631"/>
                  </a:lnTo>
                  <a:lnTo>
                    <a:pt x="1403" y="631"/>
                  </a:lnTo>
                  <a:lnTo>
                    <a:pt x="1403" y="483"/>
                  </a:lnTo>
                  <a:lnTo>
                    <a:pt x="1017" y="483"/>
                  </a:lnTo>
                  <a:lnTo>
                    <a:pt x="1017" y="151"/>
                  </a:lnTo>
                  <a:lnTo>
                    <a:pt x="1403" y="151"/>
                  </a:lnTo>
                  <a:lnTo>
                    <a:pt x="1403" y="0"/>
                  </a:lnTo>
                  <a:lnTo>
                    <a:pt x="803" y="0"/>
                  </a:lnTo>
                  <a:cubicBezTo>
                    <a:pt x="628" y="3"/>
                    <a:pt x="544" y="68"/>
                    <a:pt x="443" y="263"/>
                  </a:cubicBezTo>
                  <a:lnTo>
                    <a:pt x="0" y="1118"/>
                  </a:lnTo>
                  <a:lnTo>
                    <a:pt x="192" y="1118"/>
                  </a:lnTo>
                  <a:lnTo>
                    <a:pt x="440" y="625"/>
                  </a:lnTo>
                  <a:lnTo>
                    <a:pt x="842" y="625"/>
                  </a:lnTo>
                  <a:lnTo>
                    <a:pt x="842" y="856"/>
                  </a:lnTo>
                  <a:cubicBezTo>
                    <a:pt x="842" y="927"/>
                    <a:pt x="866" y="992"/>
                    <a:pt x="909" y="1035"/>
                  </a:cubicBezTo>
                  <a:cubicBezTo>
                    <a:pt x="957" y="1084"/>
                    <a:pt x="1036" y="1118"/>
                    <a:pt x="1107" y="1118"/>
                  </a:cubicBezTo>
                  <a:lnTo>
                    <a:pt x="1431" y="1118"/>
                  </a:lnTo>
                  <a:lnTo>
                    <a:pt x="1431" y="964"/>
                  </a:lnTo>
                  <a:lnTo>
                    <a:pt x="1189" y="96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sp>
          <p:nvSpPr>
            <p:cNvPr id="19" name="Kombinationstegning: figur 18">
              <a:extLst>
                <a:ext uri="{FF2B5EF4-FFF2-40B4-BE49-F238E27FC236}">
                  <a16:creationId xmlns:a16="http://schemas.microsoft.com/office/drawing/2014/main" id="{F6049C8D-A51E-6ACD-6B27-87584E330D29}"/>
                </a:ext>
              </a:extLst>
            </p:cNvPr>
            <p:cNvSpPr>
              <a:spLocks/>
            </p:cNvSpPr>
            <p:nvPr userDrawn="1"/>
          </p:nvSpPr>
          <p:spPr bwMode="auto">
            <a:xfrm>
              <a:off x="-2516188" y="8053388"/>
              <a:ext cx="252413" cy="252413"/>
            </a:xfrm>
            <a:custGeom>
              <a:avLst/>
              <a:gdLst>
                <a:gd name="connsiteX0" fmla="*/ 129802 w 252413"/>
                <a:gd name="connsiteY0" fmla="*/ 32470 h 252413"/>
                <a:gd name="connsiteX1" fmla="*/ 127677 w 252413"/>
                <a:gd name="connsiteY1" fmla="*/ 32800 h 252413"/>
                <a:gd name="connsiteX2" fmla="*/ 125390 w 252413"/>
                <a:gd name="connsiteY2" fmla="*/ 32965 h 252413"/>
                <a:gd name="connsiteX3" fmla="*/ 124409 w 252413"/>
                <a:gd name="connsiteY3" fmla="*/ 33130 h 252413"/>
                <a:gd name="connsiteX4" fmla="*/ 121467 w 252413"/>
                <a:gd name="connsiteY4" fmla="*/ 33624 h 252413"/>
                <a:gd name="connsiteX5" fmla="*/ 117055 w 252413"/>
                <a:gd name="connsiteY5" fmla="*/ 34777 h 252413"/>
                <a:gd name="connsiteX6" fmla="*/ 115421 w 252413"/>
                <a:gd name="connsiteY6" fmla="*/ 35272 h 252413"/>
                <a:gd name="connsiteX7" fmla="*/ 114440 w 252413"/>
                <a:gd name="connsiteY7" fmla="*/ 36590 h 252413"/>
                <a:gd name="connsiteX8" fmla="*/ 116075 w 252413"/>
                <a:gd name="connsiteY8" fmla="*/ 38238 h 252413"/>
                <a:gd name="connsiteX9" fmla="*/ 117382 w 252413"/>
                <a:gd name="connsiteY9" fmla="*/ 38403 h 252413"/>
                <a:gd name="connsiteX10" fmla="*/ 125390 w 252413"/>
                <a:gd name="connsiteY10" fmla="*/ 40051 h 252413"/>
                <a:gd name="connsiteX11" fmla="*/ 127677 w 252413"/>
                <a:gd name="connsiteY11" fmla="*/ 40545 h 252413"/>
                <a:gd name="connsiteX12" fmla="*/ 154315 w 252413"/>
                <a:gd name="connsiteY12" fmla="*/ 52081 h 252413"/>
                <a:gd name="connsiteX13" fmla="*/ 180625 w 252413"/>
                <a:gd name="connsiteY13" fmla="*/ 122447 h 252413"/>
                <a:gd name="connsiteX14" fmla="*/ 148268 w 252413"/>
                <a:gd name="connsiteY14" fmla="*/ 154087 h 252413"/>
                <a:gd name="connsiteX15" fmla="*/ 120814 w 252413"/>
                <a:gd name="connsiteY15" fmla="*/ 134147 h 252413"/>
                <a:gd name="connsiteX16" fmla="*/ 121141 w 252413"/>
                <a:gd name="connsiteY16" fmla="*/ 133323 h 252413"/>
                <a:gd name="connsiteX17" fmla="*/ 121304 w 252413"/>
                <a:gd name="connsiteY17" fmla="*/ 133158 h 252413"/>
                <a:gd name="connsiteX18" fmla="*/ 121467 w 252413"/>
                <a:gd name="connsiteY18" fmla="*/ 132994 h 252413"/>
                <a:gd name="connsiteX19" fmla="*/ 122121 w 252413"/>
                <a:gd name="connsiteY19" fmla="*/ 133488 h 252413"/>
                <a:gd name="connsiteX20" fmla="*/ 123102 w 252413"/>
                <a:gd name="connsiteY20" fmla="*/ 136784 h 252413"/>
                <a:gd name="connsiteX21" fmla="*/ 136992 w 252413"/>
                <a:gd name="connsiteY21" fmla="*/ 144364 h 252413"/>
                <a:gd name="connsiteX22" fmla="*/ 139280 w 252413"/>
                <a:gd name="connsiteY22" fmla="*/ 144035 h 252413"/>
                <a:gd name="connsiteX23" fmla="*/ 152517 w 252413"/>
                <a:gd name="connsiteY23" fmla="*/ 71691 h 252413"/>
                <a:gd name="connsiteX24" fmla="*/ 37306 w 252413"/>
                <a:gd name="connsiteY24" fmla="*/ 107945 h 252413"/>
                <a:gd name="connsiteX25" fmla="*/ 42863 w 252413"/>
                <a:gd name="connsiteY25" fmla="*/ 170731 h 252413"/>
                <a:gd name="connsiteX26" fmla="*/ 121631 w 252413"/>
                <a:gd name="connsiteY26" fmla="*/ 218356 h 252413"/>
                <a:gd name="connsiteX27" fmla="*/ 124736 w 252413"/>
                <a:gd name="connsiteY27" fmla="*/ 218191 h 252413"/>
                <a:gd name="connsiteX28" fmla="*/ 127024 w 252413"/>
                <a:gd name="connsiteY28" fmla="*/ 217862 h 252413"/>
                <a:gd name="connsiteX29" fmla="*/ 131109 w 252413"/>
                <a:gd name="connsiteY29" fmla="*/ 217203 h 252413"/>
                <a:gd name="connsiteX30" fmla="*/ 135522 w 252413"/>
                <a:gd name="connsiteY30" fmla="*/ 216049 h 252413"/>
                <a:gd name="connsiteX31" fmla="*/ 136992 w 252413"/>
                <a:gd name="connsiteY31" fmla="*/ 215555 h 252413"/>
                <a:gd name="connsiteX32" fmla="*/ 137973 w 252413"/>
                <a:gd name="connsiteY32" fmla="*/ 214236 h 252413"/>
                <a:gd name="connsiteX33" fmla="*/ 136339 w 252413"/>
                <a:gd name="connsiteY33" fmla="*/ 212753 h 252413"/>
                <a:gd name="connsiteX34" fmla="*/ 135031 w 252413"/>
                <a:gd name="connsiteY34" fmla="*/ 212424 h 252413"/>
                <a:gd name="connsiteX35" fmla="*/ 127187 w 252413"/>
                <a:gd name="connsiteY35" fmla="*/ 210776 h 252413"/>
                <a:gd name="connsiteX36" fmla="*/ 124899 w 252413"/>
                <a:gd name="connsiteY36" fmla="*/ 210281 h 252413"/>
                <a:gd name="connsiteX37" fmla="*/ 98098 w 252413"/>
                <a:gd name="connsiteY37" fmla="*/ 198746 h 252413"/>
                <a:gd name="connsiteX38" fmla="*/ 71788 w 252413"/>
                <a:gd name="connsiteY38" fmla="*/ 128380 h 252413"/>
                <a:gd name="connsiteX39" fmla="*/ 104145 w 252413"/>
                <a:gd name="connsiteY39" fmla="*/ 96739 h 252413"/>
                <a:gd name="connsiteX40" fmla="*/ 131763 w 252413"/>
                <a:gd name="connsiteY40" fmla="*/ 116844 h 252413"/>
                <a:gd name="connsiteX41" fmla="*/ 131109 w 252413"/>
                <a:gd name="connsiteY41" fmla="*/ 117833 h 252413"/>
                <a:gd name="connsiteX42" fmla="*/ 130456 w 252413"/>
                <a:gd name="connsiteY42" fmla="*/ 117338 h 252413"/>
                <a:gd name="connsiteX43" fmla="*/ 129312 w 252413"/>
                <a:gd name="connsiteY43" fmla="*/ 114043 h 252413"/>
                <a:gd name="connsiteX44" fmla="*/ 115584 w 252413"/>
                <a:gd name="connsiteY44" fmla="*/ 106627 h 252413"/>
                <a:gd name="connsiteX45" fmla="*/ 113133 w 252413"/>
                <a:gd name="connsiteY45" fmla="*/ 106792 h 252413"/>
                <a:gd name="connsiteX46" fmla="*/ 99896 w 252413"/>
                <a:gd name="connsiteY46" fmla="*/ 179136 h 252413"/>
                <a:gd name="connsiteX47" fmla="*/ 215270 w 252413"/>
                <a:gd name="connsiteY47" fmla="*/ 142881 h 252413"/>
                <a:gd name="connsiteX48" fmla="*/ 209551 w 252413"/>
                <a:gd name="connsiteY48" fmla="*/ 80095 h 252413"/>
                <a:gd name="connsiteX49" fmla="*/ 130782 w 252413"/>
                <a:gd name="connsiteY49" fmla="*/ 32470 h 252413"/>
                <a:gd name="connsiteX50" fmla="*/ 129802 w 252413"/>
                <a:gd name="connsiteY50" fmla="*/ 32470 h 252413"/>
                <a:gd name="connsiteX51" fmla="*/ 126125 w 252413"/>
                <a:gd name="connsiteY51" fmla="*/ 0 h 252413"/>
                <a:gd name="connsiteX52" fmla="*/ 252413 w 252413"/>
                <a:gd name="connsiteY52" fmla="*/ 126207 h 252413"/>
                <a:gd name="connsiteX53" fmla="*/ 126125 w 252413"/>
                <a:gd name="connsiteY53" fmla="*/ 252413 h 252413"/>
                <a:gd name="connsiteX54" fmla="*/ 0 w 252413"/>
                <a:gd name="connsiteY54" fmla="*/ 126207 h 252413"/>
                <a:gd name="connsiteX55" fmla="*/ 126125 w 252413"/>
                <a:gd name="connsiteY55" fmla="*/ 0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2413" h="252413">
                  <a:moveTo>
                    <a:pt x="129802" y="32470"/>
                  </a:moveTo>
                  <a:cubicBezTo>
                    <a:pt x="129148" y="32635"/>
                    <a:pt x="128331" y="32635"/>
                    <a:pt x="127677" y="32800"/>
                  </a:cubicBezTo>
                  <a:cubicBezTo>
                    <a:pt x="126860" y="32800"/>
                    <a:pt x="126207" y="32965"/>
                    <a:pt x="125390" y="32965"/>
                  </a:cubicBezTo>
                  <a:cubicBezTo>
                    <a:pt x="125063" y="33130"/>
                    <a:pt x="124736" y="33130"/>
                    <a:pt x="124409" y="33130"/>
                  </a:cubicBezTo>
                  <a:cubicBezTo>
                    <a:pt x="123428" y="33294"/>
                    <a:pt x="122448" y="33459"/>
                    <a:pt x="121467" y="33624"/>
                  </a:cubicBezTo>
                  <a:cubicBezTo>
                    <a:pt x="121304" y="33789"/>
                    <a:pt x="117382" y="34613"/>
                    <a:pt x="117055" y="34777"/>
                  </a:cubicBezTo>
                  <a:cubicBezTo>
                    <a:pt x="116728" y="34777"/>
                    <a:pt x="115584" y="35107"/>
                    <a:pt x="115421" y="35272"/>
                  </a:cubicBezTo>
                  <a:cubicBezTo>
                    <a:pt x="114931" y="35601"/>
                    <a:pt x="114440" y="36096"/>
                    <a:pt x="114440" y="36590"/>
                  </a:cubicBezTo>
                  <a:cubicBezTo>
                    <a:pt x="114440" y="37414"/>
                    <a:pt x="115094" y="37908"/>
                    <a:pt x="116075" y="38238"/>
                  </a:cubicBezTo>
                  <a:cubicBezTo>
                    <a:pt x="116075" y="38238"/>
                    <a:pt x="117055" y="38403"/>
                    <a:pt x="117382" y="38403"/>
                  </a:cubicBezTo>
                  <a:cubicBezTo>
                    <a:pt x="119180" y="38897"/>
                    <a:pt x="122775" y="39556"/>
                    <a:pt x="125390" y="40051"/>
                  </a:cubicBezTo>
                  <a:cubicBezTo>
                    <a:pt x="126207" y="40216"/>
                    <a:pt x="127024" y="40545"/>
                    <a:pt x="127677" y="40545"/>
                  </a:cubicBezTo>
                  <a:cubicBezTo>
                    <a:pt x="137156" y="42687"/>
                    <a:pt x="146307" y="46313"/>
                    <a:pt x="154315" y="52081"/>
                  </a:cubicBezTo>
                  <a:cubicBezTo>
                    <a:pt x="176213" y="67736"/>
                    <a:pt x="189287" y="94762"/>
                    <a:pt x="180625" y="122447"/>
                  </a:cubicBezTo>
                  <a:cubicBezTo>
                    <a:pt x="174579" y="142057"/>
                    <a:pt x="161015" y="151780"/>
                    <a:pt x="148268" y="154087"/>
                  </a:cubicBezTo>
                  <a:cubicBezTo>
                    <a:pt x="131926" y="157383"/>
                    <a:pt x="117055" y="148649"/>
                    <a:pt x="120814" y="134147"/>
                  </a:cubicBezTo>
                  <a:cubicBezTo>
                    <a:pt x="120814" y="133818"/>
                    <a:pt x="120977" y="133488"/>
                    <a:pt x="121141" y="133323"/>
                  </a:cubicBezTo>
                  <a:cubicBezTo>
                    <a:pt x="121141" y="133323"/>
                    <a:pt x="121141" y="133158"/>
                    <a:pt x="121304" y="133158"/>
                  </a:cubicBezTo>
                  <a:cubicBezTo>
                    <a:pt x="121304" y="132994"/>
                    <a:pt x="121467" y="132994"/>
                    <a:pt x="121467" y="132994"/>
                  </a:cubicBezTo>
                  <a:cubicBezTo>
                    <a:pt x="121794" y="132994"/>
                    <a:pt x="121958" y="133158"/>
                    <a:pt x="122121" y="133488"/>
                  </a:cubicBezTo>
                  <a:cubicBezTo>
                    <a:pt x="122121" y="133488"/>
                    <a:pt x="122611" y="135466"/>
                    <a:pt x="123102" y="136784"/>
                  </a:cubicBezTo>
                  <a:cubicBezTo>
                    <a:pt x="125880" y="142222"/>
                    <a:pt x="131273" y="144364"/>
                    <a:pt x="136992" y="144364"/>
                  </a:cubicBezTo>
                  <a:cubicBezTo>
                    <a:pt x="137809" y="144200"/>
                    <a:pt x="138463" y="144200"/>
                    <a:pt x="139280" y="144035"/>
                  </a:cubicBezTo>
                  <a:cubicBezTo>
                    <a:pt x="173435" y="139750"/>
                    <a:pt x="175723" y="93114"/>
                    <a:pt x="152517" y="71691"/>
                  </a:cubicBezTo>
                  <a:cubicBezTo>
                    <a:pt x="113460" y="35272"/>
                    <a:pt x="50217" y="56860"/>
                    <a:pt x="37306" y="107945"/>
                  </a:cubicBezTo>
                  <a:cubicBezTo>
                    <a:pt x="31750" y="125908"/>
                    <a:pt x="32567" y="147331"/>
                    <a:pt x="42863" y="170731"/>
                  </a:cubicBezTo>
                  <a:cubicBezTo>
                    <a:pt x="55609" y="199075"/>
                    <a:pt x="88130" y="220663"/>
                    <a:pt x="121631" y="218356"/>
                  </a:cubicBezTo>
                  <a:cubicBezTo>
                    <a:pt x="121958" y="218356"/>
                    <a:pt x="124082" y="218191"/>
                    <a:pt x="124736" y="218191"/>
                  </a:cubicBezTo>
                  <a:cubicBezTo>
                    <a:pt x="125553" y="218027"/>
                    <a:pt x="126370" y="217862"/>
                    <a:pt x="127024" y="217862"/>
                  </a:cubicBezTo>
                  <a:cubicBezTo>
                    <a:pt x="127351" y="217862"/>
                    <a:pt x="129965" y="217367"/>
                    <a:pt x="131109" y="217203"/>
                  </a:cubicBezTo>
                  <a:cubicBezTo>
                    <a:pt x="131109" y="217203"/>
                    <a:pt x="135195" y="216214"/>
                    <a:pt x="135522" y="216049"/>
                  </a:cubicBezTo>
                  <a:cubicBezTo>
                    <a:pt x="135848" y="216049"/>
                    <a:pt x="136829" y="215719"/>
                    <a:pt x="136992" y="215555"/>
                  </a:cubicBezTo>
                  <a:cubicBezTo>
                    <a:pt x="137483" y="215225"/>
                    <a:pt x="137973" y="214896"/>
                    <a:pt x="137973" y="214236"/>
                  </a:cubicBezTo>
                  <a:cubicBezTo>
                    <a:pt x="137973" y="213412"/>
                    <a:pt x="137319" y="212918"/>
                    <a:pt x="136339" y="212753"/>
                  </a:cubicBezTo>
                  <a:cubicBezTo>
                    <a:pt x="136339" y="212753"/>
                    <a:pt x="135522" y="212424"/>
                    <a:pt x="135031" y="212424"/>
                  </a:cubicBezTo>
                  <a:cubicBezTo>
                    <a:pt x="133234" y="212094"/>
                    <a:pt x="129638" y="211270"/>
                    <a:pt x="127187" y="210776"/>
                  </a:cubicBezTo>
                  <a:cubicBezTo>
                    <a:pt x="126207" y="210611"/>
                    <a:pt x="125553" y="210446"/>
                    <a:pt x="124899" y="210281"/>
                  </a:cubicBezTo>
                  <a:cubicBezTo>
                    <a:pt x="115421" y="208139"/>
                    <a:pt x="106269" y="204514"/>
                    <a:pt x="98098" y="198746"/>
                  </a:cubicBezTo>
                  <a:cubicBezTo>
                    <a:pt x="76200" y="183091"/>
                    <a:pt x="63127" y="156065"/>
                    <a:pt x="71788" y="128380"/>
                  </a:cubicBezTo>
                  <a:cubicBezTo>
                    <a:pt x="77998" y="108769"/>
                    <a:pt x="91398" y="99211"/>
                    <a:pt x="104145" y="96739"/>
                  </a:cubicBezTo>
                  <a:cubicBezTo>
                    <a:pt x="120487" y="93608"/>
                    <a:pt x="135522" y="102178"/>
                    <a:pt x="131763" y="116844"/>
                  </a:cubicBezTo>
                  <a:cubicBezTo>
                    <a:pt x="131599" y="117503"/>
                    <a:pt x="131273" y="117833"/>
                    <a:pt x="131109" y="117833"/>
                  </a:cubicBezTo>
                  <a:cubicBezTo>
                    <a:pt x="130782" y="117833"/>
                    <a:pt x="130456" y="117338"/>
                    <a:pt x="130456" y="117338"/>
                  </a:cubicBezTo>
                  <a:cubicBezTo>
                    <a:pt x="130456" y="117338"/>
                    <a:pt x="129965" y="115361"/>
                    <a:pt x="129312" y="114043"/>
                  </a:cubicBezTo>
                  <a:cubicBezTo>
                    <a:pt x="126533" y="108604"/>
                    <a:pt x="121141" y="106462"/>
                    <a:pt x="115584" y="106627"/>
                  </a:cubicBezTo>
                  <a:cubicBezTo>
                    <a:pt x="114767" y="106627"/>
                    <a:pt x="113950" y="106627"/>
                    <a:pt x="113133" y="106792"/>
                  </a:cubicBezTo>
                  <a:cubicBezTo>
                    <a:pt x="78978" y="111076"/>
                    <a:pt x="76854" y="157877"/>
                    <a:pt x="99896" y="179136"/>
                  </a:cubicBezTo>
                  <a:cubicBezTo>
                    <a:pt x="139117" y="215555"/>
                    <a:pt x="202360" y="194132"/>
                    <a:pt x="215270" y="142881"/>
                  </a:cubicBezTo>
                  <a:cubicBezTo>
                    <a:pt x="220663" y="124919"/>
                    <a:pt x="220009" y="103496"/>
                    <a:pt x="209551" y="80095"/>
                  </a:cubicBezTo>
                  <a:cubicBezTo>
                    <a:pt x="196967" y="51916"/>
                    <a:pt x="164447" y="30163"/>
                    <a:pt x="130782" y="32470"/>
                  </a:cubicBezTo>
                  <a:cubicBezTo>
                    <a:pt x="130456" y="32470"/>
                    <a:pt x="130129" y="32470"/>
                    <a:pt x="129802" y="32470"/>
                  </a:cubicBezTo>
                  <a:close/>
                  <a:moveTo>
                    <a:pt x="126125" y="0"/>
                  </a:moveTo>
                  <a:cubicBezTo>
                    <a:pt x="195829" y="0"/>
                    <a:pt x="252413" y="56457"/>
                    <a:pt x="252413" y="126207"/>
                  </a:cubicBezTo>
                  <a:cubicBezTo>
                    <a:pt x="252413" y="195957"/>
                    <a:pt x="195829" y="252413"/>
                    <a:pt x="126125" y="252413"/>
                  </a:cubicBezTo>
                  <a:cubicBezTo>
                    <a:pt x="56420" y="252413"/>
                    <a:pt x="0" y="195957"/>
                    <a:pt x="0" y="126207"/>
                  </a:cubicBezTo>
                  <a:cubicBezTo>
                    <a:pt x="0" y="56457"/>
                    <a:pt x="56420" y="0"/>
                    <a:pt x="12612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a-DK" sz="800"/>
            </a:p>
          </p:txBody>
        </p:sp>
        <p:sp>
          <p:nvSpPr>
            <p:cNvPr id="20" name="Freeform 16">
              <a:extLst>
                <a:ext uri="{FF2B5EF4-FFF2-40B4-BE49-F238E27FC236}">
                  <a16:creationId xmlns:a16="http://schemas.microsoft.com/office/drawing/2014/main" id="{42D4F206-276E-1B62-E4D2-9FC34DDD3EC8}"/>
                </a:ext>
              </a:extLst>
            </p:cNvPr>
            <p:cNvSpPr>
              <a:spLocks/>
            </p:cNvSpPr>
            <p:nvPr userDrawn="1"/>
          </p:nvSpPr>
          <p:spPr bwMode="auto">
            <a:xfrm>
              <a:off x="-1670050" y="8128001"/>
              <a:ext cx="112713" cy="142875"/>
            </a:xfrm>
            <a:custGeom>
              <a:avLst/>
              <a:gdLst>
                <a:gd name="T0" fmla="*/ 666 w 686"/>
                <a:gd name="T1" fmla="*/ 176 h 871"/>
                <a:gd name="T2" fmla="*/ 666 w 686"/>
                <a:gd name="T3" fmla="*/ 176 h 871"/>
                <a:gd name="T4" fmla="*/ 647 w 686"/>
                <a:gd name="T5" fmla="*/ 136 h 871"/>
                <a:gd name="T6" fmla="*/ 647 w 686"/>
                <a:gd name="T7" fmla="*/ 136 h 871"/>
                <a:gd name="T8" fmla="*/ 346 w 686"/>
                <a:gd name="T9" fmla="*/ 0 h 871"/>
                <a:gd name="T10" fmla="*/ 253 w 686"/>
                <a:gd name="T11" fmla="*/ 7 h 871"/>
                <a:gd name="T12" fmla="*/ 120 w 686"/>
                <a:gd name="T13" fmla="*/ 52 h 871"/>
                <a:gd name="T14" fmla="*/ 37 w 686"/>
                <a:gd name="T15" fmla="*/ 136 h 871"/>
                <a:gd name="T16" fmla="*/ 38 w 686"/>
                <a:gd name="T17" fmla="*/ 136 h 871"/>
                <a:gd name="T18" fmla="*/ 19 w 686"/>
                <a:gd name="T19" fmla="*/ 175 h 871"/>
                <a:gd name="T20" fmla="*/ 0 w 686"/>
                <a:gd name="T21" fmla="*/ 295 h 871"/>
                <a:gd name="T22" fmla="*/ 0 w 686"/>
                <a:gd name="T23" fmla="*/ 871 h 871"/>
                <a:gd name="T24" fmla="*/ 154 w 686"/>
                <a:gd name="T25" fmla="*/ 871 h 871"/>
                <a:gd name="T26" fmla="*/ 154 w 686"/>
                <a:gd name="T27" fmla="*/ 303 h 871"/>
                <a:gd name="T28" fmla="*/ 327 w 686"/>
                <a:gd name="T29" fmla="*/ 145 h 871"/>
                <a:gd name="T30" fmla="*/ 338 w 686"/>
                <a:gd name="T31" fmla="*/ 145 h 871"/>
                <a:gd name="T32" fmla="*/ 498 w 686"/>
                <a:gd name="T33" fmla="*/ 191 h 871"/>
                <a:gd name="T34" fmla="*/ 501 w 686"/>
                <a:gd name="T35" fmla="*/ 194 h 871"/>
                <a:gd name="T36" fmla="*/ 504 w 686"/>
                <a:gd name="T37" fmla="*/ 199 h 871"/>
                <a:gd name="T38" fmla="*/ 530 w 686"/>
                <a:gd name="T39" fmla="*/ 275 h 871"/>
                <a:gd name="T40" fmla="*/ 531 w 686"/>
                <a:gd name="T41" fmla="*/ 303 h 871"/>
                <a:gd name="T42" fmla="*/ 531 w 686"/>
                <a:gd name="T43" fmla="*/ 871 h 871"/>
                <a:gd name="T44" fmla="*/ 686 w 686"/>
                <a:gd name="T45" fmla="*/ 871 h 871"/>
                <a:gd name="T46" fmla="*/ 686 w 686"/>
                <a:gd name="T47" fmla="*/ 295 h 871"/>
                <a:gd name="T48" fmla="*/ 666 w 686"/>
                <a:gd name="T49" fmla="*/ 17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871">
                  <a:moveTo>
                    <a:pt x="666" y="176"/>
                  </a:moveTo>
                  <a:lnTo>
                    <a:pt x="666" y="176"/>
                  </a:lnTo>
                  <a:cubicBezTo>
                    <a:pt x="661" y="162"/>
                    <a:pt x="655" y="148"/>
                    <a:pt x="647" y="136"/>
                  </a:cubicBezTo>
                  <a:lnTo>
                    <a:pt x="647" y="136"/>
                  </a:lnTo>
                  <a:cubicBezTo>
                    <a:pt x="580" y="23"/>
                    <a:pt x="440" y="1"/>
                    <a:pt x="346" y="0"/>
                  </a:cubicBezTo>
                  <a:cubicBezTo>
                    <a:pt x="306" y="0"/>
                    <a:pt x="281" y="3"/>
                    <a:pt x="253" y="7"/>
                  </a:cubicBezTo>
                  <a:cubicBezTo>
                    <a:pt x="195" y="14"/>
                    <a:pt x="151" y="30"/>
                    <a:pt x="120" y="52"/>
                  </a:cubicBezTo>
                  <a:cubicBezTo>
                    <a:pt x="85" y="74"/>
                    <a:pt x="57" y="102"/>
                    <a:pt x="37" y="136"/>
                  </a:cubicBezTo>
                  <a:lnTo>
                    <a:pt x="38" y="136"/>
                  </a:lnTo>
                  <a:cubicBezTo>
                    <a:pt x="30" y="148"/>
                    <a:pt x="24" y="161"/>
                    <a:pt x="19" y="175"/>
                  </a:cubicBezTo>
                  <a:cubicBezTo>
                    <a:pt x="6" y="210"/>
                    <a:pt x="0" y="250"/>
                    <a:pt x="0" y="295"/>
                  </a:cubicBezTo>
                  <a:lnTo>
                    <a:pt x="0" y="871"/>
                  </a:lnTo>
                  <a:lnTo>
                    <a:pt x="154" y="871"/>
                  </a:lnTo>
                  <a:lnTo>
                    <a:pt x="154" y="303"/>
                  </a:lnTo>
                  <a:cubicBezTo>
                    <a:pt x="154" y="196"/>
                    <a:pt x="197" y="151"/>
                    <a:pt x="327" y="145"/>
                  </a:cubicBezTo>
                  <a:cubicBezTo>
                    <a:pt x="332" y="145"/>
                    <a:pt x="339" y="145"/>
                    <a:pt x="338" y="145"/>
                  </a:cubicBezTo>
                  <a:cubicBezTo>
                    <a:pt x="419" y="146"/>
                    <a:pt x="469" y="160"/>
                    <a:pt x="498" y="191"/>
                  </a:cubicBezTo>
                  <a:cubicBezTo>
                    <a:pt x="499" y="192"/>
                    <a:pt x="500" y="193"/>
                    <a:pt x="501" y="194"/>
                  </a:cubicBezTo>
                  <a:cubicBezTo>
                    <a:pt x="502" y="196"/>
                    <a:pt x="503" y="197"/>
                    <a:pt x="504" y="199"/>
                  </a:cubicBezTo>
                  <a:cubicBezTo>
                    <a:pt x="519" y="218"/>
                    <a:pt x="527" y="243"/>
                    <a:pt x="530" y="275"/>
                  </a:cubicBezTo>
                  <a:cubicBezTo>
                    <a:pt x="531" y="284"/>
                    <a:pt x="531" y="293"/>
                    <a:pt x="531" y="303"/>
                  </a:cubicBezTo>
                  <a:lnTo>
                    <a:pt x="531" y="871"/>
                  </a:lnTo>
                  <a:lnTo>
                    <a:pt x="686" y="871"/>
                  </a:lnTo>
                  <a:lnTo>
                    <a:pt x="686" y="295"/>
                  </a:lnTo>
                  <a:cubicBezTo>
                    <a:pt x="686" y="251"/>
                    <a:pt x="679" y="211"/>
                    <a:pt x="666" y="17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a-DK" sz="800"/>
            </a:p>
          </p:txBody>
        </p:sp>
      </p:grpSp>
    </p:spTree>
    <p:extLst>
      <p:ext uri="{BB962C8B-B14F-4D97-AF65-F5344CB8AC3E}">
        <p14:creationId xmlns:p14="http://schemas.microsoft.com/office/powerpoint/2010/main" val="36711605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p:txStyles>
    <p:titleStyle>
      <a:lvl1pPr algn="l" defTabSz="914400" rtl="0" eaLnBrk="1" latinLnBrk="0" hangingPunct="1">
        <a:lnSpc>
          <a:spcPct val="87000"/>
        </a:lnSpc>
        <a:spcBef>
          <a:spcPct val="0"/>
        </a:spcBef>
        <a:buNone/>
        <a:defRPr sz="30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1">
          <p15:clr>
            <a:srgbClr val="D9D9D9"/>
          </p15:clr>
        </p15:guide>
        <p15:guide id="142" pos="7680">
          <p15:clr>
            <a:srgbClr val="D9D9D9"/>
          </p15:clr>
        </p15:guide>
        <p15:guide id="143" pos="87">
          <p15:clr>
            <a:srgbClr val="D9D9D9"/>
          </p15:clr>
        </p15:guide>
        <p15:guide id="144" pos="174">
          <p15:clr>
            <a:srgbClr val="D9D9D9"/>
          </p15:clr>
        </p15:guide>
        <p15:guide id="145" pos="261">
          <p15:clr>
            <a:srgbClr val="F26B43"/>
          </p15:clr>
        </p15:guide>
        <p15:guide id="146" pos="349">
          <p15:clr>
            <a:srgbClr val="D9D9D9"/>
          </p15:clr>
        </p15:guide>
        <p15:guide id="147" pos="436">
          <p15:clr>
            <a:srgbClr val="D9D9D9"/>
          </p15:clr>
        </p15:guide>
        <p15:guide id="148" pos="523">
          <p15:clr>
            <a:srgbClr val="D9D9D9"/>
          </p15:clr>
        </p15:guide>
        <p15:guide id="149" pos="610">
          <p15:clr>
            <a:srgbClr val="D9D9D9"/>
          </p15:clr>
        </p15:guide>
        <p15:guide id="150" pos="698">
          <p15:clr>
            <a:srgbClr val="A4A3A4"/>
          </p15:clr>
        </p15:guide>
        <p15:guide id="151" pos="785">
          <p15:clr>
            <a:srgbClr val="D9D9D9"/>
          </p15:clr>
        </p15:guide>
        <p15:guide id="152" pos="872">
          <p15:clr>
            <a:srgbClr val="A4A3A4"/>
          </p15:clr>
        </p15:guide>
        <p15:guide id="153" pos="960">
          <p15:clr>
            <a:srgbClr val="D9D9D9"/>
          </p15:clr>
        </p15:guide>
        <p15:guide id="154" pos="1047">
          <p15:clr>
            <a:srgbClr val="D9D9D9"/>
          </p15:clr>
        </p15:guide>
        <p15:guide id="155" pos="1134">
          <p15:clr>
            <a:srgbClr val="D9D9D9"/>
          </p15:clr>
        </p15:guide>
        <p15:guide id="156" pos="1221">
          <p15:clr>
            <a:srgbClr val="D9D9D9"/>
          </p15:clr>
        </p15:guide>
        <p15:guide id="157" pos="1309">
          <p15:clr>
            <a:srgbClr val="A4A3A4"/>
          </p15:clr>
        </p15:guide>
        <p15:guide id="158" pos="1396">
          <p15:clr>
            <a:srgbClr val="D9D9D9"/>
          </p15:clr>
        </p15:guide>
        <p15:guide id="159" pos="1483">
          <p15:clr>
            <a:srgbClr val="A4A3A4"/>
          </p15:clr>
        </p15:guide>
        <p15:guide id="160" pos="1570">
          <p15:clr>
            <a:srgbClr val="D9D9D9"/>
          </p15:clr>
        </p15:guide>
        <p15:guide id="161" pos="1658">
          <p15:clr>
            <a:srgbClr val="D9D9D9"/>
          </p15:clr>
        </p15:guide>
        <p15:guide id="162" pos="1745">
          <p15:clr>
            <a:srgbClr val="D9D9D9"/>
          </p15:clr>
        </p15:guide>
        <p15:guide id="163" pos="1832">
          <p15:clr>
            <a:srgbClr val="D9D9D9"/>
          </p15:clr>
        </p15:guide>
        <p15:guide id="164" pos="1920">
          <p15:clr>
            <a:srgbClr val="A4A3A4"/>
          </p15:clr>
        </p15:guide>
        <p15:guide id="165" pos="2007">
          <p15:clr>
            <a:srgbClr val="D9D9D9"/>
          </p15:clr>
        </p15:guide>
        <p15:guide id="166" pos="2094">
          <p15:clr>
            <a:srgbClr val="A4A3A4"/>
          </p15:clr>
        </p15:guide>
        <p15:guide id="167" pos="2181">
          <p15:clr>
            <a:srgbClr val="D9D9D9"/>
          </p15:clr>
        </p15:guide>
        <p15:guide id="168" pos="2269">
          <p15:clr>
            <a:srgbClr val="D9D9D9"/>
          </p15:clr>
        </p15:guide>
        <p15:guide id="169" pos="2356">
          <p15:clr>
            <a:srgbClr val="D9D9D9"/>
          </p15:clr>
        </p15:guide>
        <p15:guide id="170" pos="2443">
          <p15:clr>
            <a:srgbClr val="D9D9D9"/>
          </p15:clr>
        </p15:guide>
        <p15:guide id="171" pos="2530">
          <p15:clr>
            <a:srgbClr val="A4A3A4"/>
          </p15:clr>
        </p15:guide>
        <p15:guide id="172" pos="2618">
          <p15:clr>
            <a:srgbClr val="D9D9D9"/>
          </p15:clr>
        </p15:guide>
        <p15:guide id="173" pos="2705">
          <p15:clr>
            <a:srgbClr val="A4A3A4"/>
          </p15:clr>
        </p15:guide>
        <p15:guide id="174" pos="2792">
          <p15:clr>
            <a:srgbClr val="D9D9D9"/>
          </p15:clr>
        </p15:guide>
        <p15:guide id="175" pos="2880">
          <p15:clr>
            <a:srgbClr val="D9D9D9"/>
          </p15:clr>
        </p15:guide>
        <p15:guide id="176" pos="2967">
          <p15:clr>
            <a:srgbClr val="D9D9D9"/>
          </p15:clr>
        </p15:guide>
        <p15:guide id="177" pos="3054">
          <p15:clr>
            <a:srgbClr val="D9D9D9"/>
          </p15:clr>
        </p15:guide>
        <p15:guide id="178" pos="3141">
          <p15:clr>
            <a:srgbClr val="A4A3A4"/>
          </p15:clr>
        </p15:guide>
        <p15:guide id="179" pos="3229">
          <p15:clr>
            <a:srgbClr val="D9D9D9"/>
          </p15:clr>
        </p15:guide>
        <p15:guide id="180" pos="3316">
          <p15:clr>
            <a:srgbClr val="A4A3A4"/>
          </p15:clr>
        </p15:guide>
        <p15:guide id="181" pos="3403">
          <p15:clr>
            <a:srgbClr val="D9D9D9"/>
          </p15:clr>
        </p15:guide>
        <p15:guide id="182" pos="3490">
          <p15:clr>
            <a:srgbClr val="D9D9D9"/>
          </p15:clr>
        </p15:guide>
        <p15:guide id="183" pos="3578">
          <p15:clr>
            <a:srgbClr val="D9D9D9"/>
          </p15:clr>
        </p15:guide>
        <p15:guide id="184" pos="3665">
          <p15:clr>
            <a:srgbClr val="D9D9D9"/>
          </p15:clr>
        </p15:guide>
        <p15:guide id="185" pos="3752">
          <p15:clr>
            <a:srgbClr val="A4A3A4"/>
          </p15:clr>
        </p15:guide>
        <p15:guide id="186" pos="3840">
          <p15:clr>
            <a:srgbClr val="D9D9D9"/>
          </p15:clr>
        </p15:guide>
        <p15:guide id="187" pos="3927">
          <p15:clr>
            <a:srgbClr val="A4A3A4"/>
          </p15:clr>
        </p15:guide>
        <p15:guide id="188" pos="4014">
          <p15:clr>
            <a:srgbClr val="D9D9D9"/>
          </p15:clr>
        </p15:guide>
        <p15:guide id="189" pos="4101">
          <p15:clr>
            <a:srgbClr val="D9D9D9"/>
          </p15:clr>
        </p15:guide>
        <p15:guide id="190" pos="4189">
          <p15:clr>
            <a:srgbClr val="D9D9D9"/>
          </p15:clr>
        </p15:guide>
        <p15:guide id="191" pos="4276">
          <p15:clr>
            <a:srgbClr val="D9D9D9"/>
          </p15:clr>
        </p15:guide>
        <p15:guide id="192" pos="4363">
          <p15:clr>
            <a:srgbClr val="A4A3A4"/>
          </p15:clr>
        </p15:guide>
        <p15:guide id="193" pos="4450">
          <p15:clr>
            <a:srgbClr val="D9D9D9"/>
          </p15:clr>
        </p15:guide>
        <p15:guide id="194" pos="4538">
          <p15:clr>
            <a:srgbClr val="A4A3A4"/>
          </p15:clr>
        </p15:guide>
        <p15:guide id="195" pos="4625">
          <p15:clr>
            <a:srgbClr val="D9D9D9"/>
          </p15:clr>
        </p15:guide>
        <p15:guide id="196" pos="4712">
          <p15:clr>
            <a:srgbClr val="D9D9D9"/>
          </p15:clr>
        </p15:guide>
        <p15:guide id="197" pos="4800">
          <p15:clr>
            <a:srgbClr val="D9D9D9"/>
          </p15:clr>
        </p15:guide>
        <p15:guide id="198" pos="4887">
          <p15:clr>
            <a:srgbClr val="D9D9D9"/>
          </p15:clr>
        </p15:guide>
        <p15:guide id="199" pos="4974">
          <p15:clr>
            <a:srgbClr val="A4A3A4"/>
          </p15:clr>
        </p15:guide>
        <p15:guide id="200" pos="5061">
          <p15:clr>
            <a:srgbClr val="D9D9D9"/>
          </p15:clr>
        </p15:guide>
        <p15:guide id="201" pos="5149">
          <p15:clr>
            <a:srgbClr val="A4A3A4"/>
          </p15:clr>
        </p15:guide>
        <p15:guide id="202" pos="5236">
          <p15:clr>
            <a:srgbClr val="D9D9D9"/>
          </p15:clr>
        </p15:guide>
        <p15:guide id="203" pos="5323">
          <p15:clr>
            <a:srgbClr val="D9D9D9"/>
          </p15:clr>
        </p15:guide>
        <p15:guide id="204" pos="5410">
          <p15:clr>
            <a:srgbClr val="D9D9D9"/>
          </p15:clr>
        </p15:guide>
        <p15:guide id="205" pos="5498">
          <p15:clr>
            <a:srgbClr val="D9D9D9"/>
          </p15:clr>
        </p15:guide>
        <p15:guide id="206" pos="5585">
          <p15:clr>
            <a:srgbClr val="A4A3A4"/>
          </p15:clr>
        </p15:guide>
        <p15:guide id="207" pos="5672">
          <p15:clr>
            <a:srgbClr val="D9D9D9"/>
          </p15:clr>
        </p15:guide>
        <p15:guide id="208" pos="5760">
          <p15:clr>
            <a:srgbClr val="A4A3A4"/>
          </p15:clr>
        </p15:guide>
        <p15:guide id="209" pos="5847">
          <p15:clr>
            <a:srgbClr val="D9D9D9"/>
          </p15:clr>
        </p15:guide>
        <p15:guide id="210" pos="5934">
          <p15:clr>
            <a:srgbClr val="D9D9D9"/>
          </p15:clr>
        </p15:guide>
        <p15:guide id="211" pos="6021">
          <p15:clr>
            <a:srgbClr val="D9D9D9"/>
          </p15:clr>
        </p15:guide>
        <p15:guide id="212" pos="6109">
          <p15:clr>
            <a:srgbClr val="D9D9D9"/>
          </p15:clr>
        </p15:guide>
        <p15:guide id="213" pos="6196">
          <p15:clr>
            <a:srgbClr val="A4A3A4"/>
          </p15:clr>
        </p15:guide>
        <p15:guide id="214" pos="6283">
          <p15:clr>
            <a:srgbClr val="D9D9D9"/>
          </p15:clr>
        </p15:guide>
        <p15:guide id="215" pos="6370">
          <p15:clr>
            <a:srgbClr val="A4A3A4"/>
          </p15:clr>
        </p15:guide>
        <p15:guide id="216" pos="6458">
          <p15:clr>
            <a:srgbClr val="D9D9D9"/>
          </p15:clr>
        </p15:guide>
        <p15:guide id="217" pos="6545">
          <p15:clr>
            <a:srgbClr val="D9D9D9"/>
          </p15:clr>
        </p15:guide>
        <p15:guide id="218" pos="6632">
          <p15:clr>
            <a:srgbClr val="D9D9D9"/>
          </p15:clr>
        </p15:guide>
        <p15:guide id="219" pos="6720">
          <p15:clr>
            <a:srgbClr val="D9D9D9"/>
          </p15:clr>
        </p15:guide>
        <p15:guide id="220" pos="6807">
          <p15:clr>
            <a:srgbClr val="A4A3A4"/>
          </p15:clr>
        </p15:guide>
        <p15:guide id="221" pos="6894">
          <p15:clr>
            <a:srgbClr val="D9D9D9"/>
          </p15:clr>
        </p15:guide>
        <p15:guide id="222" pos="6981">
          <p15:clr>
            <a:srgbClr val="A4A3A4"/>
          </p15:clr>
        </p15:guide>
        <p15:guide id="223" pos="7069">
          <p15:clr>
            <a:srgbClr val="D9D9D9"/>
          </p15:clr>
        </p15:guide>
        <p15:guide id="224" pos="7156">
          <p15:clr>
            <a:srgbClr val="D9D9D9"/>
          </p15:clr>
        </p15:guide>
        <p15:guide id="225" pos="7243">
          <p15:clr>
            <a:srgbClr val="D9D9D9"/>
          </p15:clr>
        </p15:guide>
        <p15:guide id="226" pos="7330">
          <p15:clr>
            <a:srgbClr val="D9D9D9"/>
          </p15:clr>
        </p15:guide>
        <p15:guide id="227" pos="7418">
          <p15:clr>
            <a:srgbClr val="F26B43"/>
          </p15:clr>
        </p15:guide>
        <p15:guide id="228" pos="7505">
          <p15:clr>
            <a:srgbClr val="D9D9D9"/>
          </p15:clr>
        </p15:guide>
        <p15:guide id="229" pos="7592">
          <p15:clr>
            <a:srgbClr val="D9D9D9"/>
          </p15:clr>
        </p15:guide>
        <p15:guide id="230" orient="horz">
          <p15:clr>
            <a:srgbClr val="D9D9D9"/>
          </p15:clr>
        </p15:guide>
        <p15:guide id="231" orient="horz" pos="4320">
          <p15:clr>
            <a:srgbClr val="D9D9D9"/>
          </p15:clr>
        </p15:guide>
        <p15:guide id="232" orient="horz" pos="88">
          <p15:clr>
            <a:srgbClr val="D9D9D9"/>
          </p15:clr>
        </p15:guide>
        <p15:guide id="233" orient="horz" pos="176">
          <p15:clr>
            <a:srgbClr val="D9D9D9"/>
          </p15:clr>
        </p15:guide>
        <p15:guide id="234" orient="horz" pos="264">
          <p15:clr>
            <a:srgbClr val="F26B43"/>
          </p15:clr>
        </p15:guide>
        <p15:guide id="235" orient="horz" pos="352">
          <p15:clr>
            <a:srgbClr val="D9D9D9"/>
          </p15:clr>
        </p15:guide>
        <p15:guide id="236" orient="horz" pos="440">
          <p15:clr>
            <a:srgbClr val="D9D9D9"/>
          </p15:clr>
        </p15:guide>
        <p15:guide id="237" orient="horz" pos="528">
          <p15:clr>
            <a:srgbClr val="D9D9D9"/>
          </p15:clr>
        </p15:guide>
        <p15:guide id="238" orient="horz" pos="617">
          <p15:clr>
            <a:srgbClr val="D9D9D9"/>
          </p15:clr>
        </p15:guide>
        <p15:guide id="239" orient="horz" pos="705">
          <p15:clr>
            <a:srgbClr val="D9D9D9"/>
          </p15:clr>
        </p15:guide>
        <p15:guide id="240" orient="horz" pos="793">
          <p15:clr>
            <a:srgbClr val="D9D9D9"/>
          </p15:clr>
        </p15:guide>
        <p15:guide id="241" orient="horz" pos="881">
          <p15:clr>
            <a:srgbClr val="D9D9D9"/>
          </p15:clr>
        </p15:guide>
        <p15:guide id="242" orient="horz" pos="969">
          <p15:clr>
            <a:srgbClr val="D9D9D9"/>
          </p15:clr>
        </p15:guide>
        <p15:guide id="243" orient="horz" pos="1057">
          <p15:clr>
            <a:srgbClr val="F26B43"/>
          </p15:clr>
        </p15:guide>
        <p15:guide id="244" orient="horz" pos="1146">
          <p15:clr>
            <a:srgbClr val="D9D9D9"/>
          </p15:clr>
        </p15:guide>
        <p15:guide id="245" orient="horz" pos="1234">
          <p15:clr>
            <a:srgbClr val="D9D9D9"/>
          </p15:clr>
        </p15:guide>
        <p15:guide id="246" orient="horz" pos="1322">
          <p15:clr>
            <a:srgbClr val="D9D9D9"/>
          </p15:clr>
        </p15:guide>
        <p15:guide id="247" orient="horz" pos="1410">
          <p15:clr>
            <a:srgbClr val="D9D9D9"/>
          </p15:clr>
        </p15:guide>
        <p15:guide id="248" orient="horz" pos="1498">
          <p15:clr>
            <a:srgbClr val="D9D9D9"/>
          </p15:clr>
        </p15:guide>
        <p15:guide id="249" orient="horz" pos="1586">
          <p15:clr>
            <a:srgbClr val="D9D9D9"/>
          </p15:clr>
        </p15:guide>
        <p15:guide id="250" orient="horz" pos="1675">
          <p15:clr>
            <a:srgbClr val="D9D9D9"/>
          </p15:clr>
        </p15:guide>
        <p15:guide id="251" orient="horz" pos="1763">
          <p15:clr>
            <a:srgbClr val="D9D9D9"/>
          </p15:clr>
        </p15:guide>
        <p15:guide id="252" orient="horz" pos="1851">
          <p15:clr>
            <a:srgbClr val="D9D9D9"/>
          </p15:clr>
        </p15:guide>
        <p15:guide id="253" orient="horz" pos="1939">
          <p15:clr>
            <a:srgbClr val="D9D9D9"/>
          </p15:clr>
        </p15:guide>
        <p15:guide id="254" orient="horz" pos="2027">
          <p15:clr>
            <a:srgbClr val="D9D9D9"/>
          </p15:clr>
        </p15:guide>
        <p15:guide id="255" orient="horz" pos="2115">
          <p15:clr>
            <a:srgbClr val="D9D9D9"/>
          </p15:clr>
        </p15:guide>
        <p15:guide id="256" orient="horz" pos="2204">
          <p15:clr>
            <a:srgbClr val="D9D9D9"/>
          </p15:clr>
        </p15:guide>
        <p15:guide id="257" orient="horz" pos="2292">
          <p15:clr>
            <a:srgbClr val="D9D9D9"/>
          </p15:clr>
        </p15:guide>
        <p15:guide id="258" orient="horz" pos="2380">
          <p15:clr>
            <a:srgbClr val="D9D9D9"/>
          </p15:clr>
        </p15:guide>
        <p15:guide id="259" orient="horz" pos="2468">
          <p15:clr>
            <a:srgbClr val="D9D9D9"/>
          </p15:clr>
        </p15:guide>
        <p15:guide id="260" orient="horz" pos="2556">
          <p15:clr>
            <a:srgbClr val="D9D9D9"/>
          </p15:clr>
        </p15:guide>
        <p15:guide id="261" orient="horz" pos="2644">
          <p15:clr>
            <a:srgbClr val="D9D9D9"/>
          </p15:clr>
        </p15:guide>
        <p15:guide id="262" orient="horz" pos="2733">
          <p15:clr>
            <a:srgbClr val="D9D9D9"/>
          </p15:clr>
        </p15:guide>
        <p15:guide id="263" orient="horz" pos="2821">
          <p15:clr>
            <a:srgbClr val="D9D9D9"/>
          </p15:clr>
        </p15:guide>
        <p15:guide id="264" orient="horz" pos="2909">
          <p15:clr>
            <a:srgbClr val="D9D9D9"/>
          </p15:clr>
        </p15:guide>
        <p15:guide id="265" orient="horz" pos="2997">
          <p15:clr>
            <a:srgbClr val="D9D9D9"/>
          </p15:clr>
        </p15:guide>
        <p15:guide id="266" orient="horz" pos="3085">
          <p15:clr>
            <a:srgbClr val="D9D9D9"/>
          </p15:clr>
        </p15:guide>
        <p15:guide id="267" orient="horz" pos="3173">
          <p15:clr>
            <a:srgbClr val="D9D9D9"/>
          </p15:clr>
        </p15:guide>
        <p15:guide id="268" orient="horz" pos="3262">
          <p15:clr>
            <a:srgbClr val="D9D9D9"/>
          </p15:clr>
        </p15:guide>
        <p15:guide id="269" orient="horz" pos="3350">
          <p15:clr>
            <a:srgbClr val="D9D9D9"/>
          </p15:clr>
        </p15:guide>
        <p15:guide id="270" orient="horz" pos="3438">
          <p15:clr>
            <a:srgbClr val="D9D9D9"/>
          </p15:clr>
        </p15:guide>
        <p15:guide id="271" orient="horz" pos="3526">
          <p15:clr>
            <a:srgbClr val="D9D9D9"/>
          </p15:clr>
        </p15:guide>
        <p15:guide id="272" orient="horz" pos="3614">
          <p15:clr>
            <a:srgbClr val="D9D9D9"/>
          </p15:clr>
        </p15:guide>
        <p15:guide id="273" orient="horz" pos="3702">
          <p15:clr>
            <a:srgbClr val="D9D9D9"/>
          </p15:clr>
        </p15:guide>
        <p15:guide id="274" orient="horz" pos="3791">
          <p15:clr>
            <a:srgbClr val="D9D9D9"/>
          </p15:clr>
        </p15:guide>
        <p15:guide id="275" orient="horz" pos="3879">
          <p15:clr>
            <a:srgbClr val="F26B43"/>
          </p15:clr>
        </p15:guide>
        <p15:guide id="276" orient="horz" pos="3967">
          <p15:clr>
            <a:srgbClr val="D9D9D9"/>
          </p15:clr>
        </p15:guide>
        <p15:guide id="277" orient="horz" pos="4143">
          <p15:clr>
            <a:srgbClr val="D9D9D9"/>
          </p15:clr>
        </p15:guide>
        <p15:guide id="278" orient="horz" pos="4231">
          <p15:clr>
            <a:srgbClr val="D9D9D9"/>
          </p15:clr>
        </p15:guide>
        <p15:guide id="279" orient="horz" pos="4054">
          <p15:clr>
            <a:srgbClr val="D9D9D9"/>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6.jpeg"/><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34.xml"/><Relationship Id="rId1" Type="http://schemas.openxmlformats.org/officeDocument/2006/relationships/tags" Target="../tags/tag3.xml"/><Relationship Id="rId6" Type="http://schemas.openxmlformats.org/officeDocument/2006/relationships/image" Target="../media/image39.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xml"/><Relationship Id="rId1" Type="http://schemas.openxmlformats.org/officeDocument/2006/relationships/tags" Target="../tags/tag4.xml"/><Relationship Id="rId6" Type="http://schemas.openxmlformats.org/officeDocument/2006/relationships/image" Target="../media/image41.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32.xm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hyperlink" Target="http://www.frivilligjob.dk/" TargetMode="Externa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notesSlide" Target="../notesSlides/notesSlide33.xml"/><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slideLayout" Target="../slideLayouts/slideLayout36.xml"/><Relationship Id="rId16" Type="http://schemas.openxmlformats.org/officeDocument/2006/relationships/image" Target="../media/image55.svg"/><Relationship Id="rId1" Type="http://schemas.openxmlformats.org/officeDocument/2006/relationships/tags" Target="../tags/tag6.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34.emf"/><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oleObject" Target="../embeddings/oleObject1.bin"/><Relationship Id="rId9" Type="http://schemas.openxmlformats.org/officeDocument/2006/relationships/image" Target="../media/image48.png"/><Relationship Id="rId1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7.jpeg"/><Relationship Id="rId2" Type="http://schemas.openxmlformats.org/officeDocument/2006/relationships/slideLayout" Target="../slideLayouts/slideLayout36.xml"/><Relationship Id="rId1" Type="http://schemas.openxmlformats.org/officeDocument/2006/relationships/tags" Target="../tags/tag7.xml"/><Relationship Id="rId6" Type="http://schemas.openxmlformats.org/officeDocument/2006/relationships/image" Target="../media/image56.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6.xml"/><Relationship Id="rId1" Type="http://schemas.openxmlformats.org/officeDocument/2006/relationships/tags" Target="../tags/tag8.xml"/><Relationship Id="rId6" Type="http://schemas.openxmlformats.org/officeDocument/2006/relationships/image" Target="../media/image58.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2880-06ED-E44F-AD98-E0BBABF061FB}"/>
              </a:ext>
            </a:extLst>
          </p:cNvPr>
          <p:cNvSpPr>
            <a:spLocks noGrp="1"/>
          </p:cNvSpPr>
          <p:nvPr>
            <p:ph type="ctrTitle"/>
          </p:nvPr>
        </p:nvSpPr>
        <p:spPr>
          <a:xfrm>
            <a:off x="830263" y="2091640"/>
            <a:ext cx="4433887" cy="2519363"/>
          </a:xfrm>
        </p:spPr>
        <p:txBody>
          <a:bodyPr anchor="b">
            <a:normAutofit/>
          </a:bodyPr>
          <a:lstStyle/>
          <a:p>
            <a:r>
              <a:rPr lang="da-DK"/>
              <a:t>Aktuel ældre- og sundhedspolitik</a:t>
            </a:r>
            <a:br>
              <a:rPr lang="da-DK"/>
            </a:br>
            <a:br>
              <a:rPr lang="da-DK"/>
            </a:br>
            <a:r>
              <a:rPr lang="da-DK"/>
              <a:t>Strategi 2026</a:t>
            </a:r>
          </a:p>
        </p:txBody>
      </p:sp>
      <p:sp>
        <p:nvSpPr>
          <p:cNvPr id="3" name="Subtitle 2">
            <a:extLst>
              <a:ext uri="{FF2B5EF4-FFF2-40B4-BE49-F238E27FC236}">
                <a16:creationId xmlns:a16="http://schemas.microsoft.com/office/drawing/2014/main" id="{3827A995-4F99-2BF2-03B2-C3C6D71535BE}"/>
              </a:ext>
            </a:extLst>
          </p:cNvPr>
          <p:cNvSpPr>
            <a:spLocks noGrp="1"/>
          </p:cNvSpPr>
          <p:nvPr>
            <p:ph type="subTitle" idx="1"/>
          </p:nvPr>
        </p:nvSpPr>
        <p:spPr>
          <a:xfrm>
            <a:off x="830263" y="4891991"/>
            <a:ext cx="5246261" cy="558799"/>
          </a:xfrm>
        </p:spPr>
        <p:txBody>
          <a:bodyPr>
            <a:noAutofit/>
          </a:bodyPr>
          <a:lstStyle/>
          <a:p>
            <a:pPr>
              <a:lnSpc>
                <a:spcPct val="100000"/>
              </a:lnSpc>
              <a:spcAft>
                <a:spcPts val="600"/>
              </a:spcAft>
            </a:pPr>
            <a:r>
              <a:rPr lang="da-DK" sz="2400"/>
              <a:t>Dialogmøder, september 2025</a:t>
            </a:r>
          </a:p>
          <a:p>
            <a:pPr>
              <a:lnSpc>
                <a:spcPct val="100000"/>
              </a:lnSpc>
              <a:spcAft>
                <a:spcPts val="600"/>
              </a:spcAft>
            </a:pPr>
            <a:r>
              <a:rPr lang="da-DK" sz="2400"/>
              <a:t>V/ Bjarne Hastrup</a:t>
            </a:r>
          </a:p>
        </p:txBody>
      </p:sp>
      <p:pic>
        <p:nvPicPr>
          <p:cNvPr id="4" name="Billede 3">
            <a:extLst>
              <a:ext uri="{FF2B5EF4-FFF2-40B4-BE49-F238E27FC236}">
                <a16:creationId xmlns:a16="http://schemas.microsoft.com/office/drawing/2014/main" id="{111C946B-FE7F-8ABC-EDFE-EED593B0CECD}"/>
              </a:ext>
            </a:extLst>
          </p:cNvPr>
          <p:cNvPicPr>
            <a:picLocks noChangeAspect="1"/>
          </p:cNvPicPr>
          <p:nvPr/>
        </p:nvPicPr>
        <p:blipFill>
          <a:blip r:embed="rId3"/>
          <a:srcRect r="-1" b="12248"/>
          <a:stretch>
            <a:fillRect/>
          </a:stretch>
        </p:blipFill>
        <p:spPr>
          <a:xfrm>
            <a:off x="6076524" y="10"/>
            <a:ext cx="6115477" cy="6857990"/>
          </a:xfrm>
          <a:custGeom>
            <a:avLst/>
            <a:gdLst>
              <a:gd name="connsiteX0" fmla="*/ 3097942 w 6115477"/>
              <a:gd name="connsiteY0" fmla="*/ 360991 h 6858000"/>
              <a:gd name="connsiteX1" fmla="*/ 5048086 w 6115477"/>
              <a:gd name="connsiteY1" fmla="*/ 1133487 h 6858000"/>
              <a:gd name="connsiteX2" fmla="*/ 4484764 w 6115477"/>
              <a:gd name="connsiteY2" fmla="*/ 4212194 h 6858000"/>
              <a:gd name="connsiteX3" fmla="*/ 4387400 w 6115477"/>
              <a:gd name="connsiteY3" fmla="*/ 4226220 h 6858000"/>
              <a:gd name="connsiteX4" fmla="*/ 3796261 w 6115477"/>
              <a:gd name="connsiteY4" fmla="*/ 3903622 h 6858000"/>
              <a:gd name="connsiteX5" fmla="*/ 3754534 w 6115477"/>
              <a:gd name="connsiteY5" fmla="*/ 3763362 h 6858000"/>
              <a:gd name="connsiteX6" fmla="*/ 3726715 w 6115477"/>
              <a:gd name="connsiteY6" fmla="*/ 3742323 h 6858000"/>
              <a:gd name="connsiteX7" fmla="*/ 3719760 w 6115477"/>
              <a:gd name="connsiteY7" fmla="*/ 3749336 h 6858000"/>
              <a:gd name="connsiteX8" fmla="*/ 3712806 w 6115477"/>
              <a:gd name="connsiteY8" fmla="*/ 3756349 h 6858000"/>
              <a:gd name="connsiteX9" fmla="*/ 3698897 w 6115477"/>
              <a:gd name="connsiteY9" fmla="*/ 3791414 h 6858000"/>
              <a:gd name="connsiteX10" fmla="*/ 4867266 w 6115477"/>
              <a:gd name="connsiteY10" fmla="*/ 4639987 h 6858000"/>
              <a:gd name="connsiteX11" fmla="*/ 6068128 w 6115477"/>
              <a:gd name="connsiteY11" fmla="*/ 3719238 h 6858000"/>
              <a:gd name="connsiteX12" fmla="*/ 6115477 w 6115477"/>
              <a:gd name="connsiteY12" fmla="*/ 3623370 h 6858000"/>
              <a:gd name="connsiteX13" fmla="*/ 6115477 w 6115477"/>
              <a:gd name="connsiteY13" fmla="*/ 6155481 h 6858000"/>
              <a:gd name="connsiteX14" fmla="*/ 6032540 w 6115477"/>
              <a:gd name="connsiteY14" fmla="*/ 6197000 h 6858000"/>
              <a:gd name="connsiteX15" fmla="*/ 2808711 w 6115477"/>
              <a:gd name="connsiteY15" fmla="*/ 5705963 h 6858000"/>
              <a:gd name="connsiteX16" fmla="*/ 3372032 w 6115477"/>
              <a:gd name="connsiteY16" fmla="*/ 2627256 h 6858000"/>
              <a:gd name="connsiteX17" fmla="*/ 3476350 w 6115477"/>
              <a:gd name="connsiteY17" fmla="*/ 2620243 h 6858000"/>
              <a:gd name="connsiteX18" fmla="*/ 4060535 w 6115477"/>
              <a:gd name="connsiteY18" fmla="*/ 2935828 h 6858000"/>
              <a:gd name="connsiteX19" fmla="*/ 4109217 w 6115477"/>
              <a:gd name="connsiteY19" fmla="*/ 3076088 h 6858000"/>
              <a:gd name="connsiteX20" fmla="*/ 4137036 w 6115477"/>
              <a:gd name="connsiteY20" fmla="*/ 3097127 h 6858000"/>
              <a:gd name="connsiteX21" fmla="*/ 4164854 w 6115477"/>
              <a:gd name="connsiteY21" fmla="*/ 3055049 h 6858000"/>
              <a:gd name="connsiteX22" fmla="*/ 3246265 w 6115477"/>
              <a:gd name="connsiteY22" fmla="*/ 2172370 h 6858000"/>
              <a:gd name="connsiteX23" fmla="*/ 2989530 w 6115477"/>
              <a:gd name="connsiteY23" fmla="*/ 2199463 h 6858000"/>
              <a:gd name="connsiteX24" fmla="*/ 1612523 w 6115477"/>
              <a:gd name="connsiteY24" fmla="*/ 3545959 h 6858000"/>
              <a:gd name="connsiteX25" fmla="*/ 2732210 w 6115477"/>
              <a:gd name="connsiteY25" fmla="*/ 6540510 h 6858000"/>
              <a:gd name="connsiteX26" fmla="*/ 3281622 w 6115477"/>
              <a:gd name="connsiteY26" fmla="*/ 6843823 h 6858000"/>
              <a:gd name="connsiteX27" fmla="*/ 3320286 w 6115477"/>
              <a:gd name="connsiteY27" fmla="*/ 6858000 h 6858000"/>
              <a:gd name="connsiteX28" fmla="*/ 1738891 w 6115477"/>
              <a:gd name="connsiteY28" fmla="*/ 6858000 h 6858000"/>
              <a:gd name="connsiteX29" fmla="*/ 1726405 w 6115477"/>
              <a:gd name="connsiteY29" fmla="*/ 6850836 h 6858000"/>
              <a:gd name="connsiteX30" fmla="*/ 381563 w 6115477"/>
              <a:gd name="connsiteY30" fmla="*/ 5348300 h 6858000"/>
              <a:gd name="connsiteX31" fmla="*/ 145107 w 6115477"/>
              <a:gd name="connsiteY31" fmla="*/ 2676347 h 6858000"/>
              <a:gd name="connsiteX32" fmla="*/ 3097942 w 6115477"/>
              <a:gd name="connsiteY32" fmla="*/ 360991 h 6858000"/>
              <a:gd name="connsiteX33" fmla="*/ 4590885 w 6115477"/>
              <a:gd name="connsiteY33" fmla="*/ 0 h 6858000"/>
              <a:gd name="connsiteX34" fmla="*/ 6115477 w 6115477"/>
              <a:gd name="connsiteY34" fmla="*/ 0 h 6858000"/>
              <a:gd name="connsiteX35" fmla="*/ 6115477 w 6115477"/>
              <a:gd name="connsiteY35" fmla="*/ 1478397 h 6858000"/>
              <a:gd name="connsiteX36" fmla="*/ 6086069 w 6115477"/>
              <a:gd name="connsiteY36" fmla="*/ 1413064 h 6858000"/>
              <a:gd name="connsiteX37" fmla="*/ 5124586 w 6115477"/>
              <a:gd name="connsiteY37" fmla="*/ 298940 h 6858000"/>
              <a:gd name="connsiteX38" fmla="*/ 4722511 w 6115477"/>
              <a:gd name="connsiteY38" fmla="*/ 59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115477" h="6858000">
                <a:moveTo>
                  <a:pt x="3097942" y="360991"/>
                </a:moveTo>
                <a:cubicBezTo>
                  <a:pt x="3783738" y="359646"/>
                  <a:pt x="4476724" y="600718"/>
                  <a:pt x="5048086" y="1133487"/>
                </a:cubicBezTo>
                <a:cubicBezTo>
                  <a:pt x="6035636" y="2045177"/>
                  <a:pt x="5938272" y="4029856"/>
                  <a:pt x="4484764" y="4212194"/>
                </a:cubicBezTo>
                <a:cubicBezTo>
                  <a:pt x="4449992" y="4219207"/>
                  <a:pt x="4422173" y="4219207"/>
                  <a:pt x="4387400" y="4226220"/>
                </a:cubicBezTo>
                <a:cubicBezTo>
                  <a:pt x="4143990" y="4226220"/>
                  <a:pt x="3914489" y="4135051"/>
                  <a:pt x="3796261" y="3903622"/>
                </a:cubicBezTo>
                <a:cubicBezTo>
                  <a:pt x="3775397" y="3847518"/>
                  <a:pt x="3754534" y="3763362"/>
                  <a:pt x="3754534" y="3763362"/>
                </a:cubicBezTo>
                <a:cubicBezTo>
                  <a:pt x="3747579" y="3749336"/>
                  <a:pt x="3740624" y="3742323"/>
                  <a:pt x="3726715" y="3742323"/>
                </a:cubicBezTo>
                <a:cubicBezTo>
                  <a:pt x="3726715" y="3742323"/>
                  <a:pt x="3719760" y="3742323"/>
                  <a:pt x="3719760" y="3749336"/>
                </a:cubicBezTo>
                <a:cubicBezTo>
                  <a:pt x="3712806" y="3749336"/>
                  <a:pt x="3712806" y="3756349"/>
                  <a:pt x="3712806" y="3756349"/>
                </a:cubicBezTo>
                <a:cubicBezTo>
                  <a:pt x="3705852" y="3763362"/>
                  <a:pt x="3698897" y="3777388"/>
                  <a:pt x="3698897" y="3791414"/>
                </a:cubicBezTo>
                <a:cubicBezTo>
                  <a:pt x="3538942" y="4408558"/>
                  <a:pt x="4171808" y="4780247"/>
                  <a:pt x="4867266" y="4639987"/>
                </a:cubicBezTo>
                <a:cubicBezTo>
                  <a:pt x="5308013" y="4560214"/>
                  <a:pt x="5771715" y="4272106"/>
                  <a:pt x="6068128" y="3719238"/>
                </a:cubicBezTo>
                <a:lnTo>
                  <a:pt x="6115477" y="3623370"/>
                </a:lnTo>
                <a:lnTo>
                  <a:pt x="6115477" y="6155481"/>
                </a:lnTo>
                <a:lnTo>
                  <a:pt x="6032540" y="6197000"/>
                </a:lnTo>
                <a:cubicBezTo>
                  <a:pt x="5009917" y="6670716"/>
                  <a:pt x="3747579" y="6577767"/>
                  <a:pt x="2808711" y="5705963"/>
                </a:cubicBezTo>
                <a:cubicBezTo>
                  <a:pt x="1828115" y="4801286"/>
                  <a:pt x="1918525" y="2809594"/>
                  <a:pt x="3372032" y="2627256"/>
                </a:cubicBezTo>
                <a:cubicBezTo>
                  <a:pt x="3406804" y="2620243"/>
                  <a:pt x="3441578" y="2620243"/>
                  <a:pt x="3476350" y="2620243"/>
                </a:cubicBezTo>
                <a:cubicBezTo>
                  <a:pt x="3712806" y="2613230"/>
                  <a:pt x="3942307" y="2704399"/>
                  <a:pt x="4060535" y="2935828"/>
                </a:cubicBezTo>
                <a:cubicBezTo>
                  <a:pt x="4088353" y="2991932"/>
                  <a:pt x="4109217" y="3076088"/>
                  <a:pt x="4109217" y="3076088"/>
                </a:cubicBezTo>
                <a:cubicBezTo>
                  <a:pt x="4109217" y="3076088"/>
                  <a:pt x="4123126" y="3097127"/>
                  <a:pt x="4137036" y="3097127"/>
                </a:cubicBezTo>
                <a:cubicBezTo>
                  <a:pt x="4143990" y="3097127"/>
                  <a:pt x="4157899" y="3083101"/>
                  <a:pt x="4164854" y="3055049"/>
                </a:cubicBezTo>
                <a:cubicBezTo>
                  <a:pt x="4304815" y="2508912"/>
                  <a:pt x="3832447" y="2161440"/>
                  <a:pt x="3246265" y="2172370"/>
                </a:cubicBezTo>
                <a:cubicBezTo>
                  <a:pt x="3162525" y="2173932"/>
                  <a:pt x="3076462" y="2182807"/>
                  <a:pt x="2989530" y="2199463"/>
                </a:cubicBezTo>
                <a:cubicBezTo>
                  <a:pt x="2447072" y="2304658"/>
                  <a:pt x="1876797" y="2711412"/>
                  <a:pt x="1612523" y="3545959"/>
                </a:cubicBezTo>
                <a:cubicBezTo>
                  <a:pt x="1243930" y="4724143"/>
                  <a:pt x="1800297" y="5874275"/>
                  <a:pt x="2732210" y="6540510"/>
                </a:cubicBezTo>
                <a:cubicBezTo>
                  <a:pt x="2906075" y="6663238"/>
                  <a:pt x="3090371" y="6763173"/>
                  <a:pt x="3281622" y="6843823"/>
                </a:cubicBezTo>
                <a:lnTo>
                  <a:pt x="3320286" y="6858000"/>
                </a:lnTo>
                <a:lnTo>
                  <a:pt x="1738891" y="6858000"/>
                </a:lnTo>
                <a:lnTo>
                  <a:pt x="1726405" y="6850836"/>
                </a:lnTo>
                <a:cubicBezTo>
                  <a:pt x="1134396" y="6482653"/>
                  <a:pt x="652791" y="5951418"/>
                  <a:pt x="381563" y="5348300"/>
                </a:cubicBezTo>
                <a:cubicBezTo>
                  <a:pt x="-56576" y="4352454"/>
                  <a:pt x="-91349" y="3440764"/>
                  <a:pt x="145107" y="2676347"/>
                </a:cubicBezTo>
                <a:cubicBezTo>
                  <a:pt x="505659" y="1249640"/>
                  <a:pt x="1788697" y="363557"/>
                  <a:pt x="3097942" y="360991"/>
                </a:cubicBezTo>
                <a:close/>
                <a:moveTo>
                  <a:pt x="4590885" y="0"/>
                </a:moveTo>
                <a:lnTo>
                  <a:pt x="6115477" y="0"/>
                </a:lnTo>
                <a:lnTo>
                  <a:pt x="6115477" y="1478397"/>
                </a:lnTo>
                <a:lnTo>
                  <a:pt x="6086069" y="1413064"/>
                </a:lnTo>
                <a:cubicBezTo>
                  <a:pt x="5868129" y="974517"/>
                  <a:pt x="5532298" y="590418"/>
                  <a:pt x="5124586" y="298940"/>
                </a:cubicBezTo>
                <a:cubicBezTo>
                  <a:pt x="4996796" y="206895"/>
                  <a:pt x="4862159" y="127670"/>
                  <a:pt x="4722511" y="59786"/>
                </a:cubicBezTo>
                <a:close/>
              </a:path>
            </a:pathLst>
          </a:custGeom>
          <a:noFill/>
        </p:spPr>
      </p:pic>
    </p:spTree>
    <p:extLst>
      <p:ext uri="{BB962C8B-B14F-4D97-AF65-F5344CB8AC3E}">
        <p14:creationId xmlns:p14="http://schemas.microsoft.com/office/powerpoint/2010/main" val="24885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5C15-FE82-D365-202D-175F3CAAF6BF}"/>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1529F23-B800-93B8-2030-14EEFC4218B2}"/>
              </a:ext>
            </a:extLst>
          </p:cNvPr>
          <p:cNvSpPr>
            <a:spLocks noGrp="1"/>
          </p:cNvSpPr>
          <p:nvPr>
            <p:ph sz="quarter" idx="14"/>
          </p:nvPr>
        </p:nvSpPr>
        <p:spPr>
          <a:xfrm>
            <a:off x="476251" y="1919883"/>
            <a:ext cx="5459763" cy="4286250"/>
          </a:xfrm>
        </p:spPr>
        <p:txBody>
          <a:bodyPr anchor="t">
            <a:normAutofit/>
          </a:bodyPr>
          <a:lstStyle/>
          <a:p>
            <a:pPr marL="0" indent="0">
              <a:buNone/>
            </a:pPr>
            <a:r>
              <a:rPr lang="da-DK"/>
              <a:t> </a:t>
            </a:r>
          </a:p>
          <a:p>
            <a:pPr marL="240030" indent="-240665"/>
            <a:endParaRPr lang="da-DK"/>
          </a:p>
        </p:txBody>
      </p:sp>
      <p:sp>
        <p:nvSpPr>
          <p:cNvPr id="5" name="Titel 4">
            <a:extLst>
              <a:ext uri="{FF2B5EF4-FFF2-40B4-BE49-F238E27FC236}">
                <a16:creationId xmlns:a16="http://schemas.microsoft.com/office/drawing/2014/main" id="{8588D0EC-D61A-980D-C298-BE28B5E897FF}"/>
              </a:ext>
            </a:extLst>
          </p:cNvPr>
          <p:cNvSpPr>
            <a:spLocks noGrp="1"/>
          </p:cNvSpPr>
          <p:nvPr>
            <p:ph type="title"/>
          </p:nvPr>
        </p:nvSpPr>
        <p:spPr>
          <a:xfrm>
            <a:off x="414337" y="419100"/>
            <a:ext cx="11361737" cy="839788"/>
          </a:xfrm>
        </p:spPr>
        <p:txBody>
          <a:bodyPr anchor="t">
            <a:normAutofit/>
          </a:bodyPr>
          <a:lstStyle/>
          <a:p>
            <a:r>
              <a:rPr lang="da-DK"/>
              <a:t>Omsorgssvigt</a:t>
            </a:r>
          </a:p>
        </p:txBody>
      </p:sp>
      <p:sp>
        <p:nvSpPr>
          <p:cNvPr id="6" name="Pladsholder til slidenummer 5">
            <a:extLst>
              <a:ext uri="{FF2B5EF4-FFF2-40B4-BE49-F238E27FC236}">
                <a16:creationId xmlns:a16="http://schemas.microsoft.com/office/drawing/2014/main" id="{ECFA7ECF-6992-8607-C373-6E75DE7BD6A1}"/>
              </a:ext>
            </a:extLst>
          </p:cNvPr>
          <p:cNvSpPr>
            <a:spLocks noGrp="1"/>
          </p:cNvSpPr>
          <p:nvPr>
            <p:ph type="sldNum" sz="quarter" idx="15"/>
          </p:nvPr>
        </p:nvSpPr>
        <p:spPr>
          <a:xfrm>
            <a:off x="11082337" y="6577013"/>
            <a:ext cx="693737" cy="273050"/>
          </a:xfrm>
        </p:spPr>
        <p:txBody>
          <a:bodyPr anchor="ctr">
            <a:normAutofit/>
          </a:bodyPr>
          <a:lstStyle/>
          <a:p>
            <a:pPr>
              <a:spcAft>
                <a:spcPts val="600"/>
              </a:spcAft>
            </a:pPr>
            <a:fld id="{53638CB2-EA0C-44E4-A91A-4D7146E346C5}" type="slidenum">
              <a:rPr lang="da-DK" smtClean="0"/>
              <a:pPr>
                <a:spcAft>
                  <a:spcPts val="600"/>
                </a:spcAft>
              </a:pPr>
              <a:t>10</a:t>
            </a:fld>
            <a:endParaRPr lang="da-DK"/>
          </a:p>
        </p:txBody>
      </p:sp>
      <p:sp>
        <p:nvSpPr>
          <p:cNvPr id="14" name="Tekstfelt 13">
            <a:extLst>
              <a:ext uri="{FF2B5EF4-FFF2-40B4-BE49-F238E27FC236}">
                <a16:creationId xmlns:a16="http://schemas.microsoft.com/office/drawing/2014/main" id="{45C4165F-8273-A40D-B560-17D4559AE8EF}"/>
              </a:ext>
            </a:extLst>
          </p:cNvPr>
          <p:cNvSpPr txBox="1"/>
          <p:nvPr/>
        </p:nvSpPr>
        <p:spPr>
          <a:xfrm>
            <a:off x="4572000" y="1258888"/>
            <a:ext cx="7204074" cy="4616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da-DK" sz="2000" b="1">
              <a:solidFill>
                <a:schemeClr val="tx2"/>
              </a:solidFill>
            </a:endParaRPr>
          </a:p>
          <a:p>
            <a:pPr marL="285750" indent="-285750">
              <a:buFontTx/>
              <a:buChar char="-"/>
            </a:pPr>
            <a:r>
              <a:rPr lang="da-DK" sz="2000">
                <a:solidFill>
                  <a:schemeClr val="tx2"/>
                </a:solidFill>
              </a:rPr>
              <a:t>Ældre Sagens Rådgivning registrerer systematisk alle henvendelser om omsorgssvigt.</a:t>
            </a:r>
          </a:p>
          <a:p>
            <a:pPr marL="285750" indent="-285750">
              <a:buFontTx/>
              <a:buChar char="-"/>
            </a:pPr>
            <a:endParaRPr lang="da-DK" sz="2000">
              <a:solidFill>
                <a:schemeClr val="tx2"/>
              </a:solidFill>
            </a:endParaRPr>
          </a:p>
          <a:p>
            <a:pPr marL="285750" indent="-285750">
              <a:buFontTx/>
              <a:buChar char="-"/>
            </a:pPr>
            <a:r>
              <a:rPr lang="da-DK" sz="2000">
                <a:solidFill>
                  <a:schemeClr val="tx2"/>
                </a:solidFill>
              </a:rPr>
              <a:t>På bare et enkelt år er der indsamlet </a:t>
            </a:r>
            <a:r>
              <a:rPr lang="da-DK" sz="2000" b="1" u="sng">
                <a:solidFill>
                  <a:schemeClr val="tx2"/>
                </a:solidFill>
              </a:rPr>
              <a:t>næsten 200 vidnesbyrd om massiv omsorgssvigt</a:t>
            </a:r>
            <a:r>
              <a:rPr lang="da-DK" sz="2000">
                <a:solidFill>
                  <a:schemeClr val="tx2"/>
                </a:solidFill>
              </a:rPr>
              <a:t> af ældre.</a:t>
            </a:r>
          </a:p>
          <a:p>
            <a:pPr marL="285750" indent="-285750">
              <a:buFont typeface="Calibri"/>
              <a:buChar char="-"/>
            </a:pPr>
            <a:endParaRPr lang="da-DK" sz="2000">
              <a:solidFill>
                <a:schemeClr val="tx2"/>
              </a:solidFill>
            </a:endParaRPr>
          </a:p>
          <a:p>
            <a:pPr marL="285750" indent="-285750">
              <a:buFont typeface="Calibri"/>
              <a:buChar char="-"/>
            </a:pPr>
            <a:r>
              <a:rPr lang="da-DK" sz="2000">
                <a:solidFill>
                  <a:schemeClr val="tx2"/>
                </a:solidFill>
                <a:ea typeface="+mn-lt"/>
                <a:cs typeface="+mn-lt"/>
              </a:rPr>
              <a:t>Det drejer sig om omsorgssvigt både på plejehjem, i hjemmeplejen, ved egen læge og i den øvrige sundhedssektor. </a:t>
            </a:r>
          </a:p>
          <a:p>
            <a:pPr marL="285750" indent="-285750">
              <a:buFont typeface="Calibri"/>
              <a:buChar char="-"/>
            </a:pPr>
            <a:endParaRPr lang="da-DK" sz="2000">
              <a:solidFill>
                <a:schemeClr val="tx2"/>
              </a:solidFill>
              <a:ea typeface="+mn-lt"/>
              <a:cs typeface="+mn-lt"/>
            </a:endParaRPr>
          </a:p>
          <a:p>
            <a:pPr marL="285750" indent="-285750">
              <a:buFont typeface="Calibri"/>
              <a:buChar char="-"/>
            </a:pPr>
            <a:r>
              <a:rPr lang="da-DK" sz="2000">
                <a:solidFill>
                  <a:schemeClr val="tx2"/>
                </a:solidFill>
              </a:rPr>
              <a:t>Ældre Sagen i juni 2025 anmodet om foretræde for Folketingets Ældreudvalg, for at fremlægge vores bekymring, samt vores konkrete forslag til en styrket indsats mod omsorgssvigt. </a:t>
            </a:r>
          </a:p>
        </p:txBody>
      </p:sp>
      <p:pic>
        <p:nvPicPr>
          <p:cNvPr id="2052" name="Picture 4" descr="Ældre Sagen Vejle-Jelling">
            <a:extLst>
              <a:ext uri="{FF2B5EF4-FFF2-40B4-BE49-F238E27FC236}">
                <a16:creationId xmlns:a16="http://schemas.microsoft.com/office/drawing/2014/main" id="{62DE2D27-84DF-D2E8-0B15-A7556FA3E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93" y="2505694"/>
            <a:ext cx="3990963" cy="306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1698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11D543DC-A5F2-7048-2A1A-D4B3EA59452C}"/>
              </a:ext>
            </a:extLst>
          </p:cNvPr>
          <p:cNvSpPr>
            <a:spLocks noGrp="1"/>
          </p:cNvSpPr>
          <p:nvPr>
            <p:ph type="dt" sz="half" idx="10"/>
          </p:nvPr>
        </p:nvSpPr>
        <p:spPr/>
        <p:txBody>
          <a:bodyPr/>
          <a:lstStyle/>
          <a:p>
            <a:fld id="{64571749-1273-4AC7-814C-2DAAF45F35CD}" type="datetime1">
              <a:rPr lang="da-DK" smtClean="0"/>
              <a:t>16-09-2025</a:t>
            </a:fld>
            <a:endParaRPr lang="da-DK"/>
          </a:p>
        </p:txBody>
      </p:sp>
      <p:sp>
        <p:nvSpPr>
          <p:cNvPr id="5" name="Pladsholder til slidenummer 4">
            <a:extLst>
              <a:ext uri="{FF2B5EF4-FFF2-40B4-BE49-F238E27FC236}">
                <a16:creationId xmlns:a16="http://schemas.microsoft.com/office/drawing/2014/main" id="{F2688CB8-481E-620F-34A0-0F479EF1D424}"/>
              </a:ext>
            </a:extLst>
          </p:cNvPr>
          <p:cNvSpPr>
            <a:spLocks noGrp="1"/>
          </p:cNvSpPr>
          <p:nvPr>
            <p:ph type="sldNum" sz="quarter" idx="12"/>
          </p:nvPr>
        </p:nvSpPr>
        <p:spPr/>
        <p:txBody>
          <a:bodyPr/>
          <a:lstStyle/>
          <a:p>
            <a:fld id="{0E8862F4-759C-4937-98C7-CDEB1EE77131}" type="slidenum">
              <a:rPr lang="da-DK" smtClean="0"/>
              <a:pPr/>
              <a:t>11</a:t>
            </a:fld>
            <a:endParaRPr lang="da-DK"/>
          </a:p>
        </p:txBody>
      </p:sp>
      <p:sp>
        <p:nvSpPr>
          <p:cNvPr id="6" name="Titel 5">
            <a:extLst>
              <a:ext uri="{FF2B5EF4-FFF2-40B4-BE49-F238E27FC236}">
                <a16:creationId xmlns:a16="http://schemas.microsoft.com/office/drawing/2014/main" id="{992125F6-1547-7521-CDD3-090FA053900A}"/>
              </a:ext>
            </a:extLst>
          </p:cNvPr>
          <p:cNvSpPr>
            <a:spLocks noGrp="1"/>
          </p:cNvSpPr>
          <p:nvPr>
            <p:ph type="title"/>
          </p:nvPr>
        </p:nvSpPr>
        <p:spPr/>
        <p:txBody>
          <a:bodyPr/>
          <a:lstStyle/>
          <a:p>
            <a:r>
              <a:rPr lang="da-DK" sz="4800"/>
              <a:t>Status på sundhedsreformen</a:t>
            </a:r>
          </a:p>
        </p:txBody>
      </p:sp>
      <p:pic>
        <p:nvPicPr>
          <p:cNvPr id="8" name="Pladsholder til billede 7" descr="Megafon1 med massiv udfyldning">
            <a:extLst>
              <a:ext uri="{FF2B5EF4-FFF2-40B4-BE49-F238E27FC236}">
                <a16:creationId xmlns:a16="http://schemas.microsoft.com/office/drawing/2014/main" id="{92AF3B30-9586-18F2-D306-0018A56BFB8B}"/>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9582" b="9582"/>
          <a:stretch>
            <a:fillRect/>
          </a:stretch>
        </p:blipFill>
        <p:spPr>
          <a:xfrm>
            <a:off x="6234113" y="1677988"/>
            <a:ext cx="5541962" cy="4479925"/>
          </a:xfrm>
          <a:prstGeom prst="rect">
            <a:avLst/>
          </a:prstGeom>
        </p:spPr>
      </p:pic>
      <p:sp>
        <p:nvSpPr>
          <p:cNvPr id="4" name="Pladsholder til indhold 1">
            <a:extLst>
              <a:ext uri="{FF2B5EF4-FFF2-40B4-BE49-F238E27FC236}">
                <a16:creationId xmlns:a16="http://schemas.microsoft.com/office/drawing/2014/main" id="{B7309144-CA86-C7F4-BA34-33B096EBD769}"/>
              </a:ext>
            </a:extLst>
          </p:cNvPr>
          <p:cNvSpPr txBox="1">
            <a:spLocks/>
          </p:cNvSpPr>
          <p:nvPr/>
        </p:nvSpPr>
        <p:spPr>
          <a:xfrm>
            <a:off x="414338" y="1677987"/>
            <a:ext cx="5541962" cy="4479925"/>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buFont typeface="IBM Plex Sans" panose="020B0503050203000203" pitchFamily="34" charset="0"/>
              <a:buNone/>
              <a:defRPr sz="1600" kern="1200">
                <a:solidFill>
                  <a:schemeClr val="tx2"/>
                </a:solidFill>
                <a:latin typeface="IBM Plex Sans" panose="020B0503050203000203" pitchFamily="34" charset="0"/>
                <a:ea typeface="+mn-ea"/>
                <a:cs typeface="+mn-cs"/>
              </a:defRPr>
            </a:lvl1pPr>
            <a:lvl2pPr marL="177800" indent="-17780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2pPr>
            <a:lvl3pPr marL="425450" indent="-234950" algn="l" defTabSz="914400" rtl="0" eaLnBrk="1" latinLnBrk="0" hangingPunct="1">
              <a:lnSpc>
                <a:spcPct val="110000"/>
              </a:lnSpc>
              <a:spcBef>
                <a:spcPts val="0"/>
              </a:spcBef>
              <a:buFont typeface="IBM Plex Sans" panose="020B0503050203000203" pitchFamily="34" charset="0"/>
              <a:buChar char="–"/>
              <a:defRPr sz="1600" kern="1200">
                <a:solidFill>
                  <a:schemeClr val="tx2"/>
                </a:solidFill>
                <a:latin typeface="IBM Plex Sans" panose="020B0503050203000203" pitchFamily="34" charset="0"/>
                <a:ea typeface="+mn-ea"/>
                <a:cs typeface="+mn-cs"/>
              </a:defRPr>
            </a:lvl3pPr>
            <a:lvl4pPr marL="609600" indent="-158750" algn="l" defTabSz="914400" rtl="0" eaLnBrk="1" latinLnBrk="0" hangingPunct="1">
              <a:lnSpc>
                <a:spcPct val="110000"/>
              </a:lnSpc>
              <a:spcBef>
                <a:spcPts val="0"/>
              </a:spcBef>
              <a:buFont typeface="IBM Plex Sans" panose="020B0503050203000203" pitchFamily="34" charset="0"/>
              <a:buChar char="•"/>
              <a:tabLst>
                <a:tab pos="438150" algn="l"/>
              </a:tabLst>
              <a:defRPr sz="1200" kern="1200">
                <a:solidFill>
                  <a:schemeClr val="tx2"/>
                </a:solidFill>
                <a:latin typeface="IBM Plex Sans" panose="020B0503050203000203" pitchFamily="34" charset="0"/>
                <a:ea typeface="+mn-ea"/>
                <a:cs typeface="+mn-cs"/>
              </a:defRPr>
            </a:lvl4pPr>
            <a:lvl5pPr marL="831850" indent="-203200" algn="l" defTabSz="914400" rtl="0" eaLnBrk="1" latinLnBrk="0" hangingPunct="1">
              <a:lnSpc>
                <a:spcPct val="110000"/>
              </a:lnSpc>
              <a:spcBef>
                <a:spcPts val="0"/>
              </a:spcBef>
              <a:buFont typeface="IBM Plex Sans" panose="020B0503050203000203" pitchFamily="34" charset="0"/>
              <a:buChar char="–"/>
              <a:defRPr sz="1200" kern="1200">
                <a:solidFill>
                  <a:schemeClr val="tx2"/>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BM Plex Sans" panose="020B0503050203000203"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a-DK" sz="2000"/>
              <a:t>Høringer og høringssvar på lovpakke II om:</a:t>
            </a:r>
          </a:p>
          <a:p>
            <a:pPr marL="463550" lvl="1" indent="-285750">
              <a:buFont typeface="Arial" panose="020B0604020202020204" pitchFamily="34" charset="0"/>
              <a:buChar char="•"/>
            </a:pPr>
            <a:r>
              <a:rPr lang="da-DK" sz="2000"/>
              <a:t>Opgaveflytning, national sundhedsplan og nærsundhedsplaner</a:t>
            </a:r>
          </a:p>
          <a:p>
            <a:pPr marL="463550" lvl="1" indent="-285750">
              <a:buFont typeface="Arial" panose="020B0604020202020204" pitchFamily="34" charset="0"/>
              <a:buChar char="•"/>
            </a:pPr>
            <a:r>
              <a:rPr lang="da-DK" sz="2000"/>
              <a:t>Digitalisering i sundhedsvæsenet</a:t>
            </a:r>
          </a:p>
          <a:p>
            <a:pPr marL="463550" lvl="1" indent="-285750">
              <a:buFont typeface="Arial" panose="020B0604020202020204" pitchFamily="34" charset="0"/>
              <a:buChar char="•"/>
            </a:pPr>
            <a:r>
              <a:rPr lang="da-DK" sz="2000"/>
              <a:t>Rammerne for almen praksis</a:t>
            </a:r>
          </a:p>
          <a:p>
            <a:pPr marL="285750" indent="-285750">
              <a:buFont typeface="Arial" panose="020B0604020202020204" pitchFamily="34" charset="0"/>
              <a:buChar char="•"/>
            </a:pPr>
            <a:endParaRPr lang="da-DK" sz="2000"/>
          </a:p>
          <a:p>
            <a:pPr marL="285750" indent="-285750">
              <a:buFont typeface="Arial" panose="020B0604020202020204" pitchFamily="34" charset="0"/>
              <a:buChar char="•"/>
            </a:pPr>
            <a:r>
              <a:rPr lang="da-DK" sz="2000"/>
              <a:t>Med i Sundhedsstyrelsens arbejde med faglige oplæg</a:t>
            </a:r>
          </a:p>
          <a:p>
            <a:pPr marL="285750" indent="-285750">
              <a:buFont typeface="Arial" panose="020B0604020202020204" pitchFamily="34" charset="0"/>
              <a:buChar char="•"/>
            </a:pPr>
            <a:r>
              <a:rPr lang="da-DK" sz="2000"/>
              <a:t>Løbende dialog med andre organisationer og politikere om ældre- og sundhedsområdet</a:t>
            </a:r>
          </a:p>
          <a:p>
            <a:pPr marL="285750" indent="-285750">
              <a:buFont typeface="Arial" panose="020B0604020202020204" pitchFamily="34" charset="0"/>
              <a:buChar char="•"/>
            </a:pPr>
            <a:r>
              <a:rPr lang="da-DK" sz="2000"/>
              <a:t>Fik med succes 17 patient- og pårørendeudvalg i stedet for 4</a:t>
            </a:r>
          </a:p>
          <a:p>
            <a:pPr marL="285750" indent="-285750">
              <a:buFont typeface="Arial,Sans-Serif" panose="020B0604020202020204" pitchFamily="34" charset="0"/>
              <a:buChar char="•"/>
            </a:pPr>
            <a:r>
              <a:rPr lang="da-DK" sz="2000">
                <a:latin typeface="IBM Plex Sans"/>
              </a:rPr>
              <a:t>Sundhedspolitisk debat i campus 4.11. </a:t>
            </a:r>
            <a:endParaRPr lang="da-DK" sz="2000"/>
          </a:p>
          <a:p>
            <a:pPr marL="285750" indent="-285750">
              <a:buFont typeface="Arial,Sans-Serif" panose="020B0604020202020204" pitchFamily="34" charset="0"/>
              <a:buChar char="•"/>
            </a:pPr>
            <a:r>
              <a:rPr lang="da-DK" sz="2000">
                <a:latin typeface="IBM Plex Sans"/>
              </a:rPr>
              <a:t>Vælgermøder og ambassadører til RV</a:t>
            </a:r>
            <a:endParaRPr lang="da-DK" sz="2000">
              <a:solidFill>
                <a:srgbClr val="192B37"/>
              </a:solidFill>
            </a:endParaRPr>
          </a:p>
          <a:p>
            <a:pPr marL="285750" indent="-285750">
              <a:buFont typeface="Arial" panose="020B0604020202020204" pitchFamily="34" charset="0"/>
              <a:buChar char="•"/>
            </a:pPr>
            <a:endParaRPr lang="da-DK" sz="2000"/>
          </a:p>
          <a:p>
            <a:endParaRPr lang="da-DK" sz="2000"/>
          </a:p>
        </p:txBody>
      </p:sp>
    </p:spTree>
    <p:extLst>
      <p:ext uri="{BB962C8B-B14F-4D97-AF65-F5344CB8AC3E}">
        <p14:creationId xmlns:p14="http://schemas.microsoft.com/office/powerpoint/2010/main" val="139543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EE607-69B4-6E92-C6B4-0B03E83B9BED}"/>
              </a:ext>
            </a:extLst>
          </p:cNvPr>
          <p:cNvSpPr>
            <a:spLocks noGrp="1"/>
          </p:cNvSpPr>
          <p:nvPr>
            <p:ph type="title"/>
          </p:nvPr>
        </p:nvSpPr>
        <p:spPr/>
        <p:txBody>
          <a:bodyPr/>
          <a:lstStyle/>
          <a:p>
            <a:r>
              <a:rPr lang="da-DK"/>
              <a:t>17 nye sundhedsråd fordelt på fire regioner</a:t>
            </a:r>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E6209471-929B-4E22-81C0-8748AEC8C96E}" type="datetime1">
              <a:rPr lang="da-DK" smtClean="0"/>
              <a:t>16-09-2025</a:t>
            </a:fld>
            <a:endParaRPr lang="da-DK"/>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12</a:t>
            </a:fld>
            <a:endParaRPr lang="da-DK"/>
          </a:p>
        </p:txBody>
      </p:sp>
      <p:pic>
        <p:nvPicPr>
          <p:cNvPr id="6" name="Pladsholder til indhold 7">
            <a:extLst>
              <a:ext uri="{FF2B5EF4-FFF2-40B4-BE49-F238E27FC236}">
                <a16:creationId xmlns:a16="http://schemas.microsoft.com/office/drawing/2014/main" id="{71ADEC6B-9308-D078-1640-AF3226AD262B}"/>
              </a:ext>
            </a:extLst>
          </p:cNvPr>
          <p:cNvPicPr>
            <a:picLocks noChangeAspect="1"/>
          </p:cNvPicPr>
          <p:nvPr/>
        </p:nvPicPr>
        <p:blipFill rotWithShape="1">
          <a:blip r:embed="rId3"/>
          <a:srcRect l="38183" t="19921" r="23946" b="23141"/>
          <a:stretch/>
        </p:blipFill>
        <p:spPr bwMode="auto">
          <a:xfrm>
            <a:off x="5912141" y="942134"/>
            <a:ext cx="5908094" cy="5551660"/>
          </a:xfrm>
          <a:prstGeom prst="rect">
            <a:avLst/>
          </a:prstGeom>
          <a:ln>
            <a:noFill/>
          </a:ln>
          <a:extLst>
            <a:ext uri="{53640926-AAD7-44D8-BBD7-CCE9431645EC}">
              <a14:shadowObscured xmlns:a14="http://schemas.microsoft.com/office/drawing/2010/main"/>
            </a:ext>
          </a:extLst>
        </p:spPr>
      </p:pic>
      <p:pic>
        <p:nvPicPr>
          <p:cNvPr id="7" name="Billede 6">
            <a:extLst>
              <a:ext uri="{FF2B5EF4-FFF2-40B4-BE49-F238E27FC236}">
                <a16:creationId xmlns:a16="http://schemas.microsoft.com/office/drawing/2014/main" id="{89E19578-C196-7CA7-973F-6A81120FE18F}"/>
              </a:ext>
            </a:extLst>
          </p:cNvPr>
          <p:cNvPicPr>
            <a:picLocks noChangeAspect="1"/>
          </p:cNvPicPr>
          <p:nvPr/>
        </p:nvPicPr>
        <p:blipFill rotWithShape="1">
          <a:blip r:embed="rId4"/>
          <a:srcRect l="40776" t="21082" r="18033" b="5379"/>
          <a:stretch/>
        </p:blipFill>
        <p:spPr bwMode="auto">
          <a:xfrm>
            <a:off x="497464" y="997029"/>
            <a:ext cx="4876800" cy="54418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1052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E7F58A81-60DA-964F-0F4E-C4EDA59156BA}"/>
              </a:ext>
            </a:extLst>
          </p:cNvPr>
          <p:cNvSpPr>
            <a:spLocks noGrp="1"/>
          </p:cNvSpPr>
          <p:nvPr>
            <p:ph sz="half" idx="1"/>
          </p:nvPr>
        </p:nvSpPr>
        <p:spPr>
          <a:xfrm>
            <a:off x="414337" y="1258888"/>
            <a:ext cx="5541962" cy="4479925"/>
          </a:xfrm>
        </p:spPr>
        <p:txBody>
          <a:bodyPr>
            <a:noAutofit/>
          </a:bodyPr>
          <a:lstStyle/>
          <a:p>
            <a:pPr>
              <a:lnSpc>
                <a:spcPct val="100000"/>
              </a:lnSpc>
            </a:pPr>
            <a:r>
              <a:rPr lang="da-DK" sz="2400" b="1"/>
              <a:t>Møde 29. august 2025</a:t>
            </a:r>
          </a:p>
          <a:p>
            <a:pPr>
              <a:lnSpc>
                <a:spcPct val="100000"/>
              </a:lnSpc>
            </a:pPr>
            <a:endParaRPr lang="da-DK" sz="2400"/>
          </a:p>
          <a:p>
            <a:pPr marL="285750" indent="-285750">
              <a:lnSpc>
                <a:spcPct val="100000"/>
              </a:lnSpc>
              <a:buFont typeface="Arial" panose="020B0604020202020204" pitchFamily="34" charset="0"/>
              <a:buChar char="•"/>
            </a:pPr>
            <a:r>
              <a:rPr lang="da-DK" sz="2400"/>
              <a:t>Krav om sundhedsfaglige kompetencer på regionernes sundheds- og omsorgspladser</a:t>
            </a:r>
          </a:p>
          <a:p>
            <a:pPr marL="285750" indent="-285750">
              <a:lnSpc>
                <a:spcPct val="100000"/>
              </a:lnSpc>
              <a:buFont typeface="Arial" panose="020B0604020202020204" pitchFamily="34" charset="0"/>
              <a:buChar char="•"/>
            </a:pPr>
            <a:r>
              <a:rPr lang="da-DK" sz="2400"/>
              <a:t>Klar beskrivelse af kriterier for visitation samt opholds afslutning</a:t>
            </a:r>
          </a:p>
          <a:p>
            <a:pPr marL="285750" indent="-285750">
              <a:lnSpc>
                <a:spcPct val="100000"/>
              </a:lnSpc>
              <a:buFont typeface="Arial" panose="020B0604020202020204" pitchFamily="34" charset="0"/>
              <a:buChar char="•"/>
            </a:pPr>
            <a:r>
              <a:rPr lang="da-DK" sz="2400"/>
              <a:t>Der ses på vederlagsfri medicin</a:t>
            </a:r>
          </a:p>
          <a:p>
            <a:pPr marL="285750" indent="-285750">
              <a:lnSpc>
                <a:spcPct val="100000"/>
              </a:lnSpc>
              <a:buFont typeface="Arial" panose="020B0604020202020204" pitchFamily="34" charset="0"/>
              <a:buChar char="•"/>
            </a:pPr>
            <a:r>
              <a:rPr lang="da-DK" sz="2400"/>
              <a:t>Transport: Politiske forhandlinger forår 2026</a:t>
            </a:r>
          </a:p>
          <a:p>
            <a:pPr marL="285750" indent="-285750">
              <a:lnSpc>
                <a:spcPct val="100000"/>
              </a:lnSpc>
              <a:buFont typeface="Arial" panose="020B0604020202020204" pitchFamily="34" charset="0"/>
              <a:buChar char="•"/>
            </a:pPr>
            <a:r>
              <a:rPr lang="da-DK" sz="2400"/>
              <a:t>Praktiserende læge får mere central rolle ift. demens</a:t>
            </a:r>
          </a:p>
          <a:p>
            <a:pPr marL="285750" indent="-285750">
              <a:lnSpc>
                <a:spcPct val="100000"/>
              </a:lnSpc>
              <a:buFont typeface="Arial" panose="020B0604020202020204" pitchFamily="34" charset="0"/>
              <a:buChar char="•"/>
            </a:pPr>
            <a:r>
              <a:rPr lang="da-DK" sz="2400"/>
              <a:t>Partnerskabsaftaler for at få </a:t>
            </a:r>
            <a:r>
              <a:rPr lang="da-DK" sz="2400" err="1"/>
              <a:t>sosu</a:t>
            </a:r>
            <a:r>
              <a:rPr lang="da-DK" sz="2400"/>
              <a:t>-arbejdskraft fra udlandet</a:t>
            </a:r>
          </a:p>
        </p:txBody>
      </p:sp>
      <p:pic>
        <p:nvPicPr>
          <p:cNvPr id="8" name="Billede 7">
            <a:extLst>
              <a:ext uri="{FF2B5EF4-FFF2-40B4-BE49-F238E27FC236}">
                <a16:creationId xmlns:a16="http://schemas.microsoft.com/office/drawing/2014/main" id="{C95C3460-02C8-B1D5-1D00-F5584173FBDA}"/>
              </a:ext>
            </a:extLst>
          </p:cNvPr>
          <p:cNvPicPr>
            <a:picLocks noChangeAspect="1"/>
          </p:cNvPicPr>
          <p:nvPr/>
        </p:nvPicPr>
        <p:blipFill>
          <a:blip r:embed="rId3"/>
          <a:srcRect l="1892" r="17080"/>
          <a:stretch>
            <a:fillRect/>
          </a:stretch>
        </p:blipFill>
        <p:spPr>
          <a:xfrm>
            <a:off x="5795158" y="1258888"/>
            <a:ext cx="5980917" cy="4899025"/>
          </a:xfrm>
          <a:prstGeom prst="rect">
            <a:avLst/>
          </a:prstGeom>
          <a:noFill/>
        </p:spPr>
      </p:pic>
      <p:sp>
        <p:nvSpPr>
          <p:cNvPr id="3" name="Pladsholder til dato 2">
            <a:extLst>
              <a:ext uri="{FF2B5EF4-FFF2-40B4-BE49-F238E27FC236}">
                <a16:creationId xmlns:a16="http://schemas.microsoft.com/office/drawing/2014/main" id="{4F05579F-7A4A-C51A-9842-AAFF3885FDB0}"/>
              </a:ext>
            </a:extLst>
          </p:cNvPr>
          <p:cNvSpPr>
            <a:spLocks noGrp="1"/>
          </p:cNvSpPr>
          <p:nvPr>
            <p:ph type="dt" sz="half" idx="10"/>
          </p:nvPr>
        </p:nvSpPr>
        <p:spPr>
          <a:xfrm>
            <a:off x="8866188" y="6577013"/>
            <a:ext cx="1939925" cy="273050"/>
          </a:xfrm>
        </p:spPr>
        <p:txBody>
          <a:bodyPr anchor="ctr">
            <a:normAutofit/>
          </a:bodyPr>
          <a:lstStyle/>
          <a:p>
            <a:pPr>
              <a:spcAft>
                <a:spcPts val="600"/>
              </a:spcAft>
            </a:pPr>
            <a:fld id="{F3EF4D5A-4651-4B9C-924F-A1DBD1BE844D}" type="datetime1">
              <a:rPr lang="da-DK" smtClean="0"/>
              <a:pPr>
                <a:spcAft>
                  <a:spcPts val="600"/>
                </a:spcAft>
              </a:pPr>
              <a:t>16-09-2025</a:t>
            </a:fld>
            <a:endParaRPr lang="da-DK"/>
          </a:p>
        </p:txBody>
      </p:sp>
      <p:sp>
        <p:nvSpPr>
          <p:cNvPr id="5" name="Pladsholder til slidenummer 4">
            <a:extLst>
              <a:ext uri="{FF2B5EF4-FFF2-40B4-BE49-F238E27FC236}">
                <a16:creationId xmlns:a16="http://schemas.microsoft.com/office/drawing/2014/main" id="{AB0635DC-45C4-3C58-7670-2F18B583FBBF}"/>
              </a:ext>
            </a:extLst>
          </p:cNvPr>
          <p:cNvSpPr>
            <a:spLocks noGrp="1"/>
          </p:cNvSpPr>
          <p:nvPr>
            <p:ph type="sldNum" sz="quarter" idx="12"/>
          </p:nvPr>
        </p:nvSpPr>
        <p:spPr>
          <a:xfrm>
            <a:off x="11082337" y="6577013"/>
            <a:ext cx="693737" cy="273050"/>
          </a:xfrm>
        </p:spPr>
        <p:txBody>
          <a:bodyPr anchor="ctr">
            <a:normAutofit/>
          </a:bodyPr>
          <a:lstStyle/>
          <a:p>
            <a:pPr>
              <a:spcAft>
                <a:spcPts val="600"/>
              </a:spcAft>
            </a:pPr>
            <a:fld id="{0E8862F4-759C-4937-98C7-CDEB1EE77131}" type="slidenum">
              <a:rPr lang="da-DK" smtClean="0"/>
              <a:pPr>
                <a:spcAft>
                  <a:spcPts val="600"/>
                </a:spcAft>
              </a:pPr>
              <a:t>13</a:t>
            </a:fld>
            <a:endParaRPr lang="da-DK"/>
          </a:p>
        </p:txBody>
      </p:sp>
      <p:sp>
        <p:nvSpPr>
          <p:cNvPr id="2" name="Titel 1">
            <a:extLst>
              <a:ext uri="{FF2B5EF4-FFF2-40B4-BE49-F238E27FC236}">
                <a16:creationId xmlns:a16="http://schemas.microsoft.com/office/drawing/2014/main" id="{FD1F8AB7-177A-880E-CB12-1FADAE2377DB}"/>
              </a:ext>
            </a:extLst>
          </p:cNvPr>
          <p:cNvSpPr>
            <a:spLocks noGrp="1"/>
          </p:cNvSpPr>
          <p:nvPr>
            <p:ph type="title"/>
          </p:nvPr>
        </p:nvSpPr>
        <p:spPr>
          <a:xfrm>
            <a:off x="414337" y="419100"/>
            <a:ext cx="11361737" cy="839788"/>
          </a:xfrm>
        </p:spPr>
        <p:txBody>
          <a:bodyPr anchor="t">
            <a:normAutofit/>
          </a:bodyPr>
          <a:lstStyle/>
          <a:p>
            <a:r>
              <a:rPr lang="da-DK"/>
              <a:t>Sundhedsministeren lytter til Ældre Sagen</a:t>
            </a:r>
          </a:p>
        </p:txBody>
      </p:sp>
    </p:spTree>
    <p:extLst>
      <p:ext uri="{BB962C8B-B14F-4D97-AF65-F5344CB8AC3E}">
        <p14:creationId xmlns:p14="http://schemas.microsoft.com/office/powerpoint/2010/main" val="416673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E8E2A5E9-5962-05C9-5968-C7444988DF14}"/>
              </a:ext>
            </a:extLst>
          </p:cNvPr>
          <p:cNvSpPr>
            <a:spLocks noGrp="1"/>
          </p:cNvSpPr>
          <p:nvPr>
            <p:ph sz="half" idx="1"/>
          </p:nvPr>
        </p:nvSpPr>
        <p:spPr>
          <a:xfrm>
            <a:off x="414338" y="1397001"/>
            <a:ext cx="4850389" cy="4916968"/>
          </a:xfrm>
        </p:spPr>
        <p:txBody>
          <a:bodyPr/>
          <a:lstStyle/>
          <a:p>
            <a:r>
              <a:rPr lang="da-DK" b="1"/>
              <a:t>Ældre Sagens gennemgang af kommunernes regnskaber viser:</a:t>
            </a:r>
          </a:p>
          <a:p>
            <a:pPr lvl="0"/>
            <a:endParaRPr lang="da-DK"/>
          </a:p>
          <a:p>
            <a:pPr marL="285750" lvl="0" indent="-285750">
              <a:buFont typeface="Arial" panose="020B0604020202020204" pitchFamily="34" charset="0"/>
              <a:buChar char="•"/>
            </a:pPr>
            <a:r>
              <a:rPr lang="da-DK" u="sng">
                <a:effectLst/>
                <a:latin typeface="IBM Plex Sans" panose="020B0503050203000203" pitchFamily="34" charset="0"/>
                <a:ea typeface="IBM Plex Sans" panose="020B0503050203000203" pitchFamily="34" charset="0"/>
                <a:cs typeface="Times New Roman" panose="02020603050405020304" pitchFamily="18" charset="0"/>
              </a:rPr>
              <a:t>Ældreudgifterne pr. 80</a:t>
            </a:r>
            <a:r>
              <a:rPr lang="da-DK" u="sng">
                <a:effectLst/>
                <a:latin typeface="IBM Plex Sans" panose="020B0503050203000203" pitchFamily="34" charset="0"/>
                <a:ea typeface="IBM Plex Sans" panose="020B0503050203000203" pitchFamily="34" charset="0"/>
                <a:cs typeface="IBM Plex Sans" panose="020B0503050203000203" pitchFamily="34" charset="0"/>
              </a:rPr>
              <a:t> + årig faldt i 94 ud af 98 </a:t>
            </a:r>
            <a:r>
              <a:rPr lang="da-DK">
                <a:effectLst/>
                <a:latin typeface="IBM Plex Sans" panose="020B0503050203000203" pitchFamily="34" charset="0"/>
                <a:ea typeface="IBM Plex Sans" panose="020B0503050203000203" pitchFamily="34" charset="0"/>
                <a:cs typeface="IBM Plex Sans" panose="020B0503050203000203" pitchFamily="34" charset="0"/>
              </a:rPr>
              <a:t>kommuner fra 2023 til 2024.</a:t>
            </a:r>
            <a:br>
              <a:rPr lang="da-DK">
                <a:effectLst/>
                <a:latin typeface="IBM Plex Sans" panose="020B0503050203000203" pitchFamily="34" charset="0"/>
                <a:ea typeface="IBM Plex Sans" panose="020B0503050203000203" pitchFamily="34" charset="0"/>
                <a:cs typeface="IBM Plex Sans" panose="020B0503050203000203" pitchFamily="34" charset="0"/>
              </a:rPr>
            </a:br>
            <a:r>
              <a:rPr lang="da-DK">
                <a:effectLst/>
                <a:latin typeface="IBM Plex Sans" panose="020B0503050203000203" pitchFamily="34" charset="0"/>
                <a:ea typeface="IBM Plex Sans" panose="020B0503050203000203" pitchFamily="34" charset="0"/>
                <a:cs typeface="IBM Plex Sans" panose="020B0503050203000203" pitchFamily="34" charset="0"/>
              </a:rPr>
              <a:t> </a:t>
            </a:r>
            <a:endParaRPr lang="da-DK">
              <a:effectLst/>
              <a:latin typeface="IBM Plex Sans" panose="020B0503050203000203" pitchFamily="34" charset="0"/>
              <a:ea typeface="IBM Plex Sans" panose="020B0503050203000203" pitchFamily="34" charset="0"/>
              <a:cs typeface="Times New Roman" panose="02020603050405020304" pitchFamily="18" charset="0"/>
            </a:endParaRPr>
          </a:p>
          <a:p>
            <a:pPr marL="285750" indent="-285750">
              <a:buFont typeface="Arial" panose="020B0604020202020204" pitchFamily="34" charset="0"/>
              <a:buChar char="•"/>
            </a:pPr>
            <a:r>
              <a:rPr lang="da-DK">
                <a:effectLst/>
                <a:latin typeface="IBM Plex Sans" panose="020B0503050203000203" pitchFamily="34" charset="0"/>
                <a:ea typeface="IBM Plex Sans" panose="020B0503050203000203" pitchFamily="34" charset="0"/>
                <a:cs typeface="IBM Plex Sans" panose="020B0503050203000203" pitchFamily="34" charset="0"/>
              </a:rPr>
              <a:t>Set i forhold til udviklingen i kommunens samlede udgifter pr. borger faldt ældreudgifterne pr. 80+ årig i 92 ud af 98 kommuner, jf. kort. </a:t>
            </a:r>
            <a:endParaRPr lang="da-DK"/>
          </a:p>
          <a:p>
            <a:endParaRPr lang="da-DK"/>
          </a:p>
          <a:p>
            <a:r>
              <a:rPr lang="da-DK"/>
              <a:t>Klart budskab til kommunalpolitikerne: Prioriter ældreområdet i budgetforhandlingerne for 2026!</a:t>
            </a:r>
          </a:p>
          <a:p>
            <a:endParaRPr lang="da-DK"/>
          </a:p>
          <a:p>
            <a:r>
              <a:rPr lang="da-DK"/>
              <a:t>Analysen er tilgængelig på Ældre Sagens hjemmeside og kan bruges i forbindelse med KV25.</a:t>
            </a:r>
          </a:p>
          <a:p>
            <a:endParaRPr lang="da-DK"/>
          </a:p>
          <a:p>
            <a:endParaRPr lang="da-DK"/>
          </a:p>
        </p:txBody>
      </p:sp>
      <p:sp>
        <p:nvSpPr>
          <p:cNvPr id="3" name="Pladsholder til dato 2">
            <a:extLst>
              <a:ext uri="{FF2B5EF4-FFF2-40B4-BE49-F238E27FC236}">
                <a16:creationId xmlns:a16="http://schemas.microsoft.com/office/drawing/2014/main" id="{B378A855-62D0-4AD2-D62F-9F518A5E0DA4}"/>
              </a:ext>
            </a:extLst>
          </p:cNvPr>
          <p:cNvSpPr>
            <a:spLocks noGrp="1"/>
          </p:cNvSpPr>
          <p:nvPr>
            <p:ph type="dt" sz="half" idx="10"/>
          </p:nvPr>
        </p:nvSpPr>
        <p:spPr/>
        <p:txBody>
          <a:bodyPr/>
          <a:lstStyle/>
          <a:p>
            <a:fld id="{E6209471-929B-4E22-81C0-8748AEC8C96E}" type="datetime1">
              <a:rPr lang="da-DK" smtClean="0"/>
              <a:t>16-09-2025</a:t>
            </a:fld>
            <a:endParaRPr lang="da-DK"/>
          </a:p>
        </p:txBody>
      </p:sp>
      <p:sp>
        <p:nvSpPr>
          <p:cNvPr id="4" name="Pladsholder til sidefod 3">
            <a:extLst>
              <a:ext uri="{FF2B5EF4-FFF2-40B4-BE49-F238E27FC236}">
                <a16:creationId xmlns:a16="http://schemas.microsoft.com/office/drawing/2014/main" id="{344D0692-9B5F-9E83-7F48-D03157243FC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3C87987-858F-CE56-86C6-B566C8554B0A}"/>
              </a:ext>
            </a:extLst>
          </p:cNvPr>
          <p:cNvSpPr>
            <a:spLocks noGrp="1"/>
          </p:cNvSpPr>
          <p:nvPr>
            <p:ph type="sldNum" sz="quarter" idx="12"/>
          </p:nvPr>
        </p:nvSpPr>
        <p:spPr/>
        <p:txBody>
          <a:bodyPr/>
          <a:lstStyle/>
          <a:p>
            <a:fld id="{0E8862F4-759C-4937-98C7-CDEB1EE77131}" type="slidenum">
              <a:rPr lang="da-DK" smtClean="0"/>
              <a:pPr/>
              <a:t>14</a:t>
            </a:fld>
            <a:endParaRPr lang="da-DK"/>
          </a:p>
        </p:txBody>
      </p:sp>
      <p:sp>
        <p:nvSpPr>
          <p:cNvPr id="6" name="Titel 5">
            <a:extLst>
              <a:ext uri="{FF2B5EF4-FFF2-40B4-BE49-F238E27FC236}">
                <a16:creationId xmlns:a16="http://schemas.microsoft.com/office/drawing/2014/main" id="{EC7F7F01-A84A-4958-4803-8BF82EFCF913}"/>
              </a:ext>
            </a:extLst>
          </p:cNvPr>
          <p:cNvSpPr>
            <a:spLocks noGrp="1"/>
          </p:cNvSpPr>
          <p:nvPr>
            <p:ph type="title"/>
          </p:nvPr>
        </p:nvSpPr>
        <p:spPr/>
        <p:txBody>
          <a:bodyPr/>
          <a:lstStyle/>
          <a:p>
            <a:r>
              <a:rPr lang="da-DK"/>
              <a:t>92 ud af 98 kommuner nedprioriterede ældreområdet i 2024</a:t>
            </a:r>
          </a:p>
        </p:txBody>
      </p:sp>
      <p:pic>
        <p:nvPicPr>
          <p:cNvPr id="12" name="Pladsholder til billede 11">
            <a:extLst>
              <a:ext uri="{FF2B5EF4-FFF2-40B4-BE49-F238E27FC236}">
                <a16:creationId xmlns:a16="http://schemas.microsoft.com/office/drawing/2014/main" id="{1FD3A17B-801C-1088-D5B7-A2A0825E5C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8" r="1868"/>
          <a:stretch>
            <a:fillRect/>
          </a:stretch>
        </p:blipFill>
        <p:spPr bwMode="auto">
          <a:xfrm>
            <a:off x="5264727" y="895541"/>
            <a:ext cx="7552022" cy="5549950"/>
          </a:xfrm>
          <a:prstGeom prst="rect">
            <a:avLst/>
          </a:prstGeom>
          <a:noFill/>
          <a:ln>
            <a:noFill/>
          </a:ln>
        </p:spPr>
      </p:pic>
      <p:sp>
        <p:nvSpPr>
          <p:cNvPr id="13" name="Tekstfelt 12">
            <a:extLst>
              <a:ext uri="{FF2B5EF4-FFF2-40B4-BE49-F238E27FC236}">
                <a16:creationId xmlns:a16="http://schemas.microsoft.com/office/drawing/2014/main" id="{697261E5-A71F-4DB3-C0A2-9C217E1A4260}"/>
              </a:ext>
            </a:extLst>
          </p:cNvPr>
          <p:cNvSpPr txBox="1"/>
          <p:nvPr/>
        </p:nvSpPr>
        <p:spPr>
          <a:xfrm>
            <a:off x="5660545" y="1390410"/>
            <a:ext cx="6141892" cy="561974"/>
          </a:xfrm>
          <a:prstGeom prst="rect">
            <a:avLst/>
          </a:prstGeom>
          <a:noFill/>
        </p:spPr>
        <p:txBody>
          <a:bodyPr wrap="square" lIns="0" tIns="0" rIns="0" bIns="0" rtlCol="0">
            <a:noAutofit/>
          </a:bodyPr>
          <a:lstStyle/>
          <a:p>
            <a:pPr algn="l"/>
            <a:endParaRPr lang="da-DK" sz="1600" err="1">
              <a:solidFill>
                <a:schemeClr val="tx2"/>
              </a:solidFill>
            </a:endParaRPr>
          </a:p>
        </p:txBody>
      </p:sp>
    </p:spTree>
    <p:extLst>
      <p:ext uri="{BB962C8B-B14F-4D97-AF65-F5344CB8AC3E}">
        <p14:creationId xmlns:p14="http://schemas.microsoft.com/office/powerpoint/2010/main" val="335777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FA4DF-FC59-42F4-4E14-3E3118E31562}"/>
            </a:ext>
          </a:extLst>
        </p:cNvPr>
        <p:cNvGrpSpPr/>
        <p:nvPr/>
      </p:nvGrpSpPr>
      <p:grpSpPr>
        <a:xfrm>
          <a:off x="0" y="0"/>
          <a:ext cx="0" cy="0"/>
          <a:chOff x="0" y="0"/>
          <a:chExt cx="0" cy="0"/>
        </a:xfrm>
      </p:grpSpPr>
      <p:pic>
        <p:nvPicPr>
          <p:cNvPr id="9" name="Billede 8" descr="Et billede, der indeholder tekst, design&#10;&#10;AI-genereret indhold kan være ukorrekt.">
            <a:extLst>
              <a:ext uri="{FF2B5EF4-FFF2-40B4-BE49-F238E27FC236}">
                <a16:creationId xmlns:a16="http://schemas.microsoft.com/office/drawing/2014/main" id="{53515D09-8BB9-5C13-5CFD-14BE929F28AC}"/>
              </a:ext>
            </a:extLst>
          </p:cNvPr>
          <p:cNvPicPr>
            <a:picLocks noChangeAspect="1"/>
          </p:cNvPicPr>
          <p:nvPr/>
        </p:nvPicPr>
        <p:blipFill>
          <a:blip r:embed="rId3"/>
          <a:stretch>
            <a:fillRect/>
          </a:stretch>
        </p:blipFill>
        <p:spPr>
          <a:xfrm>
            <a:off x="72736" y="905455"/>
            <a:ext cx="4705350" cy="2239887"/>
          </a:xfrm>
          <a:prstGeom prst="rect">
            <a:avLst/>
          </a:prstGeom>
        </p:spPr>
      </p:pic>
      <p:sp>
        <p:nvSpPr>
          <p:cNvPr id="2" name="Titel 1">
            <a:extLst>
              <a:ext uri="{FF2B5EF4-FFF2-40B4-BE49-F238E27FC236}">
                <a16:creationId xmlns:a16="http://schemas.microsoft.com/office/drawing/2014/main" id="{0F818DA9-03B4-4C9F-0409-56356A1FC833}"/>
              </a:ext>
            </a:extLst>
          </p:cNvPr>
          <p:cNvSpPr>
            <a:spLocks noGrp="1"/>
          </p:cNvSpPr>
          <p:nvPr>
            <p:ph type="title"/>
          </p:nvPr>
        </p:nvSpPr>
        <p:spPr>
          <a:xfrm>
            <a:off x="414337" y="419100"/>
            <a:ext cx="11361737" cy="645664"/>
          </a:xfrm>
        </p:spPr>
        <p:txBody>
          <a:bodyPr/>
          <a:lstStyle/>
          <a:p>
            <a:r>
              <a:rPr lang="da-DK" sz="2400"/>
              <a:t>Flytning af udbetalingen af ældrechecken fra 30. januar 2026 til 30. april 2026</a:t>
            </a:r>
          </a:p>
        </p:txBody>
      </p:sp>
      <p:sp>
        <p:nvSpPr>
          <p:cNvPr id="3" name="Pladsholder til dato 2">
            <a:extLst>
              <a:ext uri="{FF2B5EF4-FFF2-40B4-BE49-F238E27FC236}">
                <a16:creationId xmlns:a16="http://schemas.microsoft.com/office/drawing/2014/main" id="{7B567AE0-42D9-363C-2DC6-2853BE124022}"/>
              </a:ext>
            </a:extLst>
          </p:cNvPr>
          <p:cNvSpPr>
            <a:spLocks noGrp="1"/>
          </p:cNvSpPr>
          <p:nvPr>
            <p:ph type="dt" sz="half" idx="10"/>
          </p:nvPr>
        </p:nvSpPr>
        <p:spPr/>
        <p:txBody>
          <a:bodyPr/>
          <a:lstStyle/>
          <a:p>
            <a:fld id="{E6209471-929B-4E22-81C0-8748AEC8C96E}" type="datetime1">
              <a:rPr lang="da-DK" smtClean="0"/>
              <a:t>16-09-2025</a:t>
            </a:fld>
            <a:endParaRPr lang="da-DK"/>
          </a:p>
        </p:txBody>
      </p:sp>
      <p:sp>
        <p:nvSpPr>
          <p:cNvPr id="4" name="Pladsholder til sidefod 3">
            <a:extLst>
              <a:ext uri="{FF2B5EF4-FFF2-40B4-BE49-F238E27FC236}">
                <a16:creationId xmlns:a16="http://schemas.microsoft.com/office/drawing/2014/main" id="{6B431921-4001-C9E6-2643-A8B8809E448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EA55510-9C4B-1BF7-CBD5-B0F0A4230DAD}"/>
              </a:ext>
            </a:extLst>
          </p:cNvPr>
          <p:cNvSpPr>
            <a:spLocks noGrp="1"/>
          </p:cNvSpPr>
          <p:nvPr>
            <p:ph type="sldNum" sz="quarter" idx="12"/>
          </p:nvPr>
        </p:nvSpPr>
        <p:spPr/>
        <p:txBody>
          <a:bodyPr/>
          <a:lstStyle/>
          <a:p>
            <a:fld id="{0E8862F4-759C-4937-98C7-CDEB1EE77131}" type="slidenum">
              <a:rPr lang="da-DK" smtClean="0"/>
              <a:pPr/>
              <a:t>15</a:t>
            </a:fld>
            <a:endParaRPr lang="da-DK"/>
          </a:p>
        </p:txBody>
      </p:sp>
      <p:sp>
        <p:nvSpPr>
          <p:cNvPr id="16" name="Content Placeholder 15">
            <a:extLst>
              <a:ext uri="{FF2B5EF4-FFF2-40B4-BE49-F238E27FC236}">
                <a16:creationId xmlns:a16="http://schemas.microsoft.com/office/drawing/2014/main" id="{51E1F2AE-1B5D-4554-0595-7C247A859BFF}"/>
              </a:ext>
            </a:extLst>
          </p:cNvPr>
          <p:cNvSpPr>
            <a:spLocks noGrp="1"/>
          </p:cNvSpPr>
          <p:nvPr>
            <p:ph sz="quarter" idx="13"/>
          </p:nvPr>
        </p:nvSpPr>
        <p:spPr>
          <a:xfrm>
            <a:off x="5118265" y="905455"/>
            <a:ext cx="6852062" cy="3926169"/>
          </a:xfrm>
        </p:spPr>
        <p:txBody>
          <a:bodyPr vert="horz" lIns="0" tIns="0" rIns="0" bIns="0" rtlCol="0" anchor="t">
            <a:noAutofit/>
          </a:bodyPr>
          <a:lstStyle/>
          <a:p>
            <a:r>
              <a:rPr lang="da-DK" sz="1700" b="1">
                <a:latin typeface="IBM Plex Sans"/>
              </a:rPr>
              <a:t>Hvad mener Ældre Sagen </a:t>
            </a:r>
            <a:endParaRPr lang="da-DK" sz="1700" b="1"/>
          </a:p>
          <a:p>
            <a:pPr marL="285750" indent="-285750">
              <a:buFont typeface="Arial" panose="020B0503050203000203" pitchFamily="34" charset="0"/>
              <a:buChar char="•"/>
            </a:pPr>
            <a:r>
              <a:rPr lang="da-DK" sz="1700">
                <a:latin typeface="IBM Plex Sans"/>
              </a:rPr>
              <a:t>Vi er imod forslaget, der efter vores vurdering vil betyde, at ca. 50.000 pensionister vil få svært ved at betale deres regninger i januar </a:t>
            </a:r>
            <a:endParaRPr lang="da-DK" sz="1700"/>
          </a:p>
          <a:p>
            <a:pPr marL="285750" indent="-285750">
              <a:buFont typeface="Arial" panose="020B0503050203000203" pitchFamily="34" charset="0"/>
              <a:buChar char="•"/>
            </a:pPr>
            <a:r>
              <a:rPr lang="da-DK" sz="1700">
                <a:latin typeface="IBM Plex Sans"/>
              </a:rPr>
              <a:t>Vi foreslår at forslaget udskydes og at udbetaling af ældrecheck rykkes en måned frem, så den fremover udbetales i december (dec. 26 i stedet for jan. 27)</a:t>
            </a:r>
          </a:p>
          <a:p>
            <a:pPr marL="285750" indent="-285750">
              <a:buFont typeface="Arial" panose="020B0503050203000203" pitchFamily="34" charset="0"/>
              <a:buChar char="•"/>
            </a:pPr>
            <a:r>
              <a:rPr lang="da-DK" sz="1700">
                <a:latin typeface="IBM Plex Sans"/>
              </a:rPr>
              <a:t>Som minimum bør der etableres en låneordning for dem med behov</a:t>
            </a:r>
          </a:p>
          <a:p>
            <a:r>
              <a:rPr lang="da-DK" sz="1700" b="1">
                <a:latin typeface="IBM Plex Sans"/>
              </a:rPr>
              <a:t>Hvad gør Ældre Sagen </a:t>
            </a:r>
            <a:endParaRPr lang="da-DK" sz="1700" b="1"/>
          </a:p>
          <a:p>
            <a:pPr marL="285750" indent="-285750">
              <a:buFont typeface="Arial" panose="020B0503050203000203" pitchFamily="34" charset="0"/>
              <a:buChar char="•"/>
            </a:pPr>
            <a:r>
              <a:rPr lang="da-DK" sz="1700">
                <a:latin typeface="IBM Plex Sans"/>
              </a:rPr>
              <a:t>Vi har taget afstand fra forslaget i høringssvar. </a:t>
            </a:r>
            <a:endParaRPr lang="da-DK" sz="1700"/>
          </a:p>
          <a:p>
            <a:pPr marL="285750" indent="-285750">
              <a:buFont typeface="Arial" panose="020B0503050203000203" pitchFamily="34" charset="0"/>
              <a:buChar char="•"/>
            </a:pPr>
            <a:r>
              <a:rPr lang="da-DK" sz="1700">
                <a:latin typeface="IBM Plex Sans"/>
              </a:rPr>
              <a:t>Vi har været i dialog med beskæftigelsesministeriet.</a:t>
            </a:r>
          </a:p>
          <a:p>
            <a:pPr marL="285750" indent="-285750">
              <a:buFont typeface="Arial" panose="020B0503050203000203" pitchFamily="34" charset="0"/>
              <a:buChar char="•"/>
            </a:pPr>
            <a:r>
              <a:rPr lang="da-DK" sz="1700">
                <a:latin typeface="IBM Plex Sans"/>
              </a:rPr>
              <a:t>Vi er i dialog med politikere i oppositionen. </a:t>
            </a:r>
            <a:endParaRPr lang="da-DK" sz="1700"/>
          </a:p>
          <a:p>
            <a:pPr marL="285750" indent="-285750">
              <a:buFont typeface="Arial" panose="020B0503050203000203" pitchFamily="34" charset="0"/>
              <a:buChar char="•"/>
            </a:pPr>
            <a:r>
              <a:rPr lang="da-DK" sz="1700">
                <a:latin typeface="IBM Plex Sans"/>
              </a:rPr>
              <a:t>Vi arbejder for at få pressen til at tage sagen op. </a:t>
            </a:r>
            <a:endParaRPr lang="da-DK" sz="1700"/>
          </a:p>
        </p:txBody>
      </p:sp>
      <p:sp>
        <p:nvSpPr>
          <p:cNvPr id="6" name="Tekstfelt 5">
            <a:extLst>
              <a:ext uri="{FF2B5EF4-FFF2-40B4-BE49-F238E27FC236}">
                <a16:creationId xmlns:a16="http://schemas.microsoft.com/office/drawing/2014/main" id="{6D2F95DD-7F8E-AE54-6AA5-45B492A35F9A}"/>
              </a:ext>
            </a:extLst>
          </p:cNvPr>
          <p:cNvSpPr txBox="1"/>
          <p:nvPr/>
        </p:nvSpPr>
        <p:spPr>
          <a:xfrm>
            <a:off x="416170" y="6336323"/>
            <a:ext cx="4911969"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da-DK" sz="1000" i="1">
                <a:solidFill>
                  <a:schemeClr val="tx2"/>
                </a:solidFill>
              </a:rPr>
              <a:t>Folkepension i januar måned 2026 (Økonomiministeriets familietypemodel)</a:t>
            </a:r>
          </a:p>
        </p:txBody>
      </p:sp>
    </p:spTree>
    <p:extLst>
      <p:ext uri="{BB962C8B-B14F-4D97-AF65-F5344CB8AC3E}">
        <p14:creationId xmlns:p14="http://schemas.microsoft.com/office/powerpoint/2010/main" val="94699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8">
            <a:extLst>
              <a:ext uri="{FF2B5EF4-FFF2-40B4-BE49-F238E27FC236}">
                <a16:creationId xmlns:a16="http://schemas.microsoft.com/office/drawing/2014/main" id="{E8EC6874-BAC0-C5F4-334B-DDD1477B477A}"/>
              </a:ext>
            </a:extLst>
          </p:cNvPr>
          <p:cNvSpPr>
            <a:spLocks noGrp="1"/>
          </p:cNvSpPr>
          <p:nvPr>
            <p:ph sz="half" idx="1"/>
          </p:nvPr>
        </p:nvSpPr>
        <p:spPr>
          <a:xfrm>
            <a:off x="344486" y="1582147"/>
            <a:ext cx="5331919" cy="4511748"/>
          </a:xfrm>
        </p:spPr>
        <p:txBody>
          <a:bodyPr/>
          <a:lstStyle/>
          <a:p>
            <a:pPr algn="l" rtl="0" fontAlgn="base"/>
            <a:r>
              <a:rPr lang="da-DK" sz="1800" b="0" i="0">
                <a:solidFill>
                  <a:srgbClr val="000000"/>
                </a:solidFill>
                <a:effectLst/>
                <a:latin typeface="IBM Plex Sans" panose="020B0503050203000203" pitchFamily="34" charset="0"/>
              </a:rPr>
              <a:t>Vi får mange henvendelser om, at fødevarepriserne presser privatøkonomien. Pensionisterne er en af de samfundsgrupper, der rammes hårdest af inflationen.</a:t>
            </a:r>
          </a:p>
          <a:p>
            <a:pPr algn="l" rtl="0" fontAlgn="base"/>
            <a:endParaRPr lang="da-DK" sz="1800">
              <a:solidFill>
                <a:srgbClr val="000000"/>
              </a:solidFill>
            </a:endParaRPr>
          </a:p>
          <a:p>
            <a:pPr algn="l" rtl="0" fontAlgn="base"/>
            <a:r>
              <a:rPr lang="da-DK" sz="1800" b="0" i="0">
                <a:solidFill>
                  <a:srgbClr val="000000"/>
                </a:solidFill>
                <a:effectLst/>
                <a:latin typeface="IBM Plex Sans" panose="020B0503050203000203" pitchFamily="34" charset="0"/>
              </a:rPr>
              <a:t>Ældre Sagen i fælles opråb med Forbrugerrådet og FH </a:t>
            </a:r>
            <a:endParaRPr lang="da-DK" sz="1800">
              <a:solidFill>
                <a:srgbClr val="000000"/>
              </a:solidFill>
            </a:endParaRPr>
          </a:p>
          <a:p>
            <a:pPr algn="l" rtl="0" fontAlgn="base"/>
            <a:endParaRPr lang="da-DK" sz="1800" b="0" i="0">
              <a:solidFill>
                <a:srgbClr val="000000"/>
              </a:solidFill>
              <a:effectLst/>
              <a:latin typeface="IBM Plex Sans" panose="020B0503050203000203" pitchFamily="34" charset="0"/>
            </a:endParaRPr>
          </a:p>
          <a:p>
            <a:pPr fontAlgn="base">
              <a:buFont typeface="Arial" panose="020B0604020202020204" pitchFamily="34" charset="0"/>
              <a:buChar char="•"/>
            </a:pPr>
            <a:endParaRPr lang="da-DK" sz="1800" b="0" i="0">
              <a:solidFill>
                <a:srgbClr val="000000"/>
              </a:solidFill>
              <a:effectLst/>
              <a:latin typeface="IBM Plex Sans" panose="020B0503050203000203" pitchFamily="34" charset="0"/>
            </a:endParaRPr>
          </a:p>
          <a:p>
            <a:br>
              <a:rPr lang="da-DK" sz="1800"/>
            </a:br>
            <a:endParaRPr lang="da-DK" sz="1800" b="0" i="0">
              <a:solidFill>
                <a:srgbClr val="000000"/>
              </a:solidFill>
              <a:effectLst/>
              <a:latin typeface="IBM Plex Sans" panose="020B0503050203000203" pitchFamily="34" charset="0"/>
            </a:endParaRPr>
          </a:p>
          <a:p>
            <a:pPr fontAlgn="base">
              <a:buFont typeface="Arial" panose="020B0604020202020204" pitchFamily="34" charset="0"/>
              <a:buChar char="•"/>
            </a:pPr>
            <a:endParaRPr lang="da-DK" sz="1800">
              <a:solidFill>
                <a:srgbClr val="000000"/>
              </a:solidFill>
            </a:endParaRPr>
          </a:p>
          <a:p>
            <a:pPr fontAlgn="base">
              <a:buFont typeface="Arial" panose="020B0604020202020204" pitchFamily="34" charset="0"/>
              <a:buChar char="•"/>
            </a:pPr>
            <a:endParaRPr lang="da-DK" sz="1800" b="0" i="0">
              <a:solidFill>
                <a:srgbClr val="000000"/>
              </a:solidFill>
              <a:effectLst/>
              <a:latin typeface="IBM Plex Sans" panose="020B0503050203000203" pitchFamily="34" charset="0"/>
            </a:endParaRPr>
          </a:p>
          <a:p>
            <a:endParaRPr lang="da-DK" sz="1800"/>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fld id="{19D909C2-3D1A-4D02-8F8B-D54A969E2911}" type="datetime1">
              <a:rPr lang="da-DK" smtClean="0"/>
              <a:t>16-09-2025</a:t>
            </a:fld>
            <a:endParaRPr lang="da-DK"/>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fld id="{0E8862F4-759C-4937-98C7-CDEB1EE77131}" type="slidenum">
              <a:rPr lang="da-DK" smtClean="0"/>
              <a:pPr/>
              <a:t>16</a:t>
            </a:fld>
            <a:endParaRPr lang="da-DK"/>
          </a:p>
        </p:txBody>
      </p:sp>
      <p:sp>
        <p:nvSpPr>
          <p:cNvPr id="8" name="Titel 7">
            <a:extLst>
              <a:ext uri="{FF2B5EF4-FFF2-40B4-BE49-F238E27FC236}">
                <a16:creationId xmlns:a16="http://schemas.microsoft.com/office/drawing/2014/main" id="{5F2750A1-5C5F-A2C0-7A79-F42E388577E5}"/>
              </a:ext>
            </a:extLst>
          </p:cNvPr>
          <p:cNvSpPr>
            <a:spLocks noGrp="1"/>
          </p:cNvSpPr>
          <p:nvPr>
            <p:ph type="title"/>
          </p:nvPr>
        </p:nvSpPr>
        <p:spPr/>
        <p:txBody>
          <a:bodyPr/>
          <a:lstStyle/>
          <a:p>
            <a:r>
              <a:rPr lang="da-DK"/>
              <a:t>Stigende fødevarepriser rammer pensionister hårdt</a:t>
            </a:r>
          </a:p>
        </p:txBody>
      </p:sp>
      <p:graphicFrame>
        <p:nvGraphicFramePr>
          <p:cNvPr id="2" name="Pladsholder til billede 1">
            <a:extLst>
              <a:ext uri="{FF2B5EF4-FFF2-40B4-BE49-F238E27FC236}">
                <a16:creationId xmlns:a16="http://schemas.microsoft.com/office/drawing/2014/main" id="{BFB6BA45-5132-D3B9-5AA7-AD28B2ACDE59}"/>
              </a:ext>
            </a:extLst>
          </p:cNvPr>
          <p:cNvGraphicFramePr>
            <a:graphicFrameLocks noGrp="1"/>
          </p:cNvGraphicFramePr>
          <p:nvPr>
            <p:ph type="pic" sz="quarter" idx="13"/>
          </p:nvPr>
        </p:nvGraphicFramePr>
        <p:xfrm>
          <a:off x="6096000" y="452718"/>
          <a:ext cx="5662238" cy="5814518"/>
        </p:xfrm>
        <a:graphic>
          <a:graphicData uri="http://schemas.openxmlformats.org/drawingml/2006/chart">
            <c:chart xmlns:c="http://schemas.openxmlformats.org/drawingml/2006/chart" xmlns:r="http://schemas.openxmlformats.org/officeDocument/2006/relationships" r:id="rId3"/>
          </a:graphicData>
        </a:graphic>
      </p:graphicFrame>
      <p:sp>
        <p:nvSpPr>
          <p:cNvPr id="7" name="AutoShape 4" descr="Frygter du også stigende priser? Det har du god grund til, mener ekspert -  Fagbladet3f">
            <a:extLst>
              <a:ext uri="{FF2B5EF4-FFF2-40B4-BE49-F238E27FC236}">
                <a16:creationId xmlns:a16="http://schemas.microsoft.com/office/drawing/2014/main" id="{970ABAFF-7B79-1CE5-2313-300AD841A6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249689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07593A8-9C75-D270-147F-EC03EDA43F73}"/>
              </a:ext>
            </a:extLst>
          </p:cNvPr>
          <p:cNvSpPr>
            <a:spLocks noGrp="1"/>
          </p:cNvSpPr>
          <p:nvPr>
            <p:ph sz="half" idx="1"/>
          </p:nvPr>
        </p:nvSpPr>
        <p:spPr>
          <a:xfrm>
            <a:off x="311927" y="910350"/>
            <a:ext cx="6465530" cy="4479925"/>
          </a:xfrm>
        </p:spPr>
        <p:txBody>
          <a:bodyPr/>
          <a:lstStyle/>
          <a:p>
            <a:r>
              <a:rPr lang="da-DK" sz="2400"/>
              <a:t>Ældre Sagen været engageret i kampen siden 2022.</a:t>
            </a:r>
          </a:p>
          <a:p>
            <a:r>
              <a:rPr lang="da-DK" sz="2400"/>
              <a:t>Vi har været med til at få indført bl.a.:</a:t>
            </a:r>
            <a:br>
              <a:rPr lang="da-DK" sz="2400"/>
            </a:br>
            <a:endParaRPr lang="da-DK" sz="2400"/>
          </a:p>
          <a:p>
            <a:pPr marL="285750" indent="-285750">
              <a:buFont typeface="Arial" panose="020B0604020202020204" pitchFamily="34" charset="0"/>
              <a:buChar char="•"/>
            </a:pPr>
            <a:r>
              <a:rPr lang="da-DK" sz="2400" b="1"/>
              <a:t>Beløbsgrænser for </a:t>
            </a:r>
            <a:r>
              <a:rPr lang="da-DK" sz="2400" b="1" err="1"/>
              <a:t>straksoverførsler</a:t>
            </a:r>
            <a:r>
              <a:rPr lang="da-DK" sz="2400" b="1"/>
              <a:t> i banken</a:t>
            </a:r>
            <a:endParaRPr lang="da-DK" sz="2400"/>
          </a:p>
          <a:p>
            <a:pPr marL="285750" indent="-285750">
              <a:buFont typeface="Arial" panose="020B0604020202020204" pitchFamily="34" charset="0"/>
              <a:buChar char="•"/>
            </a:pPr>
            <a:r>
              <a:rPr lang="da-DK" sz="2400" b="1"/>
              <a:t>Udvidet beskyttelse mod fup-opkald</a:t>
            </a:r>
            <a:endParaRPr lang="da-DK" sz="2400"/>
          </a:p>
          <a:p>
            <a:pPr marL="285750" indent="-285750">
              <a:buFont typeface="Arial" panose="020B0604020202020204" pitchFamily="34" charset="0"/>
              <a:buChar char="•"/>
            </a:pPr>
            <a:r>
              <a:rPr lang="da-DK" sz="2400" b="1"/>
              <a:t>Samarbejde om informationsindsatser på tværs af myndigheder og organisationer</a:t>
            </a:r>
            <a:br>
              <a:rPr lang="da-DK" sz="2400" b="1"/>
            </a:br>
            <a:endParaRPr lang="da-DK" sz="2400" b="1"/>
          </a:p>
          <a:p>
            <a:r>
              <a:rPr lang="da-DK" sz="2400"/>
              <a:t>OG ikke mindst:</a:t>
            </a:r>
            <a:endParaRPr lang="da-DK" sz="2400" b="1"/>
          </a:p>
          <a:p>
            <a:pPr marL="285750" indent="-285750">
              <a:buFont typeface="Arial" panose="020B0604020202020204" pitchFamily="34" charset="0"/>
              <a:buChar char="•"/>
            </a:pPr>
            <a:endParaRPr lang="da-DK" sz="2000" b="1" i="1">
              <a:highlight>
                <a:srgbClr val="FFFF00"/>
              </a:highlight>
            </a:endParaRPr>
          </a:p>
          <a:p>
            <a:pPr algn="ctr"/>
            <a:r>
              <a:rPr lang="da-DK" sz="2000" b="1" i="1">
                <a:highlight>
                  <a:srgbClr val="FFFF00"/>
                </a:highlight>
              </a:rPr>
              <a:t>Bidraget til </a:t>
            </a:r>
            <a:r>
              <a:rPr lang="da-DK" sz="2000" b="1" i="1" err="1">
                <a:highlight>
                  <a:srgbClr val="FFFF00"/>
                </a:highlight>
              </a:rPr>
              <a:t>afstigmatisering</a:t>
            </a:r>
            <a:r>
              <a:rPr lang="da-DK" sz="2000" b="1" i="1">
                <a:highlight>
                  <a:srgbClr val="FFFF00"/>
                </a:highlight>
              </a:rPr>
              <a:t> af dét at blive svindlet.  Det er </a:t>
            </a:r>
            <a:r>
              <a:rPr lang="da-DK" sz="2000" b="1" i="1" u="sng">
                <a:highlight>
                  <a:srgbClr val="FFFF00"/>
                </a:highlight>
              </a:rPr>
              <a:t>ikke kun ældre </a:t>
            </a:r>
            <a:r>
              <a:rPr lang="da-DK" sz="2000" b="1" i="1">
                <a:highlight>
                  <a:srgbClr val="FFFF00"/>
                </a:highlight>
              </a:rPr>
              <a:t>– men alle samfundsgrupper,</a:t>
            </a:r>
          </a:p>
          <a:p>
            <a:pPr algn="ctr"/>
            <a:r>
              <a:rPr lang="da-DK" sz="2000" b="1" i="1">
                <a:highlight>
                  <a:srgbClr val="FFFF00"/>
                </a:highlight>
              </a:rPr>
              <a:t>der rammes!</a:t>
            </a:r>
          </a:p>
          <a:p>
            <a:endParaRPr lang="da-DK"/>
          </a:p>
          <a:p>
            <a:endParaRPr lang="da-DK"/>
          </a:p>
          <a:p>
            <a:r>
              <a:rPr lang="da-DK"/>
              <a:t> </a:t>
            </a:r>
          </a:p>
        </p:txBody>
      </p:sp>
      <p:sp>
        <p:nvSpPr>
          <p:cNvPr id="4" name="Pladsholder til dato 3">
            <a:extLst>
              <a:ext uri="{FF2B5EF4-FFF2-40B4-BE49-F238E27FC236}">
                <a16:creationId xmlns:a16="http://schemas.microsoft.com/office/drawing/2014/main" id="{D2B71108-54F6-D9EE-61D7-0C772BF5BCDE}"/>
              </a:ext>
            </a:extLst>
          </p:cNvPr>
          <p:cNvSpPr>
            <a:spLocks noGrp="1"/>
          </p:cNvSpPr>
          <p:nvPr>
            <p:ph type="dt" sz="half" idx="10"/>
          </p:nvPr>
        </p:nvSpPr>
        <p:spPr/>
        <p:txBody>
          <a:bodyPr/>
          <a:lstStyle/>
          <a:p>
            <a:fld id="{19D909C2-3D1A-4D02-8F8B-D54A969E2911}" type="datetime1">
              <a:rPr lang="da-DK" smtClean="0"/>
              <a:t>16-09-2025</a:t>
            </a:fld>
            <a:endParaRPr lang="da-DK"/>
          </a:p>
        </p:txBody>
      </p:sp>
      <p:sp>
        <p:nvSpPr>
          <p:cNvPr id="6" name="Pladsholder til slidenummer 5">
            <a:extLst>
              <a:ext uri="{FF2B5EF4-FFF2-40B4-BE49-F238E27FC236}">
                <a16:creationId xmlns:a16="http://schemas.microsoft.com/office/drawing/2014/main" id="{F1F4A83A-B930-F006-DCA0-140C86736904}"/>
              </a:ext>
            </a:extLst>
          </p:cNvPr>
          <p:cNvSpPr>
            <a:spLocks noGrp="1"/>
          </p:cNvSpPr>
          <p:nvPr>
            <p:ph type="sldNum" sz="quarter" idx="12"/>
          </p:nvPr>
        </p:nvSpPr>
        <p:spPr/>
        <p:txBody>
          <a:bodyPr/>
          <a:lstStyle/>
          <a:p>
            <a:fld id="{0E8862F4-759C-4937-98C7-CDEB1EE77131}" type="slidenum">
              <a:rPr lang="da-DK" smtClean="0"/>
              <a:pPr/>
              <a:t>17</a:t>
            </a:fld>
            <a:endParaRPr lang="da-DK"/>
          </a:p>
        </p:txBody>
      </p:sp>
      <p:sp>
        <p:nvSpPr>
          <p:cNvPr id="2" name="Titel 1">
            <a:extLst>
              <a:ext uri="{FF2B5EF4-FFF2-40B4-BE49-F238E27FC236}">
                <a16:creationId xmlns:a16="http://schemas.microsoft.com/office/drawing/2014/main" id="{5E9EC759-57E1-EA4D-1A80-0A3071BC688F}"/>
              </a:ext>
            </a:extLst>
          </p:cNvPr>
          <p:cNvSpPr>
            <a:spLocks noGrp="1"/>
          </p:cNvSpPr>
          <p:nvPr>
            <p:ph type="title"/>
          </p:nvPr>
        </p:nvSpPr>
        <p:spPr/>
        <p:txBody>
          <a:bodyPr/>
          <a:lstStyle/>
          <a:p>
            <a:r>
              <a:rPr lang="da-DK"/>
              <a:t>Ældre Sagen bekæmper økonomisk it-kriminalitet</a:t>
            </a:r>
          </a:p>
        </p:txBody>
      </p:sp>
      <p:pic>
        <p:nvPicPr>
          <p:cNvPr id="12" name="Pladsholder til billede 11" descr="Et billede, der indeholder tøj, menneske, person, jakkesæt&#10;&#10;AI-genereret indhold kan være ukorrekt.">
            <a:extLst>
              <a:ext uri="{FF2B5EF4-FFF2-40B4-BE49-F238E27FC236}">
                <a16:creationId xmlns:a16="http://schemas.microsoft.com/office/drawing/2014/main" id="{BEB5D273-CAB2-3572-C118-B62F2A1FE945}"/>
              </a:ext>
            </a:extLst>
          </p:cNvPr>
          <p:cNvPicPr>
            <a:picLocks noGrp="1" noChangeAspect="1"/>
          </p:cNvPicPr>
          <p:nvPr>
            <p:ph type="pic" sz="quarter" idx="13"/>
          </p:nvPr>
        </p:nvPicPr>
        <p:blipFill>
          <a:blip r:embed="rId3"/>
          <a:srcRect t="19692" b="19692"/>
          <a:stretch>
            <a:fillRect/>
          </a:stretch>
        </p:blipFill>
        <p:spPr>
          <a:xfrm>
            <a:off x="6646247" y="1258888"/>
            <a:ext cx="5541962" cy="4479925"/>
          </a:xfrm>
        </p:spPr>
      </p:pic>
    </p:spTree>
    <p:extLst>
      <p:ext uri="{BB962C8B-B14F-4D97-AF65-F5344CB8AC3E}">
        <p14:creationId xmlns:p14="http://schemas.microsoft.com/office/powerpoint/2010/main" val="296312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2880-06ED-E44F-AD98-E0BBABF061FB}"/>
              </a:ext>
            </a:extLst>
          </p:cNvPr>
          <p:cNvSpPr>
            <a:spLocks noGrp="1"/>
          </p:cNvSpPr>
          <p:nvPr>
            <p:ph type="ctrTitle"/>
          </p:nvPr>
        </p:nvSpPr>
        <p:spPr/>
        <p:txBody>
          <a:bodyPr/>
          <a:lstStyle/>
          <a:p>
            <a:r>
              <a:rPr lang="da-DK"/>
              <a:t>Strategi 2026 </a:t>
            </a:r>
          </a:p>
        </p:txBody>
      </p:sp>
      <p:sp>
        <p:nvSpPr>
          <p:cNvPr id="3" name="Subtitle 2">
            <a:extLst>
              <a:ext uri="{FF2B5EF4-FFF2-40B4-BE49-F238E27FC236}">
                <a16:creationId xmlns:a16="http://schemas.microsoft.com/office/drawing/2014/main" id="{3827A995-4F99-2BF2-03B2-C3C6D71535BE}"/>
              </a:ext>
            </a:extLst>
          </p:cNvPr>
          <p:cNvSpPr>
            <a:spLocks noGrp="1"/>
          </p:cNvSpPr>
          <p:nvPr>
            <p:ph type="subTitle" idx="1"/>
          </p:nvPr>
        </p:nvSpPr>
        <p:spPr/>
        <p:txBody>
          <a:bodyPr/>
          <a:lstStyle/>
          <a:p>
            <a:r>
              <a:rPr lang="da-DK"/>
              <a:t>Foreløbige tanker efter Landsbestyrelsesmøde Aarhus, 25. august 2025</a:t>
            </a:r>
          </a:p>
        </p:txBody>
      </p:sp>
      <p:pic>
        <p:nvPicPr>
          <p:cNvPr id="5" name="Pladsholder til billede 4" descr="Nærbillede af tjekliste">
            <a:extLst>
              <a:ext uri="{FF2B5EF4-FFF2-40B4-BE49-F238E27FC236}">
                <a16:creationId xmlns:a16="http://schemas.microsoft.com/office/drawing/2014/main" id="{0307507F-F2C6-8438-5A2B-B50483288B39}"/>
              </a:ext>
            </a:extLst>
          </p:cNvPr>
          <p:cNvPicPr>
            <a:picLocks noGrp="1" noChangeAspect="1"/>
          </p:cNvPicPr>
          <p:nvPr>
            <p:ph type="pic" sz="quarter" idx="10"/>
          </p:nvPr>
        </p:nvPicPr>
        <p:blipFill>
          <a:blip r:embed="rId3"/>
          <a:srcRect l="20278" r="20278"/>
          <a:stretch>
            <a:fillRect/>
          </a:stretch>
        </p:blipFill>
        <p:spPr/>
      </p:pic>
    </p:spTree>
    <p:extLst>
      <p:ext uri="{BB962C8B-B14F-4D97-AF65-F5344CB8AC3E}">
        <p14:creationId xmlns:p14="http://schemas.microsoft.com/office/powerpoint/2010/main" val="265710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76CBB-0718-8DD9-BE5C-68EC9F3D57A7}"/>
              </a:ext>
            </a:extLst>
          </p:cNvPr>
          <p:cNvSpPr>
            <a:spLocks noGrp="1"/>
          </p:cNvSpPr>
          <p:nvPr>
            <p:ph type="title"/>
          </p:nvPr>
        </p:nvSpPr>
        <p:spPr/>
        <p:txBody>
          <a:bodyPr/>
          <a:lstStyle/>
          <a:p>
            <a:r>
              <a:rPr lang="da-DK"/>
              <a:t>Politiske og økonomiske tendenser i 2026</a:t>
            </a:r>
          </a:p>
        </p:txBody>
      </p:sp>
      <p:sp>
        <p:nvSpPr>
          <p:cNvPr id="3" name="Pladsholder til dato 2">
            <a:extLst>
              <a:ext uri="{FF2B5EF4-FFF2-40B4-BE49-F238E27FC236}">
                <a16:creationId xmlns:a16="http://schemas.microsoft.com/office/drawing/2014/main" id="{FB8F9696-6EC5-B762-C6E0-19591BEE82E6}"/>
              </a:ext>
            </a:extLst>
          </p:cNvPr>
          <p:cNvSpPr>
            <a:spLocks noGrp="1"/>
          </p:cNvSpPr>
          <p:nvPr>
            <p:ph type="dt" sz="half" idx="10"/>
          </p:nvPr>
        </p:nvSpPr>
        <p:spPr/>
        <p:txBody>
          <a:bodyPr/>
          <a:lstStyle/>
          <a:p>
            <a:endParaRPr lang="da-DK"/>
          </a:p>
        </p:txBody>
      </p:sp>
      <p:sp>
        <p:nvSpPr>
          <p:cNvPr id="5" name="Pladsholder til indhold 4">
            <a:extLst>
              <a:ext uri="{FF2B5EF4-FFF2-40B4-BE49-F238E27FC236}">
                <a16:creationId xmlns:a16="http://schemas.microsoft.com/office/drawing/2014/main" id="{8194949E-D450-39DF-CFBE-A50DCA777723}"/>
              </a:ext>
            </a:extLst>
          </p:cNvPr>
          <p:cNvSpPr>
            <a:spLocks noGrp="1"/>
          </p:cNvSpPr>
          <p:nvPr>
            <p:ph sz="quarter" idx="13"/>
          </p:nvPr>
        </p:nvSpPr>
        <p:spPr/>
        <p:txBody>
          <a:bodyPr/>
          <a:lstStyle/>
          <a:p>
            <a:r>
              <a:rPr lang="da-DK" sz="2400" b="1"/>
              <a:t>Trumps ”</a:t>
            </a:r>
            <a:r>
              <a:rPr lang="da-DK" sz="2400" b="1" err="1"/>
              <a:t>beggar</a:t>
            </a:r>
            <a:r>
              <a:rPr lang="da-DK" sz="2400" b="1"/>
              <a:t> </a:t>
            </a:r>
            <a:r>
              <a:rPr lang="da-DK" sz="2400" b="1" err="1"/>
              <a:t>thy</a:t>
            </a:r>
            <a:r>
              <a:rPr lang="da-DK" sz="2400" b="1"/>
              <a:t> </a:t>
            </a:r>
            <a:r>
              <a:rPr lang="da-DK" sz="2400" b="1" err="1"/>
              <a:t>neighbour</a:t>
            </a:r>
            <a:r>
              <a:rPr lang="da-DK" sz="2400" b="1"/>
              <a:t>” policy</a:t>
            </a:r>
          </a:p>
          <a:p>
            <a:endParaRPr lang="da-DK" sz="2400" b="1"/>
          </a:p>
          <a:p>
            <a:pPr marL="342900" indent="-342900">
              <a:buFont typeface="Arial" panose="020B0604020202020204" pitchFamily="34" charset="0"/>
              <a:buChar char="•"/>
            </a:pPr>
            <a:r>
              <a:rPr lang="da-DK" sz="2400"/>
              <a:t>Efterspørgslen i Danmark trækkes af stærk eksport </a:t>
            </a:r>
            <a:br>
              <a:rPr lang="da-DK" sz="2400"/>
            </a:br>
            <a:r>
              <a:rPr lang="da-DK" sz="2400"/>
              <a:t>(især medicin, dog trussel fra konkurrenter og kopiprodukter) </a:t>
            </a:r>
          </a:p>
          <a:p>
            <a:pPr marL="342900" indent="-342900">
              <a:buFont typeface="Arial" panose="020B0604020202020204" pitchFamily="34" charset="0"/>
              <a:buChar char="•"/>
            </a:pPr>
            <a:r>
              <a:rPr lang="da-DK" sz="2400"/>
              <a:t>Megen dansk medicinproduktion foregår i USA og rammes ikke af straftold</a:t>
            </a:r>
          </a:p>
          <a:p>
            <a:pPr marL="342900" indent="-342900">
              <a:buFont typeface="Arial" panose="020B0604020202020204" pitchFamily="34" charset="0"/>
              <a:buChar char="•"/>
            </a:pPr>
            <a:r>
              <a:rPr lang="da-DK" sz="2400"/>
              <a:t>Men Trumps politik vil ryste verdensøkonomien</a:t>
            </a:r>
          </a:p>
          <a:p>
            <a:pPr marL="342900" indent="-342900">
              <a:buFont typeface="Arial" panose="020B0604020202020204" pitchFamily="34" charset="0"/>
              <a:buChar char="•"/>
            </a:pPr>
            <a:r>
              <a:rPr lang="da-DK" sz="2400"/>
              <a:t>Selv om dansk økonomi er grundlæggende robust, vil Danmark - som handels- og transportnation – rammes hårdere end mange andre</a:t>
            </a:r>
          </a:p>
          <a:p>
            <a:pPr marL="342900" indent="-342900">
              <a:buFont typeface="Arial" panose="020B0604020202020204" pitchFamily="34" charset="0"/>
              <a:buChar char="•"/>
            </a:pPr>
            <a:r>
              <a:rPr lang="da-DK" sz="2400"/>
              <a:t>Lige nu er verdensøkonomien komplet uforudsigelig</a:t>
            </a:r>
          </a:p>
          <a:p>
            <a:pPr marL="342900" indent="-342900">
              <a:buFont typeface="Arial" panose="020B0604020202020204" pitchFamily="34" charset="0"/>
              <a:buChar char="•"/>
            </a:pPr>
            <a:r>
              <a:rPr lang="da-DK" sz="2400"/>
              <a:t>Situationen i Ukraine af central betydning – i krig er der forsvarsudgifter, træk på arbejdsstyrke; ved fred: stort ressourcetræk til genopbygning</a:t>
            </a:r>
            <a:endParaRPr lang="da-DK"/>
          </a:p>
          <a:p>
            <a:endParaRPr lang="da-DK"/>
          </a:p>
          <a:p>
            <a:endParaRPr lang="da-DK"/>
          </a:p>
        </p:txBody>
      </p:sp>
    </p:spTree>
    <p:extLst>
      <p:ext uri="{BB962C8B-B14F-4D97-AF65-F5344CB8AC3E}">
        <p14:creationId xmlns:p14="http://schemas.microsoft.com/office/powerpoint/2010/main" val="292142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A7159980-D977-EC22-F123-2CF679933BF7}"/>
              </a:ext>
            </a:extLst>
          </p:cNvPr>
          <p:cNvSpPr>
            <a:spLocks noGrp="1"/>
          </p:cNvSpPr>
          <p:nvPr>
            <p:ph type="title"/>
          </p:nvPr>
        </p:nvSpPr>
        <p:spPr>
          <a:xfrm>
            <a:off x="821728" y="392397"/>
            <a:ext cx="9974263" cy="2287430"/>
          </a:xfrm>
        </p:spPr>
        <p:txBody>
          <a:bodyPr/>
          <a:lstStyle/>
          <a:p>
            <a:pPr>
              <a:buNone/>
            </a:pPr>
            <a:r>
              <a:rPr lang="da-DK"/>
              <a:t>Agenda</a:t>
            </a:r>
            <a:br>
              <a:rPr lang="da-DK"/>
            </a:br>
            <a:br>
              <a:rPr lang="da-DK" sz="1800">
                <a:effectLst/>
                <a:latin typeface="Aptos" panose="020B0004020202020204" pitchFamily="34" charset="0"/>
                <a:ea typeface="Aptos" panose="020B0004020202020204" pitchFamily="34" charset="0"/>
                <a:cs typeface="Aptos" panose="020B0004020202020204" pitchFamily="34" charset="0"/>
              </a:rPr>
            </a:br>
            <a:br>
              <a:rPr lang="da-DK"/>
            </a:br>
            <a:endParaRPr lang="da-DK"/>
          </a:p>
        </p:txBody>
      </p:sp>
      <p:sp>
        <p:nvSpPr>
          <p:cNvPr id="11" name="Pladsholder til tekst 10">
            <a:extLst>
              <a:ext uri="{FF2B5EF4-FFF2-40B4-BE49-F238E27FC236}">
                <a16:creationId xmlns:a16="http://schemas.microsoft.com/office/drawing/2014/main" id="{17FCA3F5-D648-3886-1AAE-9DBA1AC0AA04}"/>
              </a:ext>
            </a:extLst>
          </p:cNvPr>
          <p:cNvSpPr>
            <a:spLocks noGrp="1"/>
          </p:cNvSpPr>
          <p:nvPr>
            <p:ph type="body" idx="1"/>
          </p:nvPr>
        </p:nvSpPr>
        <p:spPr>
          <a:xfrm>
            <a:off x="831850" y="2290691"/>
            <a:ext cx="10538422" cy="1486160"/>
          </a:xfrm>
        </p:spPr>
        <p:txBody>
          <a:bodyPr vert="horz" lIns="0" tIns="0" rIns="0" bIns="0" rtlCol="0" anchor="t">
            <a:noAutofit/>
          </a:bodyPr>
          <a:lstStyle/>
          <a:p>
            <a:r>
              <a:rPr lang="da-DK" sz="2000">
                <a:effectLst/>
                <a:latin typeface="IBM Plex Sans"/>
                <a:ea typeface="Aptos" panose="020B0004020202020204" pitchFamily="34" charset="0"/>
                <a:cs typeface="Aptos" panose="020B0004020202020204" pitchFamily="34" charset="0"/>
              </a:rPr>
              <a:t> </a:t>
            </a:r>
            <a:br>
              <a:rPr lang="da-DK" sz="2400">
                <a:effectLst/>
                <a:latin typeface="Aptos" panose="020B0004020202020204" pitchFamily="34" charset="0"/>
                <a:ea typeface="Aptos" panose="020B0004020202020204" pitchFamily="34" charset="0"/>
                <a:cs typeface="Aptos" panose="020B0004020202020204" pitchFamily="34" charset="0"/>
              </a:rPr>
            </a:br>
            <a:r>
              <a:rPr lang="da-DK" sz="2400" b="1">
                <a:effectLst/>
                <a:latin typeface="IBM Plex Sans"/>
                <a:ea typeface="Times New Roman" panose="02020603050405020304" pitchFamily="18" charset="0"/>
                <a:cs typeface="Aptos" panose="020B0004020202020204" pitchFamily="34" charset="0"/>
              </a:rPr>
              <a:t>Ældrepleje og sundhed: </a:t>
            </a:r>
            <a:r>
              <a:rPr lang="da-DK" sz="2400">
                <a:latin typeface="IBM Plex Sans"/>
                <a:ea typeface="Times New Roman" panose="02020603050405020304" pitchFamily="18" charset="0"/>
                <a:cs typeface="Aptos" panose="020B0004020202020204" pitchFamily="34" charset="0"/>
              </a:rPr>
              <a:t>P</a:t>
            </a:r>
            <a:r>
              <a:rPr lang="da-DK" sz="2400">
                <a:effectLst/>
                <a:latin typeface="IBM Plex Sans"/>
                <a:ea typeface="Times New Roman" panose="02020603050405020304" pitchFamily="18" charset="0"/>
                <a:cs typeface="Aptos" panose="020B0004020202020204" pitchFamily="34" charset="0"/>
              </a:rPr>
              <a:t>lejeboligmangel, Omsorgssvigt, 3 store undersøgelser -&gt;KV25-indsats, </a:t>
            </a:r>
            <a:r>
              <a:rPr lang="da-DK" sz="2400">
                <a:latin typeface="IBM Plex Sans"/>
                <a:ea typeface="Times New Roman" panose="02020603050405020304" pitchFamily="18" charset="0"/>
                <a:cs typeface="Aptos" panose="020B0004020202020204" pitchFamily="34" charset="0"/>
              </a:rPr>
              <a:t>Aktuel s</a:t>
            </a:r>
            <a:r>
              <a:rPr lang="da-DK" sz="2400">
                <a:effectLst/>
                <a:latin typeface="IBM Plex Sans"/>
                <a:ea typeface="Times New Roman" panose="02020603050405020304" pitchFamily="18" charset="0"/>
                <a:cs typeface="Aptos" panose="020B0004020202020204" pitchFamily="34" charset="0"/>
              </a:rPr>
              <a:t>tatus på sundhedsstrukturreform</a:t>
            </a:r>
            <a:br>
              <a:rPr lang="da-DK" sz="2400">
                <a:effectLst/>
                <a:latin typeface="IBM Plex Sans" panose="020B0503050203000203" pitchFamily="34" charset="0"/>
                <a:ea typeface="Times New Roman" panose="02020603050405020304" pitchFamily="18" charset="0"/>
                <a:cs typeface="Aptos" panose="020B0004020202020204" pitchFamily="34" charset="0"/>
              </a:rPr>
            </a:br>
            <a:br>
              <a:rPr lang="da-DK" sz="2400">
                <a:effectLst/>
                <a:latin typeface="Aptos" panose="020B0004020202020204" pitchFamily="34" charset="0"/>
                <a:ea typeface="Aptos" panose="020B0004020202020204" pitchFamily="34" charset="0"/>
                <a:cs typeface="Aptos" panose="020B0004020202020204" pitchFamily="34" charset="0"/>
              </a:rPr>
            </a:br>
            <a:r>
              <a:rPr lang="da-DK" sz="2400" b="1">
                <a:effectLst/>
                <a:latin typeface="IBM Plex Sans"/>
                <a:ea typeface="Times New Roman" panose="02020603050405020304" pitchFamily="18" charset="0"/>
                <a:cs typeface="Aptos" panose="020B0004020202020204" pitchFamily="34" charset="0"/>
              </a:rPr>
              <a:t>Økonomi: </a:t>
            </a:r>
            <a:r>
              <a:rPr lang="da-DK" sz="2400">
                <a:effectLst/>
                <a:latin typeface="IBM Plex Sans"/>
                <a:ea typeface="Times New Roman" panose="02020603050405020304" pitchFamily="18" charset="0"/>
                <a:cs typeface="Aptos" panose="020B0004020202020204" pitchFamily="34" charset="0"/>
              </a:rPr>
              <a:t>Kommunale regnskaber; Ældrecheck-udskydelse</a:t>
            </a:r>
            <a:br>
              <a:rPr lang="da-DK" sz="2400">
                <a:effectLst/>
                <a:latin typeface="Aptos" panose="020B0004020202020204" pitchFamily="34" charset="0"/>
                <a:ea typeface="Aptos" panose="020B0004020202020204" pitchFamily="34" charset="0"/>
                <a:cs typeface="Aptos" panose="020B0004020202020204" pitchFamily="34" charset="0"/>
              </a:rPr>
            </a:br>
            <a:br>
              <a:rPr lang="da-DK" sz="2400" b="1">
                <a:effectLst/>
                <a:latin typeface="Aptos" panose="020B0004020202020204" pitchFamily="34" charset="0"/>
                <a:ea typeface="Aptos" panose="020B0004020202020204" pitchFamily="34" charset="0"/>
                <a:cs typeface="Aptos" panose="020B0004020202020204" pitchFamily="34" charset="0"/>
              </a:rPr>
            </a:br>
            <a:r>
              <a:rPr lang="da-DK" sz="2400" b="1">
                <a:effectLst/>
                <a:latin typeface="IBM Plex Sans"/>
                <a:ea typeface="Times New Roman" panose="02020603050405020304" pitchFamily="18" charset="0"/>
                <a:cs typeface="Aptos" panose="020B0004020202020204" pitchFamily="34" charset="0"/>
              </a:rPr>
              <a:t>Strategi 2026</a:t>
            </a:r>
            <a:r>
              <a:rPr lang="da-DK" sz="2400" b="1">
                <a:latin typeface="IBM Plex Sans"/>
                <a:ea typeface="Times New Roman" panose="02020603050405020304" pitchFamily="18" charset="0"/>
                <a:cs typeface="Aptos" panose="020B0004020202020204" pitchFamily="34" charset="0"/>
              </a:rPr>
              <a:t>: </a:t>
            </a:r>
            <a:r>
              <a:rPr lang="da-DK" sz="2400">
                <a:latin typeface="IBM Plex Sans"/>
                <a:ea typeface="Times New Roman" panose="02020603050405020304" pitchFamily="18" charset="0"/>
                <a:cs typeface="Aptos" panose="020B0004020202020204" pitchFamily="34" charset="0"/>
              </a:rPr>
              <a:t>Foreløbige tanker fra landsbestyrelse og direktion</a:t>
            </a:r>
            <a:endParaRPr lang="da-DK" sz="2400">
              <a:latin typeface="IBM Plex Sans"/>
            </a:endParaRPr>
          </a:p>
        </p:txBody>
      </p:sp>
      <p:sp>
        <p:nvSpPr>
          <p:cNvPr id="3" name="Pladsholder til dato 2">
            <a:extLst>
              <a:ext uri="{FF2B5EF4-FFF2-40B4-BE49-F238E27FC236}">
                <a16:creationId xmlns:a16="http://schemas.microsoft.com/office/drawing/2014/main" id="{B0D4C574-8B18-4933-65B3-624D39A23AEC}"/>
              </a:ext>
            </a:extLst>
          </p:cNvPr>
          <p:cNvSpPr>
            <a:spLocks noGrp="1"/>
          </p:cNvSpPr>
          <p:nvPr>
            <p:ph type="dt" sz="half" idx="10"/>
          </p:nvPr>
        </p:nvSpPr>
        <p:spPr>
          <a:xfrm>
            <a:off x="8866188" y="6577013"/>
            <a:ext cx="1939925" cy="273050"/>
          </a:xfrm>
        </p:spPr>
        <p:txBody>
          <a:bodyPr/>
          <a:lstStyle/>
          <a:p>
            <a:fld id="{7BB729CF-7240-4B05-8B13-6F47062F3865}" type="datetime1">
              <a:rPr lang="da-DK" smtClean="0"/>
              <a:t>16-09-2025</a:t>
            </a:fld>
            <a:endParaRPr lang="da-DK"/>
          </a:p>
        </p:txBody>
      </p:sp>
      <p:sp>
        <p:nvSpPr>
          <p:cNvPr id="5" name="Pladsholder til slidenummer 4">
            <a:extLst>
              <a:ext uri="{FF2B5EF4-FFF2-40B4-BE49-F238E27FC236}">
                <a16:creationId xmlns:a16="http://schemas.microsoft.com/office/drawing/2014/main" id="{35151679-1DAE-50B6-4F6E-7C41DE8D725B}"/>
              </a:ext>
            </a:extLst>
          </p:cNvPr>
          <p:cNvSpPr>
            <a:spLocks noGrp="1"/>
          </p:cNvSpPr>
          <p:nvPr>
            <p:ph type="sldNum" sz="quarter" idx="12"/>
          </p:nvPr>
        </p:nvSpPr>
        <p:spPr>
          <a:xfrm>
            <a:off x="11082337" y="6577013"/>
            <a:ext cx="693737" cy="273050"/>
          </a:xfrm>
        </p:spPr>
        <p:txBody>
          <a:bodyPr/>
          <a:lstStyle/>
          <a:p>
            <a:fld id="{0E8862F4-759C-4937-98C7-CDEB1EE77131}" type="slidenum">
              <a:rPr lang="da-DK" smtClean="0"/>
              <a:pPr/>
              <a:t>2</a:t>
            </a:fld>
            <a:endParaRPr lang="da-DK"/>
          </a:p>
        </p:txBody>
      </p:sp>
    </p:spTree>
    <p:extLst>
      <p:ext uri="{BB962C8B-B14F-4D97-AF65-F5344CB8AC3E}">
        <p14:creationId xmlns:p14="http://schemas.microsoft.com/office/powerpoint/2010/main" val="384727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84DC39-D032-A56F-1D12-D2338AFA0E6A}"/>
              </a:ext>
            </a:extLst>
          </p:cNvPr>
          <p:cNvSpPr/>
          <p:nvPr/>
        </p:nvSpPr>
        <p:spPr>
          <a:xfrm>
            <a:off x="0" y="1259710"/>
            <a:ext cx="12192002" cy="433858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sp>
        <p:nvSpPr>
          <p:cNvPr id="8" name="Title 7">
            <a:extLst>
              <a:ext uri="{FF2B5EF4-FFF2-40B4-BE49-F238E27FC236}">
                <a16:creationId xmlns:a16="http://schemas.microsoft.com/office/drawing/2014/main" id="{E1581E4C-DE67-0B53-8ABE-5CA50C85209B}"/>
              </a:ext>
            </a:extLst>
          </p:cNvPr>
          <p:cNvSpPr>
            <a:spLocks noGrp="1"/>
          </p:cNvSpPr>
          <p:nvPr>
            <p:ph type="title" idx="4294967295"/>
          </p:nvPr>
        </p:nvSpPr>
        <p:spPr>
          <a:xfrm>
            <a:off x="246888" y="2146460"/>
            <a:ext cx="4398264" cy="3383290"/>
          </a:xfrm>
        </p:spPr>
        <p:txBody>
          <a:bodyPr anchor="t">
            <a:noAutofit/>
          </a:bodyPr>
          <a:lstStyle/>
          <a:p>
            <a:pPr algn="l"/>
            <a:r>
              <a:rPr lang="da-DK" sz="3600"/>
              <a:t>De 3 Skub: </a:t>
            </a:r>
            <a:br>
              <a:rPr lang="da-DK" sz="3600"/>
            </a:br>
            <a:r>
              <a:rPr lang="da-DK" sz="3600" b="0"/>
              <a:t>Tre områder i </a:t>
            </a:r>
            <a:br>
              <a:rPr lang="da-DK" sz="3600" b="0"/>
            </a:br>
            <a:r>
              <a:rPr lang="da-DK" sz="3600" b="0"/>
              <a:t>Ældre Sagens </a:t>
            </a:r>
            <a:br>
              <a:rPr lang="da-DK" sz="3600" b="0"/>
            </a:br>
            <a:r>
              <a:rPr lang="da-DK" sz="3600" b="0"/>
              <a:t>2023-2027-strategi, hvor vi ønsker at styrke indsats og resultater </a:t>
            </a:r>
          </a:p>
        </p:txBody>
      </p:sp>
      <p:sp>
        <p:nvSpPr>
          <p:cNvPr id="6" name="Freeform: Shape 5">
            <a:extLst>
              <a:ext uri="{FF2B5EF4-FFF2-40B4-BE49-F238E27FC236}">
                <a16:creationId xmlns:a16="http://schemas.microsoft.com/office/drawing/2014/main" id="{B39B3FC0-B351-19F1-0F75-6A75777B28C5}"/>
              </a:ext>
            </a:extLst>
          </p:cNvPr>
          <p:cNvSpPr/>
          <p:nvPr/>
        </p:nvSpPr>
        <p:spPr>
          <a:xfrm>
            <a:off x="6009112" y="4448869"/>
            <a:ext cx="252195" cy="333787"/>
          </a:xfrm>
          <a:custGeom>
            <a:avLst/>
            <a:gdLst>
              <a:gd name="connsiteX0" fmla="*/ 6947 w 451750"/>
              <a:gd name="connsiteY0" fmla="*/ 591499 h 597904"/>
              <a:gd name="connsiteX1" fmla="*/ 6947 w 451750"/>
              <a:gd name="connsiteY1" fmla="*/ 205518 h 597904"/>
              <a:gd name="connsiteX2" fmla="*/ 205518 w 451750"/>
              <a:gd name="connsiteY2" fmla="*/ 6947 h 597904"/>
              <a:gd name="connsiteX3" fmla="*/ 205518 w 451750"/>
              <a:gd name="connsiteY3" fmla="*/ 6947 h 597904"/>
              <a:gd name="connsiteX4" fmla="*/ 404089 w 451750"/>
              <a:gd name="connsiteY4" fmla="*/ 205518 h 597904"/>
              <a:gd name="connsiteX5" fmla="*/ 404089 w 451750"/>
              <a:gd name="connsiteY5" fmla="*/ 256672 h 597904"/>
              <a:gd name="connsiteX6" fmla="*/ 449330 w 451750"/>
              <a:gd name="connsiteY6" fmla="*/ 410068 h 597904"/>
              <a:gd name="connsiteX7" fmla="*/ 378512 w 451750"/>
              <a:gd name="connsiteY7" fmla="*/ 410068 h 597904"/>
              <a:gd name="connsiteX8" fmla="*/ 378512 w 451750"/>
              <a:gd name="connsiteY8" fmla="*/ 491250 h 597904"/>
              <a:gd name="connsiteX9" fmla="*/ 333137 w 451750"/>
              <a:gd name="connsiteY9" fmla="*/ 536624 h 597904"/>
              <a:gd name="connsiteX10" fmla="*/ 251224 w 451750"/>
              <a:gd name="connsiteY10" fmla="*/ 536624 h 59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1750" h="597904">
                <a:moveTo>
                  <a:pt x="6947" y="591499"/>
                </a:moveTo>
                <a:lnTo>
                  <a:pt x="6947" y="205518"/>
                </a:lnTo>
                <a:cubicBezTo>
                  <a:pt x="6947" y="95836"/>
                  <a:pt x="95836" y="6947"/>
                  <a:pt x="205518" y="6947"/>
                </a:cubicBezTo>
                <a:lnTo>
                  <a:pt x="205518" y="6947"/>
                </a:lnTo>
                <a:cubicBezTo>
                  <a:pt x="315200" y="6947"/>
                  <a:pt x="404089" y="95836"/>
                  <a:pt x="404089" y="205518"/>
                </a:cubicBezTo>
                <a:lnTo>
                  <a:pt x="404089" y="256672"/>
                </a:lnTo>
                <a:lnTo>
                  <a:pt x="449330" y="410068"/>
                </a:lnTo>
                <a:lnTo>
                  <a:pt x="378512" y="410068"/>
                </a:lnTo>
                <a:lnTo>
                  <a:pt x="378512" y="491250"/>
                </a:lnTo>
                <a:cubicBezTo>
                  <a:pt x="378512" y="516296"/>
                  <a:pt x="358183" y="536624"/>
                  <a:pt x="333137" y="536624"/>
                </a:cubicBezTo>
                <a:lnTo>
                  <a:pt x="251224" y="536624"/>
                </a:lnTo>
              </a:path>
            </a:pathLst>
          </a:custGeom>
          <a:noFill/>
          <a:ln w="19050" cap="rnd">
            <a:solidFill>
              <a:schemeClr val="bg1"/>
            </a:solidFill>
            <a:prstDash val="solid"/>
            <a:round/>
          </a:ln>
        </p:spPr>
        <p:txBody>
          <a:bodyPr rtlCol="0" anchor="ctr"/>
          <a:lstStyle/>
          <a:p>
            <a:endParaRPr lang="en-GB"/>
          </a:p>
        </p:txBody>
      </p:sp>
      <p:pic>
        <p:nvPicPr>
          <p:cNvPr id="16" name="Billede 15">
            <a:extLst>
              <a:ext uri="{FF2B5EF4-FFF2-40B4-BE49-F238E27FC236}">
                <a16:creationId xmlns:a16="http://schemas.microsoft.com/office/drawing/2014/main" id="{3F6A1321-25AE-432B-B03E-12FA30E1D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725" y="731672"/>
            <a:ext cx="5400000" cy="5394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77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4">
            <a:extLst>
              <a:ext uri="{FF2B5EF4-FFF2-40B4-BE49-F238E27FC236}">
                <a16:creationId xmlns:a16="http://schemas.microsoft.com/office/drawing/2014/main" id="{F121BCD3-668A-46DE-8DD0-ADAA686497FD}"/>
              </a:ext>
            </a:extLst>
          </p:cNvPr>
          <p:cNvSpPr txBox="1">
            <a:spLocks noGrp="1"/>
          </p:cNvSpPr>
          <p:nvPr>
            <p:ph sz="quarter" idx="13"/>
          </p:nvPr>
        </p:nvSpPr>
        <p:spPr>
          <a:xfrm>
            <a:off x="349826" y="920222"/>
            <a:ext cx="5609651" cy="4910562"/>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522288" lvl="2" indent="-342900" algn="l">
              <a:spcBef>
                <a:spcPts val="0"/>
              </a:spcBef>
              <a:spcAft>
                <a:spcPts val="300"/>
              </a:spcAft>
            </a:pPr>
            <a:r>
              <a:rPr lang="da-DK" sz="1800">
                <a:solidFill>
                  <a:schemeClr val="tx1"/>
                </a:solidFill>
                <a:latin typeface="+mn-lt"/>
                <a:sym typeface="Palatino"/>
              </a:rPr>
              <a:t>Ny ældrelov med m</a:t>
            </a:r>
            <a:r>
              <a:rPr lang="da-DK" sz="1800">
                <a:solidFill>
                  <a:schemeClr val="tx1"/>
                </a:solidFill>
                <a:latin typeface="+mn-lt"/>
              </a:rPr>
              <a:t>ere frihed til kommunerne</a:t>
            </a:r>
            <a:br>
              <a:rPr lang="da-DK" sz="1800">
                <a:solidFill>
                  <a:schemeClr val="tx1"/>
                </a:solidFill>
                <a:latin typeface="+mn-lt"/>
              </a:rPr>
            </a:br>
            <a:r>
              <a:rPr lang="da-DK" sz="1800">
                <a:solidFill>
                  <a:schemeClr val="tx1"/>
                </a:solidFill>
                <a:latin typeface="+mn-lt"/>
              </a:rPr>
              <a:t>- gennemførelse fortsætter i 2026</a:t>
            </a:r>
          </a:p>
          <a:p>
            <a:pPr marL="522288" lvl="2" indent="-342900" algn="l">
              <a:spcBef>
                <a:spcPts val="0"/>
              </a:spcBef>
              <a:spcAft>
                <a:spcPts val="300"/>
              </a:spcAft>
            </a:pPr>
            <a:r>
              <a:rPr lang="da-DK" sz="1800">
                <a:solidFill>
                  <a:schemeClr val="tx1"/>
                </a:solidFill>
                <a:latin typeface="+mn-lt"/>
              </a:rPr>
              <a:t>Vil kommunerne leve op til ældrelovs gode intentioner (kontinuitet, livskvalitet, forebyggelse, selvbestemmelse, tværfaglighed) – eller springe over, hvor gærdet er lavest?</a:t>
            </a:r>
          </a:p>
          <a:p>
            <a:pPr marL="522288" lvl="2" indent="-342900" algn="l">
              <a:spcBef>
                <a:spcPts val="0"/>
              </a:spcBef>
              <a:spcAft>
                <a:spcPts val="300"/>
              </a:spcAft>
            </a:pPr>
            <a:r>
              <a:rPr lang="da-DK" sz="1800">
                <a:solidFill>
                  <a:schemeClr val="tx1"/>
                </a:solidFill>
                <a:latin typeface="+mn-lt"/>
              </a:rPr>
              <a:t>Ældre Sagens velfærdsteknologi-frivillige</a:t>
            </a:r>
          </a:p>
          <a:p>
            <a:pPr marL="520700" lvl="1" indent="-342900" algn="l">
              <a:spcAft>
                <a:spcPts val="600"/>
              </a:spcAft>
            </a:pPr>
            <a:r>
              <a:rPr lang="da-DK" sz="1800">
                <a:solidFill>
                  <a:schemeClr val="tx1"/>
                </a:solidFill>
                <a:latin typeface="+mn-lt"/>
              </a:rPr>
              <a:t>Hvordan får vi aktiveret </a:t>
            </a:r>
            <a:r>
              <a:rPr lang="da-DK" sz="1800" err="1">
                <a:solidFill>
                  <a:schemeClr val="tx1"/>
                </a:solidFill>
                <a:latin typeface="+mn-lt"/>
              </a:rPr>
              <a:t>KoU</a:t>
            </a:r>
            <a:r>
              <a:rPr lang="da-DK" sz="1800">
                <a:solidFill>
                  <a:schemeClr val="tx1"/>
                </a:solidFill>
                <a:latin typeface="+mn-lt"/>
              </a:rPr>
              <a:t>/LA til at indgå i de op til 98 lokale partnerskaber vedr. ældrelov?</a:t>
            </a:r>
            <a:r>
              <a:rPr lang="da-DK" sz="1800">
                <a:latin typeface="+mn-lt"/>
              </a:rPr>
              <a:t>?</a:t>
            </a:r>
          </a:p>
          <a:p>
            <a:pPr marL="522288" lvl="2" indent="-342900" algn="l">
              <a:spcBef>
                <a:spcPts val="0"/>
              </a:spcBef>
              <a:spcAft>
                <a:spcPts val="300"/>
              </a:spcAft>
            </a:pPr>
            <a:r>
              <a:rPr lang="da-DK" sz="1800">
                <a:solidFill>
                  <a:schemeClr val="tx1"/>
                </a:solidFill>
                <a:latin typeface="+mn-lt"/>
                <a:sym typeface="Palatino"/>
              </a:rPr>
              <a:t>Sundhedsreform: 17 Sundhedsråd, hvor Ældre Sagen i PPU får indflydelse på det nære sundhedsvæsen, forberedes i 2026</a:t>
            </a:r>
          </a:p>
          <a:p>
            <a:pPr marL="522288" lvl="2" indent="-342900" algn="l">
              <a:spcBef>
                <a:spcPts val="0"/>
              </a:spcBef>
              <a:spcAft>
                <a:spcPts val="300"/>
              </a:spcAft>
            </a:pPr>
            <a:r>
              <a:rPr lang="da-DK" sz="1800">
                <a:solidFill>
                  <a:schemeClr val="tx1"/>
                </a:solidFill>
                <a:latin typeface="+mn-lt"/>
                <a:sym typeface="Palatino"/>
              </a:rPr>
              <a:t>Vi skal sikre værdighed og tryghed i </a:t>
            </a:r>
            <a:r>
              <a:rPr lang="da-DK" sz="1800" b="1">
                <a:solidFill>
                  <a:schemeClr val="tx1"/>
                </a:solidFill>
                <a:latin typeface="+mn-lt"/>
                <a:sym typeface="Palatino"/>
              </a:rPr>
              <a:t>både</a:t>
            </a:r>
            <a:r>
              <a:rPr lang="da-DK" sz="1800">
                <a:solidFill>
                  <a:schemeClr val="tx1"/>
                </a:solidFill>
                <a:latin typeface="+mn-lt"/>
                <a:sym typeface="Palatino"/>
              </a:rPr>
              <a:t> nye ældrelov </a:t>
            </a:r>
            <a:r>
              <a:rPr lang="da-DK" sz="1800" b="1">
                <a:solidFill>
                  <a:schemeClr val="tx1"/>
                </a:solidFill>
                <a:latin typeface="+mn-lt"/>
                <a:sym typeface="Palatino"/>
              </a:rPr>
              <a:t>og</a:t>
            </a:r>
            <a:r>
              <a:rPr lang="da-DK" sz="1800">
                <a:solidFill>
                  <a:schemeClr val="tx1"/>
                </a:solidFill>
                <a:latin typeface="+mn-lt"/>
                <a:sym typeface="Palatino"/>
              </a:rPr>
              <a:t> i sundhedsreform</a:t>
            </a:r>
            <a:br>
              <a:rPr lang="da-DK" sz="1800">
                <a:solidFill>
                  <a:schemeClr val="tx1"/>
                </a:solidFill>
                <a:latin typeface="+mn-lt"/>
                <a:sym typeface="Palatino"/>
              </a:rPr>
            </a:br>
            <a:endParaRPr lang="da-DK" sz="1800">
              <a:solidFill>
                <a:schemeClr val="tx1"/>
              </a:solidFill>
              <a:latin typeface="+mn-lt"/>
              <a:sym typeface="Palatino"/>
            </a:endParaRPr>
          </a:p>
          <a:p>
            <a:pPr marL="358775" lvl="2" indent="-179388" algn="l">
              <a:spcBef>
                <a:spcPts val="0"/>
              </a:spcBef>
              <a:spcAft>
                <a:spcPts val="300"/>
              </a:spcAft>
              <a:buNone/>
            </a:pPr>
            <a:endParaRPr lang="da-DK" sz="1800" b="1">
              <a:solidFill>
                <a:schemeClr val="tx1"/>
              </a:solidFill>
              <a:latin typeface="+mj-lt"/>
              <a:sym typeface="Palatino"/>
            </a:endParaRPr>
          </a:p>
        </p:txBody>
      </p:sp>
      <p:pic>
        <p:nvPicPr>
          <p:cNvPr id="23" name="Pladsholder til indhold 22" descr="Et billede, der indeholder person&#10;&#10;Automatisk genereret beskrivelse">
            <a:extLst>
              <a:ext uri="{FF2B5EF4-FFF2-40B4-BE49-F238E27FC236}">
                <a16:creationId xmlns:a16="http://schemas.microsoft.com/office/drawing/2014/main" id="{599E8460-AD03-419E-9312-620BEF1C47C5}"/>
              </a:ext>
            </a:extLst>
          </p:cNvPr>
          <p:cNvPicPr>
            <a:picLocks noGrp="1" noChangeAspect="1"/>
          </p:cNvPicPr>
          <p:nvPr>
            <p:ph sz="quarter" idx="14"/>
          </p:nvPr>
        </p:nvPicPr>
        <p:blipFill rotWithShape="1">
          <a:blip r:embed="rId6" cstate="print">
            <a:extLst>
              <a:ext uri="{28A0092B-C50C-407E-A947-70E740481C1C}">
                <a14:useLocalDpi xmlns:a14="http://schemas.microsoft.com/office/drawing/2010/main"/>
              </a:ext>
            </a:extLst>
          </a:blip>
          <a:srcRect t="-154"/>
          <a:stretch/>
        </p:blipFill>
        <p:spPr>
          <a:xfrm>
            <a:off x="6232524" y="1722558"/>
            <a:ext cx="5483225" cy="4483576"/>
          </a:xfrm>
        </p:spPr>
      </p:pic>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a:xfrm>
            <a:off x="691115" y="233406"/>
            <a:ext cx="11032595" cy="965156"/>
          </a:xfrm>
        </p:spPr>
        <p:txBody>
          <a:bodyPr>
            <a:normAutofit/>
          </a:bodyPr>
          <a:lstStyle/>
          <a:p>
            <a:pPr algn="l"/>
            <a:r>
              <a:rPr lang="da-DK" sz="3400"/>
              <a:t>Værdig sundhed, omsorg og pleje</a:t>
            </a:r>
          </a:p>
        </p:txBody>
      </p:sp>
      <p:pic>
        <p:nvPicPr>
          <p:cNvPr id="13" name="Picture 34">
            <a:extLst>
              <a:ext uri="{FF2B5EF4-FFF2-40B4-BE49-F238E27FC236}">
                <a16:creationId xmlns:a16="http://schemas.microsoft.com/office/drawing/2014/main" id="{9F00AD90-CD3A-4733-93F6-70A553BA8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015330" y="328335"/>
            <a:ext cx="1029824" cy="1030725"/>
          </a:xfrm>
          <a:prstGeom prst="rect">
            <a:avLst/>
          </a:prstGeom>
        </p:spPr>
      </p:pic>
    </p:spTree>
    <p:extLst>
      <p:ext uri="{BB962C8B-B14F-4D97-AF65-F5344CB8AC3E}">
        <p14:creationId xmlns:p14="http://schemas.microsoft.com/office/powerpoint/2010/main" val="31406899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B230EF6E-2BCA-2614-82AE-7E014F6C13A2}"/>
              </a:ext>
            </a:extLst>
          </p:cNvPr>
          <p:cNvSpPr>
            <a:spLocks noGrp="1"/>
          </p:cNvSpPr>
          <p:nvPr>
            <p:ph sz="half" idx="1"/>
          </p:nvPr>
        </p:nvSpPr>
        <p:spPr>
          <a:xfrm>
            <a:off x="414338" y="1677988"/>
            <a:ext cx="5541962" cy="4479925"/>
          </a:xfrm>
        </p:spPr>
        <p:txBody>
          <a:bodyPr>
            <a:normAutofit fontScale="92500"/>
          </a:bodyPr>
          <a:lstStyle/>
          <a:p>
            <a:pPr marL="342900" indent="-342900">
              <a:buFont typeface="Arial" panose="020B0604020202020204" pitchFamily="34" charset="0"/>
              <a:buChar char="•"/>
            </a:pPr>
            <a:r>
              <a:rPr lang="da-DK" sz="2000" dirty="0"/>
              <a:t>5 regioner bliver til 4</a:t>
            </a:r>
          </a:p>
          <a:p>
            <a:pPr marL="342900" indent="-342900">
              <a:buFont typeface="Arial" panose="020B0604020202020204" pitchFamily="34" charset="0"/>
              <a:buChar char="•"/>
            </a:pPr>
            <a:r>
              <a:rPr lang="da-DK" sz="2000" dirty="0"/>
              <a:t>De kommende 17 sundhedsråd bliver motoren i det nære sundhedsvæsen, afgørende vigtigt for ældre</a:t>
            </a:r>
          </a:p>
          <a:p>
            <a:pPr marL="342900" indent="-342900">
              <a:buFont typeface="Arial" panose="020B0604020202020204" pitchFamily="34" charset="0"/>
              <a:buChar char="•"/>
            </a:pPr>
            <a:r>
              <a:rPr lang="da-DK" sz="2000" dirty="0"/>
              <a:t>Ældre Sagens 98 koordinationsudvalg/solitære afdelinger skal samarbejde om indflydelse på rådene via 17 </a:t>
            </a:r>
            <a:r>
              <a:rPr lang="da-DK" sz="2000" dirty="0" err="1"/>
              <a:t>PPU’er</a:t>
            </a:r>
            <a:endParaRPr lang="da-DK" sz="2000" dirty="0"/>
          </a:p>
          <a:p>
            <a:pPr marL="342900" indent="-342900">
              <a:buFont typeface="Arial" panose="020B0604020202020204" pitchFamily="34" charset="0"/>
              <a:buChar char="•"/>
            </a:pPr>
            <a:r>
              <a:rPr lang="da-DK" sz="2000" dirty="0"/>
              <a:t>Vi vil styrke sekretariatets sundhedspolitiske støtte til vores frivillige </a:t>
            </a:r>
          </a:p>
          <a:p>
            <a:pPr marL="768350" lvl="2" indent="-342900">
              <a:buFont typeface="Arial" panose="020B0604020202020204" pitchFamily="34" charset="0"/>
              <a:buChar char="•"/>
            </a:pPr>
            <a:r>
              <a:rPr lang="da-DK" sz="2000" dirty="0"/>
              <a:t>Sundhedspolitisk-faglig viden af høj kvalitet</a:t>
            </a:r>
          </a:p>
          <a:p>
            <a:pPr marL="768350" lvl="2" indent="-342900">
              <a:buFont typeface="Arial" panose="020B0604020202020204" pitchFamily="34" charset="0"/>
              <a:buChar char="•"/>
            </a:pPr>
            <a:r>
              <a:rPr lang="da-DK" sz="2000" dirty="0"/>
              <a:t>Uddannelse </a:t>
            </a:r>
          </a:p>
          <a:p>
            <a:pPr marL="768350" lvl="2" indent="-342900">
              <a:buFont typeface="Arial" panose="020B0604020202020204" pitchFamily="34" charset="0"/>
              <a:buChar char="•"/>
            </a:pPr>
            <a:r>
              <a:rPr lang="da-DK" sz="2000" dirty="0"/>
              <a:t>Netværk</a:t>
            </a:r>
          </a:p>
          <a:p>
            <a:pPr marL="768350" lvl="2" indent="-342900">
              <a:buFont typeface="Arial" panose="020B0604020202020204" pitchFamily="34" charset="0"/>
              <a:buChar char="•"/>
            </a:pPr>
            <a:r>
              <a:rPr lang="da-DK" sz="2000" dirty="0"/>
              <a:t>Vidensdeling mellem frivillige</a:t>
            </a:r>
          </a:p>
          <a:p>
            <a:pPr marL="768350" lvl="2" indent="-342900">
              <a:buFont typeface="Arial" panose="020B0604020202020204" pitchFamily="34" charset="0"/>
              <a:buChar char="•"/>
            </a:pPr>
            <a:r>
              <a:rPr lang="da-DK" sz="2000" dirty="0"/>
              <a:t>Styrket Rejsehold</a:t>
            </a:r>
            <a:endParaRPr lang="da-DK" dirty="0"/>
          </a:p>
        </p:txBody>
      </p:sp>
      <p:sp>
        <p:nvSpPr>
          <p:cNvPr id="12" name="Date Placeholder 3">
            <a:extLst>
              <a:ext uri="{FF2B5EF4-FFF2-40B4-BE49-F238E27FC236}">
                <a16:creationId xmlns:a16="http://schemas.microsoft.com/office/drawing/2014/main" id="{09037525-1989-D8BF-67C2-5B2A0E0D40BE}"/>
              </a:ext>
            </a:extLst>
          </p:cNvPr>
          <p:cNvSpPr>
            <a:spLocks noGrp="1"/>
          </p:cNvSpPr>
          <p:nvPr>
            <p:ph type="dt" sz="half" idx="10"/>
          </p:nvPr>
        </p:nvSpPr>
        <p:spPr>
          <a:xfrm>
            <a:off x="8866188" y="6577013"/>
            <a:ext cx="1939925" cy="273050"/>
          </a:xfrm>
        </p:spPr>
        <p:txBody>
          <a:bodyPr/>
          <a:lstStyle/>
          <a:p>
            <a:endParaRPr lang="da-DK"/>
          </a:p>
        </p:txBody>
      </p:sp>
      <p:sp>
        <p:nvSpPr>
          <p:cNvPr id="6" name="Titel 5">
            <a:extLst>
              <a:ext uri="{FF2B5EF4-FFF2-40B4-BE49-F238E27FC236}">
                <a16:creationId xmlns:a16="http://schemas.microsoft.com/office/drawing/2014/main" id="{A2A5A8B9-4217-DF21-F5B8-D251C053B026}"/>
              </a:ext>
            </a:extLst>
          </p:cNvPr>
          <p:cNvSpPr>
            <a:spLocks noGrp="1"/>
          </p:cNvSpPr>
          <p:nvPr>
            <p:ph type="title"/>
          </p:nvPr>
        </p:nvSpPr>
        <p:spPr>
          <a:xfrm>
            <a:off x="414337" y="419100"/>
            <a:ext cx="11361737" cy="839788"/>
          </a:xfrm>
        </p:spPr>
        <p:txBody>
          <a:bodyPr anchor="t">
            <a:normAutofit/>
          </a:bodyPr>
          <a:lstStyle/>
          <a:p>
            <a:r>
              <a:rPr lang="da-DK"/>
              <a:t>Sundhedsreformen….!</a:t>
            </a:r>
          </a:p>
        </p:txBody>
      </p:sp>
    </p:spTree>
    <p:extLst>
      <p:ext uri="{BB962C8B-B14F-4D97-AF65-F5344CB8AC3E}">
        <p14:creationId xmlns:p14="http://schemas.microsoft.com/office/powerpoint/2010/main" val="1223216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p:txBody>
          <a:bodyPr>
            <a:normAutofit/>
          </a:bodyPr>
          <a:lstStyle/>
          <a:p>
            <a:r>
              <a:rPr lang="da-DK"/>
              <a:t>Politisk udfordring for Ældre Sagen i 2026</a:t>
            </a:r>
          </a:p>
        </p:txBody>
      </p:sp>
      <p:sp>
        <p:nvSpPr>
          <p:cNvPr id="17" name="Pladsholder til indhold 16"/>
          <p:cNvSpPr>
            <a:spLocks noGrp="1"/>
          </p:cNvSpPr>
          <p:nvPr>
            <p:ph sz="quarter" idx="13"/>
          </p:nvPr>
        </p:nvSpPr>
        <p:spPr/>
        <p:txBody>
          <a:bodyPr anchor="t">
            <a:normAutofit fontScale="40000" lnSpcReduction="20000"/>
          </a:bodyPr>
          <a:lstStyle/>
          <a:p>
            <a:pPr>
              <a:lnSpc>
                <a:spcPct val="120000"/>
              </a:lnSpc>
            </a:pPr>
            <a:r>
              <a:rPr lang="da-DK" sz="5100"/>
              <a:t>Det politiske rum, Ældre Sagen har at agere i, vil være ”iltfattigt”, fordi:</a:t>
            </a:r>
          </a:p>
          <a:p>
            <a:pPr marL="342900" indent="-342900">
              <a:lnSpc>
                <a:spcPct val="120000"/>
              </a:lnSpc>
              <a:buFont typeface="Arial" panose="020B0604020202020204" pitchFamily="34" charset="0"/>
              <a:buChar char="•"/>
            </a:pPr>
            <a:r>
              <a:rPr lang="da-DK" sz="5100"/>
              <a:t>Geo/</a:t>
            </a:r>
            <a:r>
              <a:rPr lang="da-DK" sz="5100" err="1"/>
              <a:t>sikkerheds-politiske</a:t>
            </a:r>
            <a:r>
              <a:rPr lang="da-DK" sz="5100"/>
              <a:t> situation højrisikabel, suger al politisk opmærksomhed</a:t>
            </a:r>
          </a:p>
          <a:p>
            <a:pPr marL="342900" indent="-342900">
              <a:lnSpc>
                <a:spcPct val="120000"/>
              </a:lnSpc>
              <a:buFont typeface="Arial" panose="020B0604020202020204" pitchFamily="34" charset="0"/>
              <a:buChar char="•"/>
            </a:pPr>
            <a:r>
              <a:rPr lang="da-DK" sz="5100"/>
              <a:t>To store reformer vedtaget i 2024. Man vil sige til os: </a:t>
            </a:r>
            <a:br>
              <a:rPr lang="da-DK" sz="5100"/>
            </a:br>
            <a:br>
              <a:rPr lang="da-DK" sz="5100"/>
            </a:br>
            <a:r>
              <a:rPr lang="da-DK" sz="5100"/>
              <a:t>”I </a:t>
            </a:r>
            <a:r>
              <a:rPr lang="da-DK" sz="5100" u="sng"/>
              <a:t>har</a:t>
            </a:r>
            <a:r>
              <a:rPr lang="da-DK" sz="5100"/>
              <a:t> fået både ny ældrelov og ny sundhedsreform (25-års-hændelser!); de skal til at virke nu”. </a:t>
            </a:r>
            <a:br>
              <a:rPr lang="da-DK" sz="5100"/>
            </a:br>
            <a:r>
              <a:rPr lang="da-DK" sz="5100"/>
              <a:t>Døren for større ændringer derfor lukket i flere år</a:t>
            </a:r>
          </a:p>
          <a:p>
            <a:pPr marL="342900" indent="-342900">
              <a:lnSpc>
                <a:spcPct val="120000"/>
              </a:lnSpc>
              <a:buFont typeface="Arial" panose="020B0604020202020204" pitchFamily="34" charset="0"/>
              <a:buChar char="•"/>
            </a:pPr>
            <a:endParaRPr lang="da-DK" sz="5100"/>
          </a:p>
          <a:p>
            <a:pPr marL="342900" indent="-342900">
              <a:lnSpc>
                <a:spcPct val="120000"/>
              </a:lnSpc>
              <a:buFont typeface="Arial" panose="020B0604020202020204" pitchFamily="34" charset="0"/>
              <a:buChar char="•"/>
            </a:pPr>
            <a:r>
              <a:rPr lang="da-DK" sz="5100"/>
              <a:t>”Vores” områder bliver klemt, både økonomisk og beskæftigelsesmæssigt; voldsom satsning på et styrket forsvar vil:</a:t>
            </a:r>
          </a:p>
          <a:p>
            <a:pPr marL="768350" lvl="2" indent="-342900">
              <a:lnSpc>
                <a:spcPct val="120000"/>
              </a:lnSpc>
              <a:buFontTx/>
              <a:buChar char="-"/>
            </a:pPr>
            <a:r>
              <a:rPr lang="da-DK" sz="5100"/>
              <a:t>Reducere det finanspolitiske råderum</a:t>
            </a:r>
          </a:p>
          <a:p>
            <a:pPr marL="768350" lvl="2" indent="-342900">
              <a:lnSpc>
                <a:spcPct val="120000"/>
              </a:lnSpc>
              <a:buFontTx/>
              <a:buChar char="-"/>
            </a:pPr>
            <a:r>
              <a:rPr lang="da-DK" sz="5100"/>
              <a:t>Suge arbejdskraft (inkl. den nye kvindelige værnepligt)</a:t>
            </a:r>
          </a:p>
          <a:p>
            <a:pPr marL="0" indent="0">
              <a:lnSpc>
                <a:spcPct val="120000"/>
              </a:lnSpc>
              <a:buNone/>
            </a:pPr>
            <a:br>
              <a:rPr lang="da-DK" sz="4400"/>
            </a:br>
            <a:r>
              <a:rPr lang="da-DK"/>
              <a:t> </a:t>
            </a:r>
          </a:p>
        </p:txBody>
      </p:sp>
    </p:spTree>
    <p:extLst>
      <p:ext uri="{BB962C8B-B14F-4D97-AF65-F5344CB8AC3E}">
        <p14:creationId xmlns:p14="http://schemas.microsoft.com/office/powerpoint/2010/main" val="1949674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DDDD1-B2D8-8DF9-0DFF-299D7D169002}"/>
              </a:ext>
            </a:extLst>
          </p:cNvPr>
          <p:cNvSpPr>
            <a:spLocks noGrp="1"/>
          </p:cNvSpPr>
          <p:nvPr>
            <p:ph type="title"/>
          </p:nvPr>
        </p:nvSpPr>
        <p:spPr>
          <a:xfrm>
            <a:off x="414337" y="438978"/>
            <a:ext cx="11361737" cy="839788"/>
          </a:xfrm>
        </p:spPr>
        <p:txBody>
          <a:bodyPr/>
          <a:lstStyle/>
          <a:p>
            <a:r>
              <a:rPr lang="da-DK"/>
              <a:t>Politiske muligheder for Ældre Sagen i 2026, trods ”iltmangel”</a:t>
            </a:r>
            <a:br>
              <a:rPr lang="da-DK"/>
            </a:br>
            <a:endParaRPr lang="da-DK" sz="2400"/>
          </a:p>
        </p:txBody>
      </p:sp>
      <p:sp>
        <p:nvSpPr>
          <p:cNvPr id="3" name="Pladsholder til dato 2">
            <a:extLst>
              <a:ext uri="{FF2B5EF4-FFF2-40B4-BE49-F238E27FC236}">
                <a16:creationId xmlns:a16="http://schemas.microsoft.com/office/drawing/2014/main" id="{BCF061CF-0A26-EB09-5243-DB99607DB0D6}"/>
              </a:ext>
            </a:extLst>
          </p:cNvPr>
          <p:cNvSpPr>
            <a:spLocks noGrp="1"/>
          </p:cNvSpPr>
          <p:nvPr>
            <p:ph type="dt" sz="half" idx="10"/>
          </p:nvPr>
        </p:nvSpPr>
        <p:spPr/>
        <p:txBody>
          <a:bodyPr/>
          <a:lstStyle/>
          <a:p>
            <a:endParaRPr lang="da-DK"/>
          </a:p>
        </p:txBody>
      </p:sp>
      <p:sp>
        <p:nvSpPr>
          <p:cNvPr id="5" name="Pladsholder til indhold 4">
            <a:extLst>
              <a:ext uri="{FF2B5EF4-FFF2-40B4-BE49-F238E27FC236}">
                <a16:creationId xmlns:a16="http://schemas.microsoft.com/office/drawing/2014/main" id="{A5DFDA76-3400-66D9-3124-8743496C0A3F}"/>
              </a:ext>
            </a:extLst>
          </p:cNvPr>
          <p:cNvSpPr>
            <a:spLocks noGrp="1"/>
          </p:cNvSpPr>
          <p:nvPr>
            <p:ph sz="quarter" idx="13"/>
          </p:nvPr>
        </p:nvSpPr>
        <p:spPr>
          <a:xfrm>
            <a:off x="414337" y="1189037"/>
            <a:ext cx="11361737" cy="4479925"/>
          </a:xfrm>
        </p:spPr>
        <p:txBody>
          <a:bodyPr/>
          <a:lstStyle/>
          <a:p>
            <a:pPr marL="342900" indent="-342900">
              <a:buFont typeface="Arial" panose="020B0604020202020204" pitchFamily="34" charset="0"/>
              <a:buChar char="•"/>
            </a:pPr>
            <a:r>
              <a:rPr lang="da-DK" sz="2000"/>
              <a:t>Dokumentere, hvordan de uklare ”kan”-dele af ældreloven i mange kommuner reelt ikke giver store forbedringer for svækkede ældre – med solid dokumentation fra Rejseholdet</a:t>
            </a:r>
          </a:p>
          <a:p>
            <a:pPr marL="342900" indent="-342900">
              <a:buFont typeface="Arial" panose="020B0604020202020204" pitchFamily="34" charset="0"/>
              <a:buChar char="•"/>
            </a:pPr>
            <a:r>
              <a:rPr lang="da-DK" sz="2000"/>
              <a:t>Bruge Rådgivningens registrering af sager om omsorgssvigt-sager: Kritik af slappere tilsyn under ny ældrelov</a:t>
            </a:r>
          </a:p>
          <a:p>
            <a:pPr marL="342900" indent="-342900">
              <a:buFont typeface="Arial" panose="020B0604020202020204" pitchFamily="34" charset="0"/>
              <a:buChar char="•"/>
            </a:pPr>
            <a:r>
              <a:rPr lang="da-DK" sz="2000"/>
              <a:t>Bruge nyeste dokumentation </a:t>
            </a:r>
            <a:br>
              <a:rPr lang="da-DK" sz="2000"/>
            </a:br>
            <a:r>
              <a:rPr lang="da-DK" sz="2000"/>
              <a:t>- tal fra ny stor undersøgelse om hjemmehjælpsløshed</a:t>
            </a:r>
            <a:br>
              <a:rPr lang="da-DK" sz="2000"/>
            </a:br>
            <a:r>
              <a:rPr lang="da-DK" sz="2000"/>
              <a:t>- mangel på rengøring hos mange</a:t>
            </a:r>
            <a:br>
              <a:rPr lang="da-DK" sz="2000"/>
            </a:br>
            <a:r>
              <a:rPr lang="da-DK" sz="2000"/>
              <a:t>- mangel/afvisning på hjælp gør mere ondt på den ældre end svækkelsen i sig selv</a:t>
            </a:r>
            <a:br>
              <a:rPr lang="da-DK" sz="2000"/>
            </a:br>
            <a:r>
              <a:rPr lang="da-DK" sz="2000"/>
              <a:t>- mangel på plejehjem</a:t>
            </a:r>
            <a:br>
              <a:rPr lang="da-DK" sz="2000"/>
            </a:br>
            <a:r>
              <a:rPr lang="da-DK" sz="2000"/>
              <a:t>- dårlige normeringer på plejehjem </a:t>
            </a:r>
          </a:p>
          <a:p>
            <a:pPr marL="342900" indent="-342900">
              <a:buFont typeface="Arial" panose="020B0604020202020204" pitchFamily="34" charset="0"/>
              <a:buChar char="•"/>
            </a:pPr>
            <a:r>
              <a:rPr lang="da-DK" sz="2000"/>
              <a:t>Stå fast på en dagsorden om retssikkerhed for svækkede ældre</a:t>
            </a:r>
          </a:p>
          <a:p>
            <a:pPr marL="342900" indent="-342900">
              <a:buFont typeface="Arial" panose="020B0604020202020204" pitchFamily="34" charset="0"/>
              <a:buChar char="•"/>
            </a:pPr>
            <a:r>
              <a:rPr lang="da-DK" sz="2000"/>
              <a:t>Fortsat påpege, hvordan pårørende presses og klemmes; pege på løsninger </a:t>
            </a:r>
          </a:p>
          <a:p>
            <a:endParaRPr lang="da-DK" sz="2000"/>
          </a:p>
          <a:p>
            <a:r>
              <a:rPr lang="da-DK" sz="2000" b="1" i="1"/>
              <a:t>Alt dette kan dokumenteres op til Folketingsvalg 2026</a:t>
            </a:r>
          </a:p>
          <a:p>
            <a:endParaRPr lang="da-DK"/>
          </a:p>
        </p:txBody>
      </p:sp>
    </p:spTree>
    <p:extLst>
      <p:ext uri="{BB962C8B-B14F-4D97-AF65-F5344CB8AC3E}">
        <p14:creationId xmlns:p14="http://schemas.microsoft.com/office/powerpoint/2010/main" val="2778374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7E84C-D14F-7389-3ADD-D03042FAC472}"/>
              </a:ext>
            </a:extLst>
          </p:cNvPr>
          <p:cNvSpPr>
            <a:spLocks noGrp="1"/>
          </p:cNvSpPr>
          <p:nvPr>
            <p:ph type="title"/>
          </p:nvPr>
        </p:nvSpPr>
        <p:spPr/>
        <p:txBody>
          <a:bodyPr/>
          <a:lstStyle/>
          <a:p>
            <a:r>
              <a:rPr lang="da-DK"/>
              <a:t>Vi skal i 2026 følge op på KV25</a:t>
            </a:r>
            <a:br>
              <a:rPr lang="da-DK"/>
            </a:br>
            <a:endParaRPr lang="da-DK"/>
          </a:p>
        </p:txBody>
      </p:sp>
      <p:sp>
        <p:nvSpPr>
          <p:cNvPr id="3" name="Pladsholder til dato 2">
            <a:extLst>
              <a:ext uri="{FF2B5EF4-FFF2-40B4-BE49-F238E27FC236}">
                <a16:creationId xmlns:a16="http://schemas.microsoft.com/office/drawing/2014/main" id="{90D6BEE9-05F4-6B83-5A17-0780649F41C4}"/>
              </a:ext>
            </a:extLst>
          </p:cNvPr>
          <p:cNvSpPr>
            <a:spLocks noGrp="1"/>
          </p:cNvSpPr>
          <p:nvPr>
            <p:ph type="dt" sz="half" idx="10"/>
          </p:nvPr>
        </p:nvSpPr>
        <p:spPr/>
        <p:txBody>
          <a:bodyPr/>
          <a:lstStyle/>
          <a:p>
            <a:endParaRPr lang="da-DK"/>
          </a:p>
        </p:txBody>
      </p:sp>
      <p:sp>
        <p:nvSpPr>
          <p:cNvPr id="5" name="Pladsholder til indhold 4">
            <a:extLst>
              <a:ext uri="{FF2B5EF4-FFF2-40B4-BE49-F238E27FC236}">
                <a16:creationId xmlns:a16="http://schemas.microsoft.com/office/drawing/2014/main" id="{608AE0E7-C766-4ADC-27D2-4B5AA37BA07E}"/>
              </a:ext>
            </a:extLst>
          </p:cNvPr>
          <p:cNvSpPr>
            <a:spLocks noGrp="1"/>
          </p:cNvSpPr>
          <p:nvPr>
            <p:ph sz="quarter" idx="13"/>
          </p:nvPr>
        </p:nvSpPr>
        <p:spPr>
          <a:xfrm>
            <a:off x="414337" y="1258888"/>
            <a:ext cx="11361737" cy="4479925"/>
          </a:xfrm>
        </p:spPr>
        <p:txBody>
          <a:bodyPr/>
          <a:lstStyle/>
          <a:p>
            <a:pPr marL="342900" indent="-342900">
              <a:buFont typeface="Arial" panose="020B0604020202020204" pitchFamily="34" charset="0"/>
              <a:buChar char="•"/>
            </a:pPr>
            <a:r>
              <a:rPr lang="da-DK" sz="2100"/>
              <a:t>Fastholdelse af kommunerne på deres ansvar.  Kræver omfattende dokumentation.</a:t>
            </a:r>
          </a:p>
          <a:p>
            <a:pPr marL="342900" indent="-342900">
              <a:buFont typeface="Arial" panose="020B0604020202020204" pitchFamily="34" charset="0"/>
              <a:buChar char="•"/>
            </a:pPr>
            <a:r>
              <a:rPr lang="da-DK" sz="2100"/>
              <a:t>Undersøgelser af fx:</a:t>
            </a:r>
          </a:p>
          <a:p>
            <a:pPr marL="1066800" lvl="3" indent="-457200">
              <a:buFont typeface="Arial" panose="020B0604020202020204" pitchFamily="34" charset="0"/>
              <a:buChar char="•"/>
            </a:pPr>
            <a:r>
              <a:rPr lang="da-DK" sz="2100"/>
              <a:t>Kontinuiteten?</a:t>
            </a:r>
          </a:p>
          <a:p>
            <a:pPr marL="1066800" lvl="3" indent="-457200">
              <a:buFont typeface="Arial" panose="020B0604020202020204" pitchFamily="34" charset="0"/>
              <a:buChar char="•"/>
            </a:pPr>
            <a:r>
              <a:rPr lang="da-DK" sz="2100"/>
              <a:t>Tilstrækkelig hjælp?</a:t>
            </a:r>
          </a:p>
          <a:p>
            <a:pPr marL="1066800" lvl="3" indent="-457200">
              <a:buFont typeface="Arial" panose="020B0604020202020204" pitchFamily="34" charset="0"/>
              <a:buChar char="•"/>
            </a:pPr>
            <a:r>
              <a:rPr lang="da-DK" sz="2100"/>
              <a:t>Hvad betyder helhedspleje for svækkede ældre?</a:t>
            </a:r>
          </a:p>
          <a:p>
            <a:pPr marL="1066800" lvl="3" indent="-457200">
              <a:buFont typeface="Arial" panose="020B0604020202020204" pitchFamily="34" charset="0"/>
              <a:buChar char="•"/>
            </a:pPr>
            <a:r>
              <a:rPr lang="da-DK" sz="2100"/>
              <a:t>Analyse af tværfaglige teams</a:t>
            </a:r>
          </a:p>
          <a:p>
            <a:pPr marL="342900" indent="-342900">
              <a:buFont typeface="Arial" panose="020B0604020202020204" pitchFamily="34" charset="0"/>
              <a:buChar char="•"/>
            </a:pPr>
            <a:r>
              <a:rPr lang="da-DK" sz="2100"/>
              <a:t>Rettighedsregimet skal genopbygges, hvor det er nødvendigt</a:t>
            </a:r>
          </a:p>
          <a:p>
            <a:pPr marL="1066800" lvl="3" indent="-457200">
              <a:buFont typeface="Arial" panose="020B0604020202020204" pitchFamily="34" charset="0"/>
              <a:buChar char="•"/>
            </a:pPr>
            <a:r>
              <a:rPr lang="da-DK" sz="2100"/>
              <a:t>Sociale og velfærdsteknologiske borgerrettigheder</a:t>
            </a:r>
          </a:p>
          <a:p>
            <a:pPr marL="1066800" lvl="3" indent="-457200">
              <a:buFont typeface="Arial" panose="020B0604020202020204" pitchFamily="34" charset="0"/>
              <a:buChar char="•"/>
            </a:pPr>
            <a:r>
              <a:rPr lang="da-DK" sz="2100"/>
              <a:t>Fik kommunerne sendt visitationspersonalet ud i plejen?</a:t>
            </a:r>
          </a:p>
          <a:p>
            <a:pPr marL="1066800" lvl="3" indent="-457200">
              <a:buFont typeface="Arial" panose="020B0604020202020204" pitchFamily="34" charset="0"/>
              <a:buChar char="•"/>
            </a:pPr>
            <a:r>
              <a:rPr lang="da-DK" sz="2100"/>
              <a:t>Blev de hjemmelavede kommunale regler fjernet?</a:t>
            </a:r>
          </a:p>
          <a:p>
            <a:pPr marL="342900" indent="-342900">
              <a:buFont typeface="Arial" panose="020B0604020202020204" pitchFamily="34" charset="0"/>
              <a:buChar char="•"/>
            </a:pPr>
            <a:r>
              <a:rPr lang="da-DK" sz="2100"/>
              <a:t>Teknologien: Ingen ny teknologi uden et menneske ved siden af</a:t>
            </a:r>
          </a:p>
          <a:p>
            <a:r>
              <a:rPr lang="da-DK" sz="2400"/>
              <a:t>	</a:t>
            </a:r>
          </a:p>
          <a:p>
            <a:pPr marL="1066800" lvl="3" indent="-457200">
              <a:buFont typeface="Arial" panose="020B0604020202020204" pitchFamily="34" charset="0"/>
              <a:buChar char="•"/>
            </a:pPr>
            <a:endParaRPr lang="da-DK" sz="2000"/>
          </a:p>
          <a:p>
            <a:pPr lvl="3"/>
            <a:endParaRPr lang="da-DK" sz="2000"/>
          </a:p>
          <a:p>
            <a:endParaRPr lang="da-DK"/>
          </a:p>
        </p:txBody>
      </p:sp>
    </p:spTree>
    <p:extLst>
      <p:ext uri="{BB962C8B-B14F-4D97-AF65-F5344CB8AC3E}">
        <p14:creationId xmlns:p14="http://schemas.microsoft.com/office/powerpoint/2010/main" val="3717458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ndertitel 42">
            <a:extLst>
              <a:ext uri="{FF2B5EF4-FFF2-40B4-BE49-F238E27FC236}">
                <a16:creationId xmlns:a16="http://schemas.microsoft.com/office/drawing/2014/main" id="{6DF3D3F7-B1C6-AF37-A644-02F5F67BF275}"/>
              </a:ext>
            </a:extLst>
          </p:cNvPr>
          <p:cNvSpPr>
            <a:spLocks noGrp="1"/>
          </p:cNvSpPr>
          <p:nvPr>
            <p:ph type="subTitle" idx="1"/>
          </p:nvPr>
        </p:nvSpPr>
        <p:spPr>
          <a:xfrm>
            <a:off x="1066800" y="3525272"/>
            <a:ext cx="10014857" cy="3165282"/>
          </a:xfrm>
        </p:spPr>
        <p:txBody>
          <a:bodyPr>
            <a:normAutofit lnSpcReduction="10000"/>
          </a:bodyPr>
          <a:lstStyle/>
          <a:p>
            <a:r>
              <a:rPr lang="da-DK" sz="2800" i="1"/>
              <a:t>”Jeg ønsker, at der findes en kur mod demens. Alle midler skal stilles til rådighed, og alle interesserede parter skal være velkomne. På vej mod kuren vil vi finde forbedringer for mennesker med demens og deres pårørende – det handler ikke kun om medicin, men også om teknologi, kærlig pleje og et bedre hverdagsliv.”</a:t>
            </a:r>
          </a:p>
          <a:p>
            <a:pPr algn="r"/>
            <a:br>
              <a:rPr lang="da-DK"/>
            </a:br>
            <a:r>
              <a:rPr lang="da-DK" sz="1300">
                <a:solidFill>
                  <a:schemeClr val="bg1">
                    <a:lumMod val="85000"/>
                    <a:lumOff val="15000"/>
                  </a:schemeClr>
                </a:solidFill>
              </a:rPr>
              <a:t>Bjarne Hastrup, Ældre Sagen</a:t>
            </a:r>
          </a:p>
        </p:txBody>
      </p:sp>
      <p:grpSp>
        <p:nvGrpSpPr>
          <p:cNvPr id="26" name="Group 47">
            <a:extLst>
              <a:ext uri="{FF2B5EF4-FFF2-40B4-BE49-F238E27FC236}">
                <a16:creationId xmlns:a16="http://schemas.microsoft.com/office/drawing/2014/main" id="{FF66F043-8D30-FBBE-9852-6040340F35DE}"/>
              </a:ext>
            </a:extLst>
          </p:cNvPr>
          <p:cNvGrpSpPr/>
          <p:nvPr/>
        </p:nvGrpSpPr>
        <p:grpSpPr>
          <a:xfrm>
            <a:off x="-4240803" y="2340908"/>
            <a:ext cx="1080000" cy="1799840"/>
            <a:chOff x="1526122" y="3186103"/>
            <a:chExt cx="1080000" cy="1799840"/>
          </a:xfrm>
        </p:grpSpPr>
        <p:sp>
          <p:nvSpPr>
            <p:cNvPr id="27" name="Rectangle 9">
              <a:extLst>
                <a:ext uri="{FF2B5EF4-FFF2-40B4-BE49-F238E27FC236}">
                  <a16:creationId xmlns:a16="http://schemas.microsoft.com/office/drawing/2014/main" id="{F4BC387A-B9A9-0664-9FE3-AB27FC986680}"/>
                </a:ext>
              </a:extLst>
            </p:cNvPr>
            <p:cNvSpPr>
              <a:spLocks noChangeAspect="1"/>
            </p:cNvSpPr>
            <p:nvPr/>
          </p:nvSpPr>
          <p:spPr>
            <a:xfrm>
              <a:off x="1886122" y="3186103"/>
              <a:ext cx="360000" cy="360000"/>
            </a:xfrm>
            <a:prstGeom prst="rect">
              <a:avLst/>
            </a:prstGeom>
            <a:solidFill>
              <a:srgbClr val="AB202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α</a:t>
              </a:r>
              <a:endPar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endParaRPr>
            </a:p>
          </p:txBody>
        </p:sp>
        <p:sp>
          <p:nvSpPr>
            <p:cNvPr id="28" name="Rectangle 10">
              <a:extLst>
                <a:ext uri="{FF2B5EF4-FFF2-40B4-BE49-F238E27FC236}">
                  <a16:creationId xmlns:a16="http://schemas.microsoft.com/office/drawing/2014/main" id="{46CE057C-C586-3408-2508-F4ADC50B9D1A}"/>
                </a:ext>
              </a:extLst>
            </p:cNvPr>
            <p:cNvSpPr>
              <a:spLocks noChangeAspect="1"/>
            </p:cNvSpPr>
            <p:nvPr/>
          </p:nvSpPr>
          <p:spPr>
            <a:xfrm>
              <a:off x="1886122" y="3546063"/>
              <a:ext cx="360000" cy="360000"/>
            </a:xfrm>
            <a:prstGeom prst="rect">
              <a:avLst/>
            </a:prstGeom>
            <a:solidFill>
              <a:srgbClr val="233D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1</a:t>
              </a:r>
            </a:p>
          </p:txBody>
        </p:sp>
        <p:sp>
          <p:nvSpPr>
            <p:cNvPr id="29" name="Rectangle 11">
              <a:extLst>
                <a:ext uri="{FF2B5EF4-FFF2-40B4-BE49-F238E27FC236}">
                  <a16:creationId xmlns:a16="http://schemas.microsoft.com/office/drawing/2014/main" id="{2112E426-E3C1-58C3-B862-E0DBF2AA09B8}"/>
                </a:ext>
              </a:extLst>
            </p:cNvPr>
            <p:cNvSpPr>
              <a:spLocks noChangeAspect="1"/>
            </p:cNvSpPr>
            <p:nvPr/>
          </p:nvSpPr>
          <p:spPr>
            <a:xfrm>
              <a:off x="1886122" y="3906023"/>
              <a:ext cx="360000" cy="360000"/>
            </a:xfrm>
            <a:prstGeom prst="rect">
              <a:avLst/>
            </a:prstGeom>
            <a:solidFill>
              <a:srgbClr val="CF8B8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2</a:t>
              </a:r>
            </a:p>
          </p:txBody>
        </p:sp>
        <p:sp>
          <p:nvSpPr>
            <p:cNvPr id="30" name="Rectangle 13">
              <a:extLst>
                <a:ext uri="{FF2B5EF4-FFF2-40B4-BE49-F238E27FC236}">
                  <a16:creationId xmlns:a16="http://schemas.microsoft.com/office/drawing/2014/main" id="{913BDE31-5CFF-873E-47B7-CB81D6A66420}"/>
                </a:ext>
              </a:extLst>
            </p:cNvPr>
            <p:cNvSpPr>
              <a:spLocks noChangeAspect="1"/>
            </p:cNvSpPr>
            <p:nvPr/>
          </p:nvSpPr>
          <p:spPr>
            <a:xfrm>
              <a:off x="1886122" y="4265983"/>
              <a:ext cx="360000" cy="360000"/>
            </a:xfrm>
            <a:prstGeom prst="rect">
              <a:avLst/>
            </a:prstGeom>
            <a:solidFill>
              <a:srgbClr val="E0B36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3</a:t>
              </a:r>
            </a:p>
          </p:txBody>
        </p:sp>
        <p:sp>
          <p:nvSpPr>
            <p:cNvPr id="31" name="Rectangle 14">
              <a:extLst>
                <a:ext uri="{FF2B5EF4-FFF2-40B4-BE49-F238E27FC236}">
                  <a16:creationId xmlns:a16="http://schemas.microsoft.com/office/drawing/2014/main" id="{F7E092D6-3F51-B575-47B0-380D552E5059}"/>
                </a:ext>
              </a:extLst>
            </p:cNvPr>
            <p:cNvSpPr>
              <a:spLocks noChangeAspect="1"/>
            </p:cNvSpPr>
            <p:nvPr/>
          </p:nvSpPr>
          <p:spPr>
            <a:xfrm>
              <a:off x="1886122" y="4625943"/>
              <a:ext cx="360000" cy="360000"/>
            </a:xfrm>
            <a:prstGeom prst="rect">
              <a:avLst/>
            </a:prstGeom>
            <a:solidFill>
              <a:srgbClr val="3A81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4</a:t>
              </a:r>
            </a:p>
          </p:txBody>
        </p:sp>
        <p:sp>
          <p:nvSpPr>
            <p:cNvPr id="32" name="Rectangle 35">
              <a:extLst>
                <a:ext uri="{FF2B5EF4-FFF2-40B4-BE49-F238E27FC236}">
                  <a16:creationId xmlns:a16="http://schemas.microsoft.com/office/drawing/2014/main" id="{01144294-759C-20D8-64DC-FC572EF07C3F}"/>
                </a:ext>
              </a:extLst>
            </p:cNvPr>
            <p:cNvSpPr>
              <a:spLocks noChangeAspect="1"/>
            </p:cNvSpPr>
            <p:nvPr/>
          </p:nvSpPr>
          <p:spPr>
            <a:xfrm>
              <a:off x="2246122" y="3186103"/>
              <a:ext cx="360000" cy="360000"/>
            </a:xfrm>
            <a:prstGeom prst="rect">
              <a:avLst/>
            </a:prstGeom>
            <a:solidFill>
              <a:srgbClr val="E4C6B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a:t>
              </a:r>
              <a:r>
                <a:rPr kumimoji="0" lang="el-GR"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α</a:t>
              </a:r>
              <a:endPar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endParaRPr>
            </a:p>
          </p:txBody>
        </p:sp>
        <p:sp>
          <p:nvSpPr>
            <p:cNvPr id="33" name="Rectangle 36">
              <a:extLst>
                <a:ext uri="{FF2B5EF4-FFF2-40B4-BE49-F238E27FC236}">
                  <a16:creationId xmlns:a16="http://schemas.microsoft.com/office/drawing/2014/main" id="{EE5F083D-1A67-A884-16E7-8E7AE642596E}"/>
                </a:ext>
              </a:extLst>
            </p:cNvPr>
            <p:cNvSpPr>
              <a:spLocks noChangeAspect="1"/>
            </p:cNvSpPr>
            <p:nvPr/>
          </p:nvSpPr>
          <p:spPr>
            <a:xfrm>
              <a:off x="2246122" y="3546063"/>
              <a:ext cx="360000" cy="360000"/>
            </a:xfrm>
            <a:prstGeom prst="rect">
              <a:avLst/>
            </a:prstGeom>
            <a:solidFill>
              <a:srgbClr val="DEE2E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+1</a:t>
              </a:r>
            </a:p>
          </p:txBody>
        </p:sp>
        <p:sp>
          <p:nvSpPr>
            <p:cNvPr id="34" name="Rectangle 39">
              <a:extLst>
                <a:ext uri="{FF2B5EF4-FFF2-40B4-BE49-F238E27FC236}">
                  <a16:creationId xmlns:a16="http://schemas.microsoft.com/office/drawing/2014/main" id="{BA74B4FE-1BD1-DEEA-4BD2-9946EAA16102}"/>
                </a:ext>
              </a:extLst>
            </p:cNvPr>
            <p:cNvSpPr>
              <a:spLocks noChangeAspect="1"/>
            </p:cNvSpPr>
            <p:nvPr/>
          </p:nvSpPr>
          <p:spPr>
            <a:xfrm>
              <a:off x="1526122" y="3186103"/>
              <a:ext cx="360000" cy="360000"/>
            </a:xfrm>
            <a:prstGeom prst="rect">
              <a:avLst/>
            </a:prstGeom>
            <a:solidFill>
              <a:srgbClr val="85161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a:t>
              </a:r>
              <a:r>
                <a:rPr kumimoji="0" lang="el-GR"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α</a:t>
              </a:r>
              <a:endPar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endParaRPr>
            </a:p>
          </p:txBody>
        </p:sp>
        <p:sp>
          <p:nvSpPr>
            <p:cNvPr id="35" name="Rectangle 40">
              <a:extLst>
                <a:ext uri="{FF2B5EF4-FFF2-40B4-BE49-F238E27FC236}">
                  <a16:creationId xmlns:a16="http://schemas.microsoft.com/office/drawing/2014/main" id="{BCA08984-CC9E-CE15-5865-2361BC1DF6F7}"/>
                </a:ext>
              </a:extLst>
            </p:cNvPr>
            <p:cNvSpPr>
              <a:spLocks noChangeAspect="1"/>
            </p:cNvSpPr>
            <p:nvPr/>
          </p:nvSpPr>
          <p:spPr>
            <a:xfrm>
              <a:off x="1526122" y="3546063"/>
              <a:ext cx="360000" cy="360000"/>
            </a:xfrm>
            <a:prstGeom prst="rect">
              <a:avLst/>
            </a:prstGeom>
            <a:solidFill>
              <a:srgbClr val="192B3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txt</a:t>
              </a:r>
            </a:p>
          </p:txBody>
        </p:sp>
        <p:sp>
          <p:nvSpPr>
            <p:cNvPr id="36" name="Rectangle 41">
              <a:extLst>
                <a:ext uri="{FF2B5EF4-FFF2-40B4-BE49-F238E27FC236}">
                  <a16:creationId xmlns:a16="http://schemas.microsoft.com/office/drawing/2014/main" id="{07BAAA09-5CD1-A250-B58E-22715DA260F0}"/>
                </a:ext>
              </a:extLst>
            </p:cNvPr>
            <p:cNvSpPr>
              <a:spLocks noChangeAspect="1"/>
            </p:cNvSpPr>
            <p:nvPr/>
          </p:nvSpPr>
          <p:spPr>
            <a:xfrm>
              <a:off x="1526122" y="3906023"/>
              <a:ext cx="360000" cy="360000"/>
            </a:xfrm>
            <a:prstGeom prst="rect">
              <a:avLst/>
            </a:prstGeom>
            <a:solidFill>
              <a:srgbClr val="BB575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-2</a:t>
              </a:r>
            </a:p>
          </p:txBody>
        </p:sp>
        <p:sp>
          <p:nvSpPr>
            <p:cNvPr id="37" name="Rectangle 42">
              <a:extLst>
                <a:ext uri="{FF2B5EF4-FFF2-40B4-BE49-F238E27FC236}">
                  <a16:creationId xmlns:a16="http://schemas.microsoft.com/office/drawing/2014/main" id="{DC6053D9-0421-2477-1B61-1AC4C1748A6E}"/>
                </a:ext>
              </a:extLst>
            </p:cNvPr>
            <p:cNvSpPr>
              <a:spLocks noChangeAspect="1"/>
            </p:cNvSpPr>
            <p:nvPr/>
          </p:nvSpPr>
          <p:spPr>
            <a:xfrm>
              <a:off x="1526122" y="4265983"/>
              <a:ext cx="360000" cy="360000"/>
            </a:xfrm>
            <a:prstGeom prst="rect">
              <a:avLst/>
            </a:prstGeom>
            <a:solidFill>
              <a:srgbClr val="9D652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-3</a:t>
              </a:r>
            </a:p>
          </p:txBody>
        </p:sp>
        <p:sp>
          <p:nvSpPr>
            <p:cNvPr id="38" name="Rectangle 43">
              <a:extLst>
                <a:ext uri="{FF2B5EF4-FFF2-40B4-BE49-F238E27FC236}">
                  <a16:creationId xmlns:a16="http://schemas.microsoft.com/office/drawing/2014/main" id="{D1134DDB-A1F0-7992-9A86-D8D3FFC3DF37}"/>
                </a:ext>
              </a:extLst>
            </p:cNvPr>
            <p:cNvSpPr>
              <a:spLocks noChangeAspect="1"/>
            </p:cNvSpPr>
            <p:nvPr/>
          </p:nvSpPr>
          <p:spPr>
            <a:xfrm>
              <a:off x="1526122" y="4625943"/>
              <a:ext cx="360000" cy="360000"/>
            </a:xfrm>
            <a:prstGeom prst="rect">
              <a:avLst/>
            </a:prstGeom>
            <a:solidFill>
              <a:srgbClr val="1F333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IBM Plex Sans" panose="020B0503050203000203" pitchFamily="34" charset="0"/>
                  <a:ea typeface="+mn-ea"/>
                  <a:cs typeface="+mn-cs"/>
                </a:rPr>
                <a:t>-4</a:t>
              </a:r>
            </a:p>
          </p:txBody>
        </p:sp>
        <p:sp>
          <p:nvSpPr>
            <p:cNvPr id="39" name="Rectangle 44">
              <a:extLst>
                <a:ext uri="{FF2B5EF4-FFF2-40B4-BE49-F238E27FC236}">
                  <a16:creationId xmlns:a16="http://schemas.microsoft.com/office/drawing/2014/main" id="{48AF843C-FEA2-038B-4146-8D0E79CA4D49}"/>
                </a:ext>
              </a:extLst>
            </p:cNvPr>
            <p:cNvSpPr>
              <a:spLocks noChangeAspect="1"/>
            </p:cNvSpPr>
            <p:nvPr/>
          </p:nvSpPr>
          <p:spPr>
            <a:xfrm>
              <a:off x="2246122" y="3906023"/>
              <a:ext cx="360000" cy="360000"/>
            </a:xfrm>
            <a:prstGeom prst="rect">
              <a:avLst/>
            </a:prstGeom>
            <a:solidFill>
              <a:srgbClr val="F3E7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+2</a:t>
              </a:r>
            </a:p>
          </p:txBody>
        </p:sp>
        <p:sp>
          <p:nvSpPr>
            <p:cNvPr id="40" name="Rectangle 45">
              <a:extLst>
                <a:ext uri="{FF2B5EF4-FFF2-40B4-BE49-F238E27FC236}">
                  <a16:creationId xmlns:a16="http://schemas.microsoft.com/office/drawing/2014/main" id="{10012F56-B1F8-65A3-4A89-4041EEDA19E5}"/>
                </a:ext>
              </a:extLst>
            </p:cNvPr>
            <p:cNvSpPr>
              <a:spLocks noChangeAspect="1"/>
            </p:cNvSpPr>
            <p:nvPr/>
          </p:nvSpPr>
          <p:spPr>
            <a:xfrm>
              <a:off x="2246122" y="4265983"/>
              <a:ext cx="360000" cy="360000"/>
            </a:xfrm>
            <a:prstGeom prst="rect">
              <a:avLst/>
            </a:prstGeom>
            <a:solidFill>
              <a:srgbClr val="FBE5C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+3</a:t>
              </a:r>
            </a:p>
          </p:txBody>
        </p:sp>
        <p:sp>
          <p:nvSpPr>
            <p:cNvPr id="41" name="Rectangle 46">
              <a:extLst>
                <a:ext uri="{FF2B5EF4-FFF2-40B4-BE49-F238E27FC236}">
                  <a16:creationId xmlns:a16="http://schemas.microsoft.com/office/drawing/2014/main" id="{EE9B39EA-376B-E50E-AC23-5CE288C6407E}"/>
                </a:ext>
              </a:extLst>
            </p:cNvPr>
            <p:cNvSpPr>
              <a:spLocks noChangeAspect="1"/>
            </p:cNvSpPr>
            <p:nvPr/>
          </p:nvSpPr>
          <p:spPr>
            <a:xfrm>
              <a:off x="2246122" y="4625943"/>
              <a:ext cx="360000" cy="360000"/>
            </a:xfrm>
            <a:prstGeom prst="rect">
              <a:avLst/>
            </a:prstGeom>
            <a:solidFill>
              <a:srgbClr val="CCEEE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92B37"/>
                  </a:solidFill>
                  <a:effectLst/>
                  <a:uLnTx/>
                  <a:uFillTx/>
                  <a:latin typeface="IBM Plex Sans" panose="020B0503050203000203" pitchFamily="34" charset="0"/>
                  <a:ea typeface="+mn-ea"/>
                  <a:cs typeface="+mn-cs"/>
                </a:rPr>
                <a:t>+4</a:t>
              </a:r>
            </a:p>
          </p:txBody>
        </p:sp>
      </p:grpSp>
      <p:pic>
        <p:nvPicPr>
          <p:cNvPr id="45" name="Billede 44">
            <a:extLst>
              <a:ext uri="{FF2B5EF4-FFF2-40B4-BE49-F238E27FC236}">
                <a16:creationId xmlns:a16="http://schemas.microsoft.com/office/drawing/2014/main" id="{9FE80E08-3BF0-58E4-2EB9-0C22F9A56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171" y="296278"/>
            <a:ext cx="4039779" cy="2944550"/>
          </a:xfrm>
          <a:prstGeom prst="rect">
            <a:avLst/>
          </a:prstGeom>
        </p:spPr>
      </p:pic>
      <p:sp>
        <p:nvSpPr>
          <p:cNvPr id="42" name="Titel 41">
            <a:extLst>
              <a:ext uri="{FF2B5EF4-FFF2-40B4-BE49-F238E27FC236}">
                <a16:creationId xmlns:a16="http://schemas.microsoft.com/office/drawing/2014/main" id="{B4909CE9-6A33-77AE-B549-D9B803ED1505}"/>
              </a:ext>
            </a:extLst>
          </p:cNvPr>
          <p:cNvSpPr>
            <a:spLocks noGrp="1"/>
          </p:cNvSpPr>
          <p:nvPr>
            <p:ph type="ctrTitle"/>
          </p:nvPr>
        </p:nvSpPr>
        <p:spPr>
          <a:xfrm>
            <a:off x="2280151" y="1926206"/>
            <a:ext cx="7588155" cy="1599066"/>
          </a:xfrm>
        </p:spPr>
        <p:txBody>
          <a:bodyPr anchor="t">
            <a:normAutofit/>
          </a:bodyPr>
          <a:lstStyle/>
          <a:p>
            <a:r>
              <a:rPr lang="da-DK" sz="6000" b="1"/>
              <a:t>Moonshot demens</a:t>
            </a:r>
            <a:br>
              <a:rPr lang="da-DK"/>
            </a:br>
            <a:r>
              <a:rPr lang="da-DK">
                <a:solidFill>
                  <a:schemeClr val="bg1">
                    <a:lumMod val="85000"/>
                    <a:lumOff val="15000"/>
                  </a:schemeClr>
                </a:solidFill>
              </a:rPr>
              <a:t>Sammen finder vi kuren </a:t>
            </a:r>
          </a:p>
        </p:txBody>
      </p:sp>
    </p:spTree>
    <p:extLst>
      <p:ext uri="{BB962C8B-B14F-4D97-AF65-F5344CB8AC3E}">
        <p14:creationId xmlns:p14="http://schemas.microsoft.com/office/powerpoint/2010/main" val="168540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sværd, skærmbillede&#10;&#10;AI-genereret indhold kan være ukorrekt.">
            <a:extLst>
              <a:ext uri="{FF2B5EF4-FFF2-40B4-BE49-F238E27FC236}">
                <a16:creationId xmlns:a16="http://schemas.microsoft.com/office/drawing/2014/main" id="{F0217B16-515C-6506-A735-A29ECC921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315" y="870857"/>
            <a:ext cx="10083912" cy="4964388"/>
          </a:xfrm>
          <a:prstGeom prst="rect">
            <a:avLst/>
          </a:prstGeom>
        </p:spPr>
      </p:pic>
    </p:spTree>
    <p:extLst>
      <p:ext uri="{BB962C8B-B14F-4D97-AF65-F5344CB8AC3E}">
        <p14:creationId xmlns:p14="http://schemas.microsoft.com/office/powerpoint/2010/main" val="2838577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E64EC760-D7A9-E688-2FAC-A9E2DA65D47F}"/>
              </a:ext>
            </a:extLst>
          </p:cNvPr>
          <p:cNvSpPr>
            <a:spLocks noGrp="1"/>
          </p:cNvSpPr>
          <p:nvPr>
            <p:ph sz="half" idx="1"/>
          </p:nvPr>
        </p:nvSpPr>
        <p:spPr>
          <a:xfrm>
            <a:off x="414338" y="1258888"/>
            <a:ext cx="5541962" cy="4899025"/>
          </a:xfrm>
        </p:spPr>
        <p:txBody>
          <a:bodyPr>
            <a:noAutofit/>
          </a:bodyPr>
          <a:lstStyle/>
          <a:p>
            <a:pPr marL="342900" indent="-342900">
              <a:lnSpc>
                <a:spcPct val="100000"/>
              </a:lnSpc>
              <a:buFont typeface="Arial" panose="020B0604020202020204" pitchFamily="34" charset="0"/>
              <a:buChar char="•"/>
            </a:pPr>
            <a:r>
              <a:rPr lang="da-DK" sz="2800"/>
              <a:t>Demens kan blive et stærkt tema i forbindelse med Folketingsvalg 2026</a:t>
            </a:r>
          </a:p>
          <a:p>
            <a:pPr marL="342900" indent="-342900">
              <a:lnSpc>
                <a:spcPct val="100000"/>
              </a:lnSpc>
              <a:buFont typeface="Arial" panose="020B0604020202020204" pitchFamily="34" charset="0"/>
              <a:buChar char="•"/>
            </a:pPr>
            <a:endParaRPr lang="da-DK" sz="2800"/>
          </a:p>
          <a:p>
            <a:pPr marL="342900" indent="-342900">
              <a:lnSpc>
                <a:spcPct val="100000"/>
              </a:lnSpc>
              <a:buFont typeface="Arial" panose="020B0604020202020204" pitchFamily="34" charset="0"/>
              <a:buChar char="•"/>
            </a:pPr>
            <a:r>
              <a:rPr lang="da-DK" sz="2800"/>
              <a:t>Mulighederne i EU afsøges </a:t>
            </a:r>
          </a:p>
          <a:p>
            <a:pPr marL="342900" indent="-342900">
              <a:lnSpc>
                <a:spcPct val="100000"/>
              </a:lnSpc>
              <a:buFont typeface="Arial" panose="020B0604020202020204" pitchFamily="34" charset="0"/>
              <a:buChar char="•"/>
            </a:pPr>
            <a:endParaRPr lang="da-DK" sz="2800"/>
          </a:p>
          <a:p>
            <a:pPr marL="342900" indent="-342900">
              <a:lnSpc>
                <a:spcPct val="100000"/>
              </a:lnSpc>
              <a:buFont typeface="Arial" panose="020B0604020202020204" pitchFamily="34" charset="0"/>
              <a:buChar char="•"/>
            </a:pPr>
            <a:r>
              <a:rPr lang="da-DK" sz="2800"/>
              <a:t>Samle flygtende USA forskere op i danske forskningsmiljøer for demens (”</a:t>
            </a:r>
            <a:r>
              <a:rPr lang="da-DK" sz="2800" err="1"/>
              <a:t>brain</a:t>
            </a:r>
            <a:r>
              <a:rPr lang="da-DK" sz="2800"/>
              <a:t> </a:t>
            </a:r>
            <a:r>
              <a:rPr lang="da-DK" sz="2800" err="1"/>
              <a:t>gain</a:t>
            </a:r>
            <a:r>
              <a:rPr lang="da-DK" sz="2800"/>
              <a:t>”)</a:t>
            </a:r>
          </a:p>
        </p:txBody>
      </p:sp>
      <p:sp>
        <p:nvSpPr>
          <p:cNvPr id="17" name="Date Placeholder 3">
            <a:extLst>
              <a:ext uri="{FF2B5EF4-FFF2-40B4-BE49-F238E27FC236}">
                <a16:creationId xmlns:a16="http://schemas.microsoft.com/office/drawing/2014/main" id="{30B77143-9D27-5DDB-4EDF-9C21A8F0EE35}"/>
              </a:ext>
            </a:extLst>
          </p:cNvPr>
          <p:cNvSpPr>
            <a:spLocks noGrp="1"/>
          </p:cNvSpPr>
          <p:nvPr>
            <p:ph type="dt" sz="half" idx="10"/>
          </p:nvPr>
        </p:nvSpPr>
        <p:spPr>
          <a:xfrm>
            <a:off x="8866188" y="6577013"/>
            <a:ext cx="1939925" cy="273050"/>
          </a:xfrm>
        </p:spPr>
        <p:txBody>
          <a:bodyPr/>
          <a:lstStyle/>
          <a:p>
            <a:endParaRPr lang="da-DK"/>
          </a:p>
        </p:txBody>
      </p:sp>
      <p:sp>
        <p:nvSpPr>
          <p:cNvPr id="2" name="Titel 1">
            <a:extLst>
              <a:ext uri="{FF2B5EF4-FFF2-40B4-BE49-F238E27FC236}">
                <a16:creationId xmlns:a16="http://schemas.microsoft.com/office/drawing/2014/main" id="{F93A9C6B-3BB7-366D-9EDF-F165FE5AF2F7}"/>
              </a:ext>
            </a:extLst>
          </p:cNvPr>
          <p:cNvSpPr>
            <a:spLocks noGrp="1"/>
          </p:cNvSpPr>
          <p:nvPr>
            <p:ph type="title"/>
          </p:nvPr>
        </p:nvSpPr>
        <p:spPr>
          <a:xfrm>
            <a:off x="414337" y="419100"/>
            <a:ext cx="11361737" cy="839788"/>
          </a:xfrm>
        </p:spPr>
        <p:txBody>
          <a:bodyPr anchor="t">
            <a:normAutofit/>
          </a:bodyPr>
          <a:lstStyle/>
          <a:p>
            <a:r>
              <a:rPr lang="da-DK"/>
              <a:t>Demens 2026</a:t>
            </a:r>
          </a:p>
        </p:txBody>
      </p:sp>
    </p:spTree>
    <p:extLst>
      <p:ext uri="{BB962C8B-B14F-4D97-AF65-F5344CB8AC3E}">
        <p14:creationId xmlns:p14="http://schemas.microsoft.com/office/powerpoint/2010/main" val="700485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4">
            <a:extLst>
              <a:ext uri="{FF2B5EF4-FFF2-40B4-BE49-F238E27FC236}">
                <a16:creationId xmlns:a16="http://schemas.microsoft.com/office/drawing/2014/main" id="{F121BCD3-668A-46DE-8DD0-ADAA686497FD}"/>
              </a:ext>
            </a:extLst>
          </p:cNvPr>
          <p:cNvSpPr txBox="1">
            <a:spLocks noGrp="1"/>
          </p:cNvSpPr>
          <p:nvPr>
            <p:ph sz="quarter" idx="13"/>
          </p:nvPr>
        </p:nvSpPr>
        <p:spPr>
          <a:xfrm>
            <a:off x="486349" y="1998533"/>
            <a:ext cx="5743074" cy="428625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522288" lvl="2" indent="-342900" algn="l">
              <a:spcBef>
                <a:spcPts val="0"/>
              </a:spcBef>
              <a:spcAft>
                <a:spcPts val="300"/>
              </a:spcAft>
            </a:pPr>
            <a:r>
              <a:rPr lang="da-DK" sz="2400">
                <a:solidFill>
                  <a:schemeClr val="tx1"/>
                </a:solidFill>
                <a:latin typeface="+mj-lt"/>
                <a:sym typeface="Palatino"/>
              </a:rPr>
              <a:t>Fortsat fremgang for Ældretelefonen</a:t>
            </a:r>
          </a:p>
          <a:p>
            <a:pPr marL="522288" lvl="2" indent="-342900" algn="l">
              <a:spcBef>
                <a:spcPts val="0"/>
              </a:spcBef>
              <a:spcAft>
                <a:spcPts val="300"/>
              </a:spcAft>
            </a:pPr>
            <a:r>
              <a:rPr lang="da-DK" sz="2400">
                <a:solidFill>
                  <a:schemeClr val="tx1"/>
                </a:solidFill>
                <a:latin typeface="+mj-lt"/>
                <a:sym typeface="Palatino"/>
              </a:rPr>
              <a:t>Lokale ”Hold hjernen skarp”-arrangementer.</a:t>
            </a:r>
          </a:p>
          <a:p>
            <a:pPr marL="522288" lvl="2" indent="-342900" algn="l">
              <a:spcBef>
                <a:spcPts val="0"/>
              </a:spcBef>
              <a:spcAft>
                <a:spcPts val="300"/>
              </a:spcAft>
            </a:pPr>
            <a:r>
              <a:rPr lang="da-DK" sz="2400">
                <a:solidFill>
                  <a:schemeClr val="tx1"/>
                </a:solidFill>
                <a:latin typeface="+mj-lt"/>
                <a:sym typeface="Palatino"/>
              </a:rPr>
              <a:t>Sociale henvisninger</a:t>
            </a:r>
          </a:p>
          <a:p>
            <a:pPr marL="522288" lvl="2" indent="-342900" algn="l">
              <a:spcBef>
                <a:spcPts val="0"/>
              </a:spcBef>
              <a:spcAft>
                <a:spcPts val="300"/>
              </a:spcAft>
            </a:pPr>
            <a:r>
              <a:rPr lang="da-DK" sz="2400">
                <a:solidFill>
                  <a:schemeClr val="tx1"/>
                </a:solidFill>
                <a:latin typeface="+mj-lt"/>
                <a:sym typeface="Palatino"/>
              </a:rPr>
              <a:t>Flere aktiviteter ”tæt på dig” – ”Lige rundt om hjørnet”-projekt</a:t>
            </a:r>
          </a:p>
          <a:p>
            <a:pPr marL="522288" lvl="2" indent="-342900" algn="l">
              <a:spcBef>
                <a:spcPts val="0"/>
              </a:spcBef>
              <a:spcAft>
                <a:spcPts val="300"/>
              </a:spcAft>
            </a:pPr>
            <a:r>
              <a:rPr lang="da-DK" sz="2400">
                <a:solidFill>
                  <a:schemeClr val="tx1"/>
                </a:solidFill>
                <a:latin typeface="+mj-lt"/>
                <a:sym typeface="Palatino"/>
              </a:rPr>
              <a:t>Tryghedsopkald i hele landet</a:t>
            </a:r>
          </a:p>
          <a:p>
            <a:pPr marL="522288" lvl="2" indent="-342900" algn="l">
              <a:spcBef>
                <a:spcPts val="0"/>
              </a:spcBef>
              <a:spcAft>
                <a:spcPts val="300"/>
              </a:spcAft>
            </a:pPr>
            <a:r>
              <a:rPr lang="da-DK" sz="2400">
                <a:solidFill>
                  <a:schemeClr val="tx1"/>
                </a:solidFill>
                <a:latin typeface="+mj-lt"/>
                <a:sym typeface="Palatino"/>
              </a:rPr>
              <a:t>Digital tryghedstjeneste</a:t>
            </a:r>
          </a:p>
          <a:p>
            <a:pPr marL="522288" lvl="2" indent="-342900" algn="l">
              <a:spcBef>
                <a:spcPts val="0"/>
              </a:spcBef>
              <a:spcAft>
                <a:spcPts val="300"/>
              </a:spcAft>
            </a:pPr>
            <a:r>
              <a:rPr lang="da-DK" sz="2400">
                <a:solidFill>
                  <a:schemeClr val="tx1"/>
                </a:solidFill>
                <a:latin typeface="+mj-lt"/>
                <a:sym typeface="Palatino"/>
              </a:rPr>
              <a:t>Webinarer om mental sundhed</a:t>
            </a:r>
          </a:p>
          <a:p>
            <a:pPr marL="358775" lvl="2" indent="-179388" algn="l">
              <a:spcBef>
                <a:spcPts val="0"/>
              </a:spcBef>
              <a:spcAft>
                <a:spcPts val="300"/>
              </a:spcAft>
              <a:buNone/>
            </a:pPr>
            <a:endParaRPr lang="da-DK" sz="1800" b="1">
              <a:solidFill>
                <a:schemeClr val="tx1"/>
              </a:solidFill>
              <a:latin typeface="+mj-lt"/>
              <a:sym typeface="Palatino"/>
            </a:endParaRPr>
          </a:p>
        </p:txBody>
      </p:sp>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p:txBody>
          <a:bodyPr>
            <a:normAutofit/>
          </a:bodyPr>
          <a:lstStyle/>
          <a:p>
            <a:pPr algn="l"/>
            <a:r>
              <a:rPr lang="da-DK" sz="3200"/>
              <a:t>Mental sundhed </a:t>
            </a:r>
          </a:p>
        </p:txBody>
      </p:sp>
      <p:pic>
        <p:nvPicPr>
          <p:cNvPr id="9" name="Picture 33">
            <a:extLst>
              <a:ext uri="{FF2B5EF4-FFF2-40B4-BE49-F238E27FC236}">
                <a16:creationId xmlns:a16="http://schemas.microsoft.com/office/drawing/2014/main" id="{28B38E33-E505-44A4-9DFA-7AFF14D897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46019" y="137998"/>
            <a:ext cx="1265883" cy="1262160"/>
          </a:xfrm>
          <a:prstGeom prst="rect">
            <a:avLst/>
          </a:prstGeom>
        </p:spPr>
      </p:pic>
      <p:pic>
        <p:nvPicPr>
          <p:cNvPr id="7" name="Billede 6">
            <a:extLst>
              <a:ext uri="{FF2B5EF4-FFF2-40B4-BE49-F238E27FC236}">
                <a16:creationId xmlns:a16="http://schemas.microsoft.com/office/drawing/2014/main" id="{4D9F457F-C174-4297-B322-58E333A4765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229423" y="1722557"/>
            <a:ext cx="5609651" cy="4562226"/>
          </a:xfrm>
          <a:prstGeom prst="rect">
            <a:avLst/>
          </a:prstGeom>
        </p:spPr>
      </p:pic>
    </p:spTree>
    <p:extLst>
      <p:ext uri="{BB962C8B-B14F-4D97-AF65-F5344CB8AC3E}">
        <p14:creationId xmlns:p14="http://schemas.microsoft.com/office/powerpoint/2010/main" val="39046116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2972207-7EC8-C28E-02EE-5D3C05275423}"/>
              </a:ext>
            </a:extLst>
          </p:cNvPr>
          <p:cNvSpPr txBox="1"/>
          <p:nvPr/>
        </p:nvSpPr>
        <p:spPr>
          <a:xfrm>
            <a:off x="414338" y="1677988"/>
            <a:ext cx="5541962" cy="4479925"/>
          </a:xfrm>
          <a:prstGeom prst="rect">
            <a:avLst/>
          </a:prstGeom>
        </p:spPr>
        <p:txBody>
          <a:bodyPr vert="horz" lIns="0" tIns="0" rIns="0" bIns="0" rtlCol="0">
            <a:normAutofit/>
          </a:bodyPr>
          <a:lstStyle/>
          <a:p>
            <a:pPr>
              <a:lnSpc>
                <a:spcPct val="110000"/>
              </a:lnSpc>
              <a:spcAft>
                <a:spcPts val="600"/>
              </a:spcAft>
              <a:buFont typeface="IBM Plex Sans" panose="020B0503050203000203" pitchFamily="34" charset="0"/>
            </a:pPr>
            <a:endParaRPr lang="da-DK" sz="1600">
              <a:solidFill>
                <a:schemeClr val="tx2"/>
              </a:solidFill>
              <a:latin typeface="IBM Plex Sans" panose="020B0503050203000203" pitchFamily="34" charset="0"/>
            </a:endParaRPr>
          </a:p>
          <a:p>
            <a:pPr>
              <a:lnSpc>
                <a:spcPct val="110000"/>
              </a:lnSpc>
              <a:spcAft>
                <a:spcPts val="600"/>
              </a:spcAft>
              <a:buFont typeface="IBM Plex Sans" panose="020B0503050203000203" pitchFamily="34" charset="0"/>
            </a:pPr>
            <a:r>
              <a:rPr lang="da-DK" sz="2400">
                <a:solidFill>
                  <a:schemeClr val="tx2"/>
                </a:solidFill>
                <a:latin typeface="IBM Plex Sans" panose="020B0503050203000203" pitchFamily="34" charset="0"/>
              </a:rPr>
              <a:t>Ældreloven skal have tid til at virke, og vil i bedste fald løse nogle af udfordringerne på ældreområdet –   </a:t>
            </a:r>
            <a:r>
              <a:rPr lang="da-DK" sz="2400" b="1" u="sng">
                <a:solidFill>
                  <a:schemeClr val="tx2"/>
                </a:solidFill>
                <a:latin typeface="IBM Plex Sans" panose="020B0503050203000203" pitchFamily="34" charset="0"/>
              </a:rPr>
              <a:t>men langt fra alle!</a:t>
            </a:r>
          </a:p>
          <a:p>
            <a:pPr>
              <a:lnSpc>
                <a:spcPct val="110000"/>
              </a:lnSpc>
              <a:spcAft>
                <a:spcPts val="600"/>
              </a:spcAft>
              <a:buFont typeface="IBM Plex Sans" panose="020B0503050203000203" pitchFamily="34" charset="0"/>
            </a:pPr>
            <a:endParaRPr lang="da-DK" sz="2400">
              <a:solidFill>
                <a:schemeClr val="tx2"/>
              </a:solidFill>
              <a:latin typeface="IBM Plex Sans" panose="020B0503050203000203" pitchFamily="34" charset="0"/>
            </a:endParaRPr>
          </a:p>
          <a:p>
            <a:pPr>
              <a:lnSpc>
                <a:spcPct val="110000"/>
              </a:lnSpc>
              <a:spcAft>
                <a:spcPts val="600"/>
              </a:spcAft>
              <a:buFont typeface="IBM Plex Sans" panose="020B0503050203000203" pitchFamily="34" charset="0"/>
            </a:pPr>
            <a:r>
              <a:rPr lang="da-DK" sz="2400">
                <a:solidFill>
                  <a:schemeClr val="tx2"/>
                </a:solidFill>
                <a:latin typeface="IBM Plex Sans" panose="020B0503050203000203" pitchFamily="34" charset="0"/>
              </a:rPr>
              <a:t>Ældre Sagen vil fortsat rejse de mange problemer og uværdige forhold,</a:t>
            </a:r>
          </a:p>
          <a:p>
            <a:pPr>
              <a:lnSpc>
                <a:spcPct val="110000"/>
              </a:lnSpc>
              <a:spcAft>
                <a:spcPts val="600"/>
              </a:spcAft>
              <a:buFont typeface="IBM Plex Sans" panose="020B0503050203000203" pitchFamily="34" charset="0"/>
            </a:pPr>
            <a:r>
              <a:rPr lang="da-DK" sz="2400">
                <a:solidFill>
                  <a:schemeClr val="tx2"/>
                </a:solidFill>
                <a:latin typeface="IBM Plex Sans" panose="020B0503050203000203" pitchFamily="34" charset="0"/>
              </a:rPr>
              <a:t>vi hver dag ser og hører om… </a:t>
            </a:r>
          </a:p>
        </p:txBody>
      </p:sp>
      <p:sp>
        <p:nvSpPr>
          <p:cNvPr id="3" name="Pladsholder til dato 2">
            <a:extLst>
              <a:ext uri="{FF2B5EF4-FFF2-40B4-BE49-F238E27FC236}">
                <a16:creationId xmlns:a16="http://schemas.microsoft.com/office/drawing/2014/main" id="{34EBB4A1-67A4-3F02-564E-B33D8C630DC3}"/>
              </a:ext>
            </a:extLst>
          </p:cNvPr>
          <p:cNvSpPr>
            <a:spLocks noGrp="1"/>
          </p:cNvSpPr>
          <p:nvPr>
            <p:ph type="dt" sz="half" idx="10"/>
          </p:nvPr>
        </p:nvSpPr>
        <p:spPr>
          <a:xfrm>
            <a:off x="8866188" y="6577013"/>
            <a:ext cx="1939925" cy="273050"/>
          </a:xfrm>
        </p:spPr>
        <p:txBody>
          <a:bodyPr vert="horz" lIns="0" tIns="0" rIns="0" bIns="0" rtlCol="0" anchor="ctr">
            <a:normAutofit/>
          </a:bodyPr>
          <a:lstStyle/>
          <a:p>
            <a:pPr>
              <a:spcAft>
                <a:spcPts val="600"/>
              </a:spcAft>
            </a:pPr>
            <a:fld id="{6D5D1A30-15C3-4239-83E6-F465C8049868}" type="datetime1">
              <a:rPr lang="da-DK" smtClean="0"/>
              <a:pPr>
                <a:spcAft>
                  <a:spcPts val="600"/>
                </a:spcAft>
              </a:pPr>
              <a:t>16-09-2025</a:t>
            </a:fld>
            <a:endParaRPr lang="da-DK"/>
          </a:p>
        </p:txBody>
      </p:sp>
      <p:sp>
        <p:nvSpPr>
          <p:cNvPr id="5" name="Pladsholder til slidenummer 4">
            <a:extLst>
              <a:ext uri="{FF2B5EF4-FFF2-40B4-BE49-F238E27FC236}">
                <a16:creationId xmlns:a16="http://schemas.microsoft.com/office/drawing/2014/main" id="{B2350E07-E41E-3187-5A3E-DDFD23A95E96}"/>
              </a:ext>
            </a:extLst>
          </p:cNvPr>
          <p:cNvSpPr>
            <a:spLocks noGrp="1"/>
          </p:cNvSpPr>
          <p:nvPr>
            <p:ph type="sldNum" sz="quarter" idx="12"/>
          </p:nvPr>
        </p:nvSpPr>
        <p:spPr>
          <a:xfrm>
            <a:off x="11082337" y="6577013"/>
            <a:ext cx="693737" cy="273050"/>
          </a:xfrm>
        </p:spPr>
        <p:txBody>
          <a:bodyPr vert="horz" lIns="0" tIns="0" rIns="0" bIns="0" rtlCol="0" anchor="ctr">
            <a:normAutofit/>
          </a:bodyPr>
          <a:lstStyle/>
          <a:p>
            <a:pPr>
              <a:spcAft>
                <a:spcPts val="600"/>
              </a:spcAft>
            </a:pPr>
            <a:fld id="{0E8862F4-759C-4937-98C7-CDEB1EE77131}" type="slidenum">
              <a:rPr lang="da-DK" smtClean="0"/>
              <a:pPr>
                <a:spcAft>
                  <a:spcPts val="600"/>
                </a:spcAft>
              </a:pPr>
              <a:t>3</a:t>
            </a:fld>
            <a:endParaRPr lang="da-DK"/>
          </a:p>
        </p:txBody>
      </p:sp>
      <p:sp>
        <p:nvSpPr>
          <p:cNvPr id="2" name="Titel 1">
            <a:extLst>
              <a:ext uri="{FF2B5EF4-FFF2-40B4-BE49-F238E27FC236}">
                <a16:creationId xmlns:a16="http://schemas.microsoft.com/office/drawing/2014/main" id="{4DC47160-5DF7-8640-F8A8-584625B3B556}"/>
              </a:ext>
            </a:extLst>
          </p:cNvPr>
          <p:cNvSpPr>
            <a:spLocks noGrp="1"/>
          </p:cNvSpPr>
          <p:nvPr>
            <p:ph type="title"/>
          </p:nvPr>
        </p:nvSpPr>
        <p:spPr>
          <a:xfrm>
            <a:off x="414337" y="419100"/>
            <a:ext cx="11361737" cy="839788"/>
          </a:xfrm>
        </p:spPr>
        <p:txBody>
          <a:bodyPr vert="horz" lIns="0" tIns="0" rIns="0" bIns="0" rtlCol="0" anchor="t">
            <a:normAutofit/>
          </a:bodyPr>
          <a:lstStyle/>
          <a:p>
            <a:r>
              <a:rPr lang="da-DK" b="1" kern="1200">
                <a:latin typeface="+mn-lt"/>
                <a:ea typeface="+mj-ea"/>
                <a:cs typeface="+mj-cs"/>
              </a:rPr>
              <a:t>Ældreloven er i implementeringsfasen….</a:t>
            </a:r>
          </a:p>
        </p:txBody>
      </p:sp>
    </p:spTree>
    <p:extLst>
      <p:ext uri="{BB962C8B-B14F-4D97-AF65-F5344CB8AC3E}">
        <p14:creationId xmlns:p14="http://schemas.microsoft.com/office/powerpoint/2010/main" val="3249647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4">
            <a:extLst>
              <a:ext uri="{FF2B5EF4-FFF2-40B4-BE49-F238E27FC236}">
                <a16:creationId xmlns:a16="http://schemas.microsoft.com/office/drawing/2014/main" id="{F121BCD3-668A-46DE-8DD0-ADAA686497FD}"/>
              </a:ext>
            </a:extLst>
          </p:cNvPr>
          <p:cNvSpPr txBox="1">
            <a:spLocks noGrp="1"/>
          </p:cNvSpPr>
          <p:nvPr>
            <p:ph sz="quarter" idx="13"/>
          </p:nvPr>
        </p:nvSpPr>
        <p:spPr>
          <a:xfrm>
            <a:off x="476251" y="1919883"/>
            <a:ext cx="5609651" cy="428625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522288" lvl="2" indent="-342900" algn="l">
              <a:spcBef>
                <a:spcPts val="0"/>
              </a:spcBef>
            </a:pPr>
            <a:r>
              <a:rPr lang="da-DK" sz="2000">
                <a:solidFill>
                  <a:schemeClr val="tx1"/>
                </a:solidFill>
                <a:latin typeface="+mj-lt"/>
                <a:sym typeface="Palatino"/>
              </a:rPr>
              <a:t>Samarbejde med Jobindeks om deltidsstillinger til pensionister</a:t>
            </a:r>
          </a:p>
          <a:p>
            <a:pPr marL="522288" lvl="2" indent="-342900" algn="l">
              <a:spcBef>
                <a:spcPts val="0"/>
              </a:spcBef>
            </a:pPr>
            <a:r>
              <a:rPr lang="da-DK" sz="2000">
                <a:solidFill>
                  <a:schemeClr val="tx1"/>
                </a:solidFill>
                <a:latin typeface="+mj-lt"/>
                <a:sym typeface="Palatino"/>
              </a:rPr>
              <a:t>Iværksætterkurser</a:t>
            </a:r>
          </a:p>
          <a:p>
            <a:pPr marL="522288" lvl="2" indent="-342900" algn="l">
              <a:spcBef>
                <a:spcPts val="0"/>
              </a:spcBef>
            </a:pPr>
            <a:r>
              <a:rPr lang="da-DK" sz="2000">
                <a:solidFill>
                  <a:schemeClr val="tx1"/>
                </a:solidFill>
                <a:latin typeface="+mj-lt"/>
                <a:sym typeface="Palatino"/>
              </a:rPr>
              <a:t>Aldersfordomme skal udryddes: Kampagne mod alderisme, samarbejde med TV2. </a:t>
            </a:r>
          </a:p>
          <a:p>
            <a:pPr marL="522288" lvl="2" indent="-342900" algn="l">
              <a:spcBef>
                <a:spcPts val="0"/>
              </a:spcBef>
            </a:pPr>
            <a:r>
              <a:rPr lang="da-DK" sz="2000">
                <a:solidFill>
                  <a:schemeClr val="tx1"/>
                </a:solidFill>
                <a:latin typeface="+mj-lt"/>
                <a:sym typeface="Palatino"/>
              </a:rPr>
              <a:t>Webinarer om bl.a. mental og fysisk sundhed – gratis kurser hos VUC</a:t>
            </a:r>
          </a:p>
          <a:p>
            <a:pPr marL="522288" lvl="2" indent="-342900" algn="l">
              <a:spcBef>
                <a:spcPts val="0"/>
              </a:spcBef>
            </a:pPr>
            <a:r>
              <a:rPr lang="da-DK" sz="2000">
                <a:solidFill>
                  <a:schemeClr val="tx1"/>
                </a:solidFill>
                <a:latin typeface="+mj-lt"/>
                <a:sym typeface="Palatino"/>
              </a:rPr>
              <a:t>Pensionsberegner til økonomisk planlægning</a:t>
            </a:r>
          </a:p>
          <a:p>
            <a:pPr marL="522288" lvl="2" indent="-342900" algn="l">
              <a:spcBef>
                <a:spcPts val="0"/>
              </a:spcBef>
            </a:pPr>
            <a:r>
              <a:rPr lang="da-DK" sz="2000">
                <a:solidFill>
                  <a:schemeClr val="tx1"/>
                </a:solidFill>
                <a:latin typeface="+mj-lt"/>
                <a:sym typeface="Palatino"/>
              </a:rPr>
              <a:t>Ad-hoc-udvalg 2025: </a:t>
            </a:r>
            <a:br>
              <a:rPr lang="da-DK" sz="2000">
                <a:solidFill>
                  <a:schemeClr val="tx1"/>
                </a:solidFill>
                <a:latin typeface="+mj-lt"/>
                <a:sym typeface="Palatino"/>
              </a:rPr>
            </a:br>
            <a:r>
              <a:rPr lang="da-DK" sz="2000">
                <a:solidFill>
                  <a:schemeClr val="tx1"/>
                </a:solidFill>
                <a:latin typeface="+mj-lt"/>
                <a:sym typeface="Palatino"/>
              </a:rPr>
              <a:t>Flere tilbud til målgruppen i lokalafdelingerne (kan-opgave)</a:t>
            </a:r>
            <a:br>
              <a:rPr lang="da-DK" sz="2000">
                <a:solidFill>
                  <a:schemeClr val="tx1"/>
                </a:solidFill>
                <a:latin typeface="+mj-lt"/>
                <a:sym typeface="Palatino"/>
              </a:rPr>
            </a:br>
            <a:br>
              <a:rPr lang="da-DK" sz="2000">
                <a:solidFill>
                  <a:schemeClr val="tx1"/>
                </a:solidFill>
                <a:latin typeface="+mj-lt"/>
                <a:sym typeface="Palatino"/>
              </a:rPr>
            </a:br>
            <a:endParaRPr lang="da-DK" sz="2000">
              <a:solidFill>
                <a:schemeClr val="tx1"/>
              </a:solidFill>
              <a:latin typeface="+mj-lt"/>
              <a:sym typeface="Palatino"/>
            </a:endParaRPr>
          </a:p>
          <a:p>
            <a:pPr marL="358775" lvl="2" indent="-179388" algn="l">
              <a:spcBef>
                <a:spcPts val="0"/>
              </a:spcBef>
              <a:spcAft>
                <a:spcPts val="300"/>
              </a:spcAft>
              <a:buNone/>
            </a:pPr>
            <a:endParaRPr lang="da-DK" sz="1800" b="1">
              <a:solidFill>
                <a:schemeClr val="tx1"/>
              </a:solidFill>
              <a:latin typeface="+mj-lt"/>
              <a:sym typeface="Palatino"/>
            </a:endParaRPr>
          </a:p>
        </p:txBody>
      </p:sp>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p:txBody>
          <a:bodyPr>
            <a:normAutofit/>
          </a:bodyPr>
          <a:lstStyle/>
          <a:p>
            <a:pPr algn="l"/>
            <a:r>
              <a:rPr lang="da-DK" sz="4000"/>
              <a:t>En aktiv seniorstyrke</a:t>
            </a:r>
          </a:p>
        </p:txBody>
      </p:sp>
      <p:pic>
        <p:nvPicPr>
          <p:cNvPr id="8" name="Picture 33">
            <a:extLst>
              <a:ext uri="{FF2B5EF4-FFF2-40B4-BE49-F238E27FC236}">
                <a16:creationId xmlns:a16="http://schemas.microsoft.com/office/drawing/2014/main" id="{3A075B18-E9AC-404B-A293-AF5E01E568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94495" y="224201"/>
            <a:ext cx="1125152" cy="1126134"/>
          </a:xfrm>
          <a:prstGeom prst="rect">
            <a:avLst/>
          </a:prstGeom>
        </p:spPr>
      </p:pic>
    </p:spTree>
    <p:extLst>
      <p:ext uri="{BB962C8B-B14F-4D97-AF65-F5344CB8AC3E}">
        <p14:creationId xmlns:p14="http://schemas.microsoft.com/office/powerpoint/2010/main" val="37624253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2117D37A-B8C7-6104-6AD2-F09F2F847F43}"/>
              </a:ext>
            </a:extLst>
          </p:cNvPr>
          <p:cNvSpPr>
            <a:spLocks noGrp="1"/>
          </p:cNvSpPr>
          <p:nvPr>
            <p:ph sz="half" idx="1"/>
          </p:nvPr>
        </p:nvSpPr>
        <p:spPr>
          <a:xfrm>
            <a:off x="414338" y="1677988"/>
            <a:ext cx="5541962" cy="4479925"/>
          </a:xfrm>
        </p:spPr>
        <p:txBody>
          <a:bodyPr>
            <a:normAutofit/>
          </a:bodyPr>
          <a:lstStyle/>
          <a:p>
            <a:pPr>
              <a:spcAft>
                <a:spcPts val="600"/>
              </a:spcAft>
            </a:pPr>
            <a:r>
              <a:rPr lang="da-DK" sz="2000"/>
              <a:t>Ældre Sagen som vigtig aktør</a:t>
            </a:r>
          </a:p>
          <a:p>
            <a:pPr marL="463550" lvl="1" indent="-285750">
              <a:spcAft>
                <a:spcPts val="600"/>
              </a:spcAft>
              <a:buFont typeface="Arial" panose="020B0604020202020204" pitchFamily="34" charset="0"/>
              <a:buChar char="•"/>
            </a:pPr>
            <a:r>
              <a:rPr lang="da-DK" sz="2000"/>
              <a:t>Politisk (nationalt, lokalt – Rejsehold, </a:t>
            </a:r>
            <a:r>
              <a:rPr lang="da-DK" sz="2000" err="1"/>
              <a:t>PPU’er</a:t>
            </a:r>
            <a:r>
              <a:rPr lang="da-DK" sz="2000"/>
              <a:t> </a:t>
            </a:r>
            <a:r>
              <a:rPr lang="da-DK" sz="2000" err="1"/>
              <a:t>ift</a:t>
            </a:r>
            <a:r>
              <a:rPr lang="da-DK" sz="2000"/>
              <a:t> kommende sundhedsråd, osv.)</a:t>
            </a:r>
          </a:p>
          <a:p>
            <a:pPr marL="463550" lvl="1" indent="-285750">
              <a:spcAft>
                <a:spcPts val="600"/>
              </a:spcAft>
              <a:buFont typeface="Arial" panose="020B0604020202020204" pitchFamily="34" charset="0"/>
              <a:buChar char="•"/>
            </a:pPr>
            <a:r>
              <a:rPr lang="da-DK" sz="2000"/>
              <a:t>Frivilligt/lokalt (motionsaktiviteter, hold hjernen skarp osv.)</a:t>
            </a:r>
          </a:p>
          <a:p>
            <a:pPr marL="463550" lvl="1" indent="-285750">
              <a:spcAft>
                <a:spcPts val="600"/>
              </a:spcAft>
              <a:buFont typeface="Arial" panose="020B0604020202020204" pitchFamily="34" charset="0"/>
              <a:buChar char="•"/>
            </a:pPr>
            <a:r>
              <a:rPr lang="da-DK" sz="2000"/>
              <a:t>Medlemstilbud (mere end ”rabat på fitness)</a:t>
            </a:r>
          </a:p>
          <a:p>
            <a:pPr marL="463550" lvl="1" indent="-285750">
              <a:spcAft>
                <a:spcPts val="600"/>
              </a:spcAft>
              <a:buFont typeface="Arial" panose="020B0604020202020204" pitchFamily="34" charset="0"/>
              <a:buChar char="•"/>
            </a:pPr>
            <a:r>
              <a:rPr lang="da-DK" sz="2000"/>
              <a:t>Kommunikativt: Sprede budskabet om egen sund aldring; noget der appellerer til ”aktiv seniorstyrke” </a:t>
            </a:r>
          </a:p>
          <a:p>
            <a:pPr>
              <a:spcAft>
                <a:spcPts val="600"/>
              </a:spcAft>
            </a:pPr>
            <a:endParaRPr lang="da-DK"/>
          </a:p>
        </p:txBody>
      </p:sp>
      <p:sp>
        <p:nvSpPr>
          <p:cNvPr id="12" name="Date Placeholder 2">
            <a:extLst>
              <a:ext uri="{FF2B5EF4-FFF2-40B4-BE49-F238E27FC236}">
                <a16:creationId xmlns:a16="http://schemas.microsoft.com/office/drawing/2014/main" id="{F7AD9AD2-034C-96C2-E163-D5423037E6BA}"/>
              </a:ext>
            </a:extLst>
          </p:cNvPr>
          <p:cNvSpPr>
            <a:spLocks noGrp="1"/>
          </p:cNvSpPr>
          <p:nvPr>
            <p:ph type="dt" sz="half" idx="10"/>
          </p:nvPr>
        </p:nvSpPr>
        <p:spPr>
          <a:xfrm>
            <a:off x="8866188" y="6577013"/>
            <a:ext cx="1939925" cy="273050"/>
          </a:xfrm>
        </p:spPr>
        <p:txBody>
          <a:bodyPr/>
          <a:lstStyle/>
          <a:p>
            <a:endParaRPr lang="da-DK"/>
          </a:p>
        </p:txBody>
      </p:sp>
      <p:sp>
        <p:nvSpPr>
          <p:cNvPr id="2" name="Titel 1">
            <a:extLst>
              <a:ext uri="{FF2B5EF4-FFF2-40B4-BE49-F238E27FC236}">
                <a16:creationId xmlns:a16="http://schemas.microsoft.com/office/drawing/2014/main" id="{AA6684FC-1263-5E02-6C66-4ED895607B62}"/>
              </a:ext>
            </a:extLst>
          </p:cNvPr>
          <p:cNvSpPr>
            <a:spLocks noGrp="1"/>
          </p:cNvSpPr>
          <p:nvPr>
            <p:ph type="title"/>
          </p:nvPr>
        </p:nvSpPr>
        <p:spPr>
          <a:xfrm>
            <a:off x="414338" y="419100"/>
            <a:ext cx="11361738" cy="839788"/>
          </a:xfrm>
        </p:spPr>
        <p:txBody>
          <a:bodyPr anchor="t">
            <a:normAutofit/>
          </a:bodyPr>
          <a:lstStyle/>
          <a:p>
            <a:r>
              <a:rPr lang="da-DK"/>
              <a:t>Forebyggelse: ”Alderskraft” </a:t>
            </a:r>
          </a:p>
        </p:txBody>
      </p:sp>
      <p:pic>
        <p:nvPicPr>
          <p:cNvPr id="7" name="Billede 6" descr="Gruppe af personer, der laver push-ups">
            <a:extLst>
              <a:ext uri="{FF2B5EF4-FFF2-40B4-BE49-F238E27FC236}">
                <a16:creationId xmlns:a16="http://schemas.microsoft.com/office/drawing/2014/main" id="{5764A69E-D7B6-5756-8933-8A3DC8BB65AA}"/>
              </a:ext>
            </a:extLst>
          </p:cNvPr>
          <p:cNvPicPr>
            <a:picLocks noChangeAspect="1"/>
          </p:cNvPicPr>
          <p:nvPr/>
        </p:nvPicPr>
        <p:blipFill>
          <a:blip r:embed="rId3"/>
          <a:srcRect r="17427" b="2"/>
          <a:stretch/>
        </p:blipFill>
        <p:spPr>
          <a:xfrm>
            <a:off x="6234113" y="1677988"/>
            <a:ext cx="5541962" cy="4479925"/>
          </a:xfrm>
          <a:prstGeom prst="rect">
            <a:avLst/>
          </a:prstGeom>
          <a:noFill/>
        </p:spPr>
      </p:pic>
    </p:spTree>
    <p:extLst>
      <p:ext uri="{BB962C8B-B14F-4D97-AF65-F5344CB8AC3E}">
        <p14:creationId xmlns:p14="http://schemas.microsoft.com/office/powerpoint/2010/main" val="2912940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Pladsholder til indhold 4">
            <a:extLst>
              <a:ext uri="{FF2B5EF4-FFF2-40B4-BE49-F238E27FC236}">
                <a16:creationId xmlns:a16="http://schemas.microsoft.com/office/drawing/2014/main" id="{1550BC5C-94ED-2E9A-0B12-C2E1D00D266B}"/>
              </a:ext>
            </a:extLst>
          </p:cNvPr>
          <p:cNvSpPr>
            <a:spLocks noGrp="1"/>
          </p:cNvSpPr>
          <p:nvPr>
            <p:ph sz="half" idx="1"/>
          </p:nvPr>
        </p:nvSpPr>
        <p:spPr/>
        <p:txBody>
          <a:bodyPr/>
          <a:lstStyle/>
          <a:p>
            <a:r>
              <a:rPr lang="da-DK" sz="1800" b="1"/>
              <a:t>Frivillige </a:t>
            </a:r>
          </a:p>
          <a:p>
            <a:r>
              <a:rPr lang="da-DK" sz="1800"/>
              <a:t>* Bruge </a:t>
            </a:r>
            <a:r>
              <a:rPr lang="da-DK" sz="1800">
                <a:hlinkClick r:id="rId6"/>
              </a:rPr>
              <a:t>www.frivilligjob.dk</a:t>
            </a:r>
            <a:r>
              <a:rPr lang="da-DK" sz="1800"/>
              <a:t> </a:t>
            </a:r>
          </a:p>
          <a:p>
            <a:pPr marL="285750" indent="-285750">
              <a:buFont typeface="Arial" panose="020B0604020202020204" pitchFamily="34" charset="0"/>
              <a:buChar char="•"/>
            </a:pPr>
            <a:r>
              <a:rPr lang="da-DK" sz="1800"/>
              <a:t>Vi må energisk målrette rekrutteringen til: </a:t>
            </a:r>
          </a:p>
          <a:p>
            <a:r>
              <a:rPr lang="da-DK" sz="1800"/>
              <a:t>	- Lokal ældre- og sundhedspolitik</a:t>
            </a:r>
          </a:p>
          <a:p>
            <a:r>
              <a:rPr lang="da-DK" sz="1800"/>
              <a:t>	- De 17 nye sundhedsråds brugerråd (PPU)</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Øget ad-hoc-frivillighed (fx Drømmeløbere)</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Vi gennemfører formandsundersøgelse for at tilpasse og øge trivsel</a:t>
            </a:r>
          </a:p>
          <a:p>
            <a:pPr marL="285750" indent="-285750">
              <a:buFont typeface="Arial" panose="020B0604020202020204" pitchFamily="34" charset="0"/>
              <a:buChar char="•"/>
            </a:pPr>
            <a:r>
              <a:rPr lang="da-DK" sz="1800"/>
              <a:t>Vi gennemfører frivilligundersøgelse for at tilpasse og øge trivsel</a:t>
            </a:r>
          </a:p>
          <a:p>
            <a:endParaRPr lang="da-DK"/>
          </a:p>
        </p:txBody>
      </p:sp>
      <p:pic>
        <p:nvPicPr>
          <p:cNvPr id="9" name="Pladsholder til indhold 8">
            <a:extLst>
              <a:ext uri="{FF2B5EF4-FFF2-40B4-BE49-F238E27FC236}">
                <a16:creationId xmlns:a16="http://schemas.microsoft.com/office/drawing/2014/main" id="{5F2FD380-D56F-5F09-1EC4-46205995D48A}"/>
              </a:ext>
            </a:extLst>
          </p:cNvPr>
          <p:cNvPicPr>
            <a:picLocks noGrp="1" noChangeAspect="1"/>
          </p:cNvPicPr>
          <p:nvPr>
            <p:ph sz="half" idx="2"/>
          </p:nvPr>
        </p:nvPicPr>
        <p:blipFill>
          <a:blip r:embed="rId7"/>
          <a:stretch>
            <a:fillRect/>
          </a:stretch>
        </p:blipFill>
        <p:spPr>
          <a:xfrm>
            <a:off x="6246415" y="1775021"/>
            <a:ext cx="5517358" cy="4285859"/>
          </a:xfrm>
          <a:prstGeom prst="rect">
            <a:avLst/>
          </a:prstGeom>
        </p:spPr>
      </p:pic>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p:txBody>
          <a:bodyPr>
            <a:normAutofit/>
          </a:bodyPr>
          <a:lstStyle/>
          <a:p>
            <a:pPr algn="l"/>
            <a:r>
              <a:rPr lang="nb-NO" sz="3200"/>
              <a:t>Lokal mobilisering, påvirkning og støtte</a:t>
            </a:r>
          </a:p>
        </p:txBody>
      </p:sp>
      <p:pic>
        <p:nvPicPr>
          <p:cNvPr id="7" name="Picture 194">
            <a:extLst>
              <a:ext uri="{FF2B5EF4-FFF2-40B4-BE49-F238E27FC236}">
                <a16:creationId xmlns:a16="http://schemas.microsoft.com/office/drawing/2014/main" id="{54EADC04-1B86-4201-95CA-FA337169C1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52726" y="312891"/>
            <a:ext cx="870985" cy="871200"/>
          </a:xfrm>
          <a:prstGeom prst="rect">
            <a:avLst/>
          </a:prstGeom>
        </p:spPr>
      </p:pic>
      <p:sp>
        <p:nvSpPr>
          <p:cNvPr id="12" name="Tekstfelt 11">
            <a:extLst>
              <a:ext uri="{FF2B5EF4-FFF2-40B4-BE49-F238E27FC236}">
                <a16:creationId xmlns:a16="http://schemas.microsoft.com/office/drawing/2014/main" id="{7F6E2FC7-229E-2989-26E5-820B67B56548}"/>
              </a:ext>
            </a:extLst>
          </p:cNvPr>
          <p:cNvSpPr txBox="1"/>
          <p:nvPr/>
        </p:nvSpPr>
        <p:spPr>
          <a:xfrm>
            <a:off x="414337" y="1105023"/>
            <a:ext cx="10858242" cy="404799"/>
          </a:xfrm>
          <a:prstGeom prst="rect">
            <a:avLst/>
          </a:prstGeom>
          <a:noFill/>
        </p:spPr>
        <p:txBody>
          <a:bodyPr wrap="square" lIns="0" tIns="0" rIns="0" bIns="0" rtlCol="0">
            <a:noAutofit/>
          </a:bodyPr>
          <a:lstStyle/>
          <a:p>
            <a:pPr algn="ctr"/>
            <a:endParaRPr lang="da-DK" sz="2000" b="1">
              <a:solidFill>
                <a:schemeClr val="tx2"/>
              </a:solidFill>
            </a:endParaRPr>
          </a:p>
        </p:txBody>
      </p:sp>
    </p:spTree>
    <p:extLst>
      <p:ext uri="{BB962C8B-B14F-4D97-AF65-F5344CB8AC3E}">
        <p14:creationId xmlns:p14="http://schemas.microsoft.com/office/powerpoint/2010/main" val="1174948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p:txBody>
          <a:bodyPr>
            <a:normAutofit/>
          </a:bodyPr>
          <a:lstStyle/>
          <a:p>
            <a:pPr algn="l"/>
            <a:r>
              <a:rPr lang="da-DK"/>
              <a:t>Medlemmerne er forskellige  </a:t>
            </a:r>
          </a:p>
        </p:txBody>
      </p:sp>
      <p:sp>
        <p:nvSpPr>
          <p:cNvPr id="10" name="TextBox 4">
            <a:extLst>
              <a:ext uri="{FF2B5EF4-FFF2-40B4-BE49-F238E27FC236}">
                <a16:creationId xmlns:a16="http://schemas.microsoft.com/office/drawing/2014/main" id="{F121BCD3-668A-46DE-8DD0-ADAA686497FD}"/>
              </a:ext>
            </a:extLst>
          </p:cNvPr>
          <p:cNvSpPr txBox="1">
            <a:spLocks noGrp="1"/>
          </p:cNvSpPr>
          <p:nvPr>
            <p:ph sz="quarter" idx="14"/>
          </p:nvPr>
        </p:nvSpPr>
        <p:spPr>
          <a:xfrm>
            <a:off x="492173" y="1931915"/>
            <a:ext cx="11247460" cy="428625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522288" lvl="2" indent="-342900" algn="l">
              <a:spcBef>
                <a:spcPts val="0"/>
              </a:spcBef>
              <a:spcAft>
                <a:spcPts val="300"/>
              </a:spcAft>
            </a:pPr>
            <a:r>
              <a:rPr lang="da-DK" sz="2000">
                <a:solidFill>
                  <a:schemeClr val="tx1"/>
                </a:solidFill>
                <a:latin typeface="+mj-lt"/>
                <a:sym typeface="Palatino"/>
              </a:rPr>
              <a:t>Vi fortsætter med øget segmentering i fx</a:t>
            </a:r>
            <a:br>
              <a:rPr lang="da-DK" sz="2000">
                <a:solidFill>
                  <a:schemeClr val="tx1"/>
                </a:solidFill>
                <a:latin typeface="+mj-lt"/>
                <a:sym typeface="Palatino"/>
              </a:rPr>
            </a:br>
            <a:r>
              <a:rPr lang="da-DK" sz="2000">
                <a:solidFill>
                  <a:schemeClr val="tx1"/>
                </a:solidFill>
                <a:latin typeface="+mj-lt"/>
                <a:sym typeface="Palatino"/>
              </a:rPr>
              <a:t>hvervning</a:t>
            </a:r>
          </a:p>
          <a:p>
            <a:pPr marL="522288" lvl="2" indent="-342900" algn="l">
              <a:spcBef>
                <a:spcPts val="0"/>
              </a:spcBef>
              <a:spcAft>
                <a:spcPts val="300"/>
              </a:spcAft>
            </a:pPr>
            <a:r>
              <a:rPr lang="da-DK" sz="2000">
                <a:solidFill>
                  <a:schemeClr val="tx1"/>
                </a:solidFill>
                <a:latin typeface="+mj-lt"/>
                <a:sym typeface="Palatino"/>
              </a:rPr>
              <a:t>Vi styrker den digitale del af medlemskabet </a:t>
            </a:r>
            <a:br>
              <a:rPr lang="da-DK" sz="2000">
                <a:solidFill>
                  <a:schemeClr val="tx1"/>
                </a:solidFill>
                <a:latin typeface="+mj-lt"/>
                <a:sym typeface="Palatino"/>
              </a:rPr>
            </a:br>
            <a:r>
              <a:rPr lang="da-DK" sz="2000">
                <a:solidFill>
                  <a:schemeClr val="tx1"/>
                </a:solidFill>
                <a:latin typeface="+mj-lt"/>
                <a:sym typeface="Palatino"/>
              </a:rPr>
              <a:t>gennem et nyt, stærkt digitalt brugerunivers:</a:t>
            </a:r>
            <a:br>
              <a:rPr lang="da-DK" sz="2000">
                <a:solidFill>
                  <a:schemeClr val="tx1"/>
                </a:solidFill>
                <a:latin typeface="+mj-lt"/>
                <a:sym typeface="Palatino"/>
              </a:rPr>
            </a:br>
            <a:r>
              <a:rPr lang="da-DK" sz="2000">
                <a:solidFill>
                  <a:schemeClr val="tx1"/>
                </a:solidFill>
                <a:latin typeface="+mj-lt"/>
                <a:sym typeface="Palatino"/>
              </a:rPr>
              <a:t>- gør os mindre afhængige af fysisk postlevering</a:t>
            </a:r>
            <a:br>
              <a:rPr lang="da-DK" sz="2000">
                <a:solidFill>
                  <a:schemeClr val="tx1"/>
                </a:solidFill>
                <a:latin typeface="+mj-lt"/>
                <a:sym typeface="Palatino"/>
              </a:rPr>
            </a:br>
            <a:r>
              <a:rPr lang="da-DK" sz="2000">
                <a:solidFill>
                  <a:schemeClr val="tx1"/>
                </a:solidFill>
                <a:latin typeface="+mj-lt"/>
                <a:sym typeface="Palatino"/>
              </a:rPr>
              <a:t>- giver mere skræddersyet medlemsoplevelse</a:t>
            </a:r>
          </a:p>
          <a:p>
            <a:pPr marL="522288" lvl="2" indent="-342900" algn="l">
              <a:spcBef>
                <a:spcPts val="0"/>
              </a:spcBef>
              <a:spcAft>
                <a:spcPts val="300"/>
              </a:spcAft>
            </a:pPr>
            <a:r>
              <a:rPr lang="da-DK" sz="2000">
                <a:solidFill>
                  <a:schemeClr val="tx1"/>
                </a:solidFill>
                <a:latin typeface="+mj-lt"/>
                <a:sym typeface="Palatino"/>
              </a:rPr>
              <a:t>Vi følger op på den af </a:t>
            </a:r>
            <a:r>
              <a:rPr lang="da-DK" sz="2000" err="1">
                <a:solidFill>
                  <a:schemeClr val="tx1"/>
                </a:solidFill>
                <a:latin typeface="+mj-lt"/>
                <a:sym typeface="Palatino"/>
              </a:rPr>
              <a:t>delegeretforsamlingen</a:t>
            </a:r>
            <a:r>
              <a:rPr lang="da-DK" sz="2000">
                <a:solidFill>
                  <a:schemeClr val="tx1"/>
                </a:solidFill>
                <a:latin typeface="+mj-lt"/>
                <a:sym typeface="Palatino"/>
              </a:rPr>
              <a:t> </a:t>
            </a:r>
            <a:br>
              <a:rPr lang="da-DK" sz="2000">
                <a:solidFill>
                  <a:schemeClr val="tx1"/>
                </a:solidFill>
                <a:latin typeface="+mj-lt"/>
                <a:sym typeface="Palatino"/>
              </a:rPr>
            </a:br>
            <a:r>
              <a:rPr lang="da-DK" sz="2000">
                <a:solidFill>
                  <a:schemeClr val="tx1"/>
                </a:solidFill>
                <a:latin typeface="+mj-lt"/>
                <a:sym typeface="Palatino"/>
              </a:rPr>
              <a:t>ønskede kontaktanalyse for at styrke </a:t>
            </a:r>
            <a:br>
              <a:rPr lang="da-DK" sz="2000">
                <a:solidFill>
                  <a:schemeClr val="tx1"/>
                </a:solidFill>
                <a:latin typeface="+mj-lt"/>
                <a:sym typeface="Palatino"/>
              </a:rPr>
            </a:br>
            <a:r>
              <a:rPr lang="da-DK" sz="2000">
                <a:solidFill>
                  <a:schemeClr val="tx1"/>
                </a:solidFill>
                <a:latin typeface="+mj-lt"/>
                <a:sym typeface="Palatino"/>
              </a:rPr>
              <a:t>kommunikationen med medlemmerne, lokalt</a:t>
            </a:r>
            <a:br>
              <a:rPr lang="da-DK" sz="2000">
                <a:solidFill>
                  <a:schemeClr val="tx1"/>
                </a:solidFill>
                <a:latin typeface="+mj-lt"/>
                <a:sym typeface="Palatino"/>
              </a:rPr>
            </a:br>
            <a:r>
              <a:rPr lang="da-DK" sz="2000">
                <a:solidFill>
                  <a:schemeClr val="tx1"/>
                </a:solidFill>
                <a:latin typeface="+mj-lt"/>
                <a:sym typeface="Palatino"/>
              </a:rPr>
              <a:t>og på landsplan – får mange konsekvenser</a:t>
            </a:r>
            <a:br>
              <a:rPr lang="da-DK" sz="2000">
                <a:solidFill>
                  <a:schemeClr val="tx1"/>
                </a:solidFill>
                <a:latin typeface="+mj-lt"/>
                <a:sym typeface="Palatino"/>
              </a:rPr>
            </a:br>
            <a:endParaRPr lang="da-DK" sz="2000">
              <a:solidFill>
                <a:schemeClr val="tx1"/>
              </a:solidFill>
              <a:latin typeface="+mj-lt"/>
              <a:sym typeface="Palatino"/>
            </a:endParaRPr>
          </a:p>
        </p:txBody>
      </p:sp>
      <p:pic>
        <p:nvPicPr>
          <p:cNvPr id="7" name="Picture 15">
            <a:extLst>
              <a:ext uri="{FF2B5EF4-FFF2-40B4-BE49-F238E27FC236}">
                <a16:creationId xmlns:a16="http://schemas.microsoft.com/office/drawing/2014/main" id="{C511BC62-A3DD-4343-998B-717139C3CF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10409" y="213684"/>
            <a:ext cx="1166027" cy="1164889"/>
          </a:xfrm>
          <a:prstGeom prst="rect">
            <a:avLst/>
          </a:prstGeom>
        </p:spPr>
      </p:pic>
      <p:sp>
        <p:nvSpPr>
          <p:cNvPr id="9" name="Oval 153">
            <a:extLst>
              <a:ext uri="{FF2B5EF4-FFF2-40B4-BE49-F238E27FC236}">
                <a16:creationId xmlns:a16="http://schemas.microsoft.com/office/drawing/2014/main" id="{52A5DFA4-15DD-4E9A-BE4E-0F5082A8741E}"/>
              </a:ext>
            </a:extLst>
          </p:cNvPr>
          <p:cNvSpPr/>
          <p:nvPr/>
        </p:nvSpPr>
        <p:spPr>
          <a:xfrm>
            <a:off x="8125709" y="2528301"/>
            <a:ext cx="885600" cy="885600"/>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pic>
        <p:nvPicPr>
          <p:cNvPr id="12" name="Graphic 154">
            <a:extLst>
              <a:ext uri="{FF2B5EF4-FFF2-40B4-BE49-F238E27FC236}">
                <a16:creationId xmlns:a16="http://schemas.microsoft.com/office/drawing/2014/main" id="{75CECEF8-3894-4C21-A5DB-F977BBC8BE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190542" y="2605758"/>
            <a:ext cx="763369" cy="763369"/>
          </a:xfrm>
          <a:prstGeom prst="rect">
            <a:avLst/>
          </a:prstGeom>
        </p:spPr>
      </p:pic>
      <p:sp>
        <p:nvSpPr>
          <p:cNvPr id="13" name="Oval 156">
            <a:extLst>
              <a:ext uri="{FF2B5EF4-FFF2-40B4-BE49-F238E27FC236}">
                <a16:creationId xmlns:a16="http://schemas.microsoft.com/office/drawing/2014/main" id="{F73F5883-26D1-4187-836D-9CFE53FB9CD8}"/>
              </a:ext>
            </a:extLst>
          </p:cNvPr>
          <p:cNvSpPr/>
          <p:nvPr/>
        </p:nvSpPr>
        <p:spPr>
          <a:xfrm>
            <a:off x="10050623" y="2528301"/>
            <a:ext cx="885600" cy="885600"/>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pic>
        <p:nvPicPr>
          <p:cNvPr id="14" name="Graphic 157">
            <a:extLst>
              <a:ext uri="{FF2B5EF4-FFF2-40B4-BE49-F238E27FC236}">
                <a16:creationId xmlns:a16="http://schemas.microsoft.com/office/drawing/2014/main" id="{6B07FD65-2E49-4FC3-80D4-545041EA00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227248" y="2708311"/>
            <a:ext cx="501906" cy="501906"/>
          </a:xfrm>
          <a:prstGeom prst="rect">
            <a:avLst/>
          </a:prstGeom>
        </p:spPr>
      </p:pic>
      <p:sp>
        <p:nvSpPr>
          <p:cNvPr id="15" name="Oval 158">
            <a:extLst>
              <a:ext uri="{FF2B5EF4-FFF2-40B4-BE49-F238E27FC236}">
                <a16:creationId xmlns:a16="http://schemas.microsoft.com/office/drawing/2014/main" id="{5D8959D8-4C87-4542-A070-FAABE29B3DA6}"/>
              </a:ext>
            </a:extLst>
          </p:cNvPr>
          <p:cNvSpPr/>
          <p:nvPr/>
        </p:nvSpPr>
        <p:spPr>
          <a:xfrm>
            <a:off x="8107460" y="3825107"/>
            <a:ext cx="885600" cy="885600"/>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pic>
        <p:nvPicPr>
          <p:cNvPr id="16" name="Graphic 159">
            <a:extLst>
              <a:ext uri="{FF2B5EF4-FFF2-40B4-BE49-F238E27FC236}">
                <a16:creationId xmlns:a16="http://schemas.microsoft.com/office/drawing/2014/main" id="{922DA096-95B7-459E-8EFD-FC9F257B4B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168571" y="3888276"/>
            <a:ext cx="763370" cy="763370"/>
          </a:xfrm>
          <a:prstGeom prst="rect">
            <a:avLst/>
          </a:prstGeom>
        </p:spPr>
      </p:pic>
      <p:sp>
        <p:nvSpPr>
          <p:cNvPr id="17" name="Oval 143">
            <a:extLst>
              <a:ext uri="{FF2B5EF4-FFF2-40B4-BE49-F238E27FC236}">
                <a16:creationId xmlns:a16="http://schemas.microsoft.com/office/drawing/2014/main" id="{762B4834-E842-429D-B521-B5C789C4B021}"/>
              </a:ext>
            </a:extLst>
          </p:cNvPr>
          <p:cNvSpPr/>
          <p:nvPr/>
        </p:nvSpPr>
        <p:spPr>
          <a:xfrm>
            <a:off x="10034852" y="3819526"/>
            <a:ext cx="885600" cy="885600"/>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pic>
        <p:nvPicPr>
          <p:cNvPr id="18" name="Graphic 144">
            <a:extLst>
              <a:ext uri="{FF2B5EF4-FFF2-40B4-BE49-F238E27FC236}">
                <a16:creationId xmlns:a16="http://schemas.microsoft.com/office/drawing/2014/main" id="{8DB85A69-0274-41EE-BC28-1705245462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107693" y="3894603"/>
            <a:ext cx="739912" cy="739912"/>
          </a:xfrm>
          <a:prstGeom prst="rect">
            <a:avLst/>
          </a:prstGeom>
        </p:spPr>
      </p:pic>
      <p:sp>
        <p:nvSpPr>
          <p:cNvPr id="19" name="Oval 166">
            <a:extLst>
              <a:ext uri="{FF2B5EF4-FFF2-40B4-BE49-F238E27FC236}">
                <a16:creationId xmlns:a16="http://schemas.microsoft.com/office/drawing/2014/main" id="{35937A9A-6117-421A-B7A9-67DF4B0AEEEF}"/>
              </a:ext>
            </a:extLst>
          </p:cNvPr>
          <p:cNvSpPr/>
          <p:nvPr/>
        </p:nvSpPr>
        <p:spPr>
          <a:xfrm>
            <a:off x="8109941" y="5119000"/>
            <a:ext cx="887028" cy="887024"/>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sp>
        <p:nvSpPr>
          <p:cNvPr id="20" name="Oval 169">
            <a:extLst>
              <a:ext uri="{FF2B5EF4-FFF2-40B4-BE49-F238E27FC236}">
                <a16:creationId xmlns:a16="http://schemas.microsoft.com/office/drawing/2014/main" id="{E22E2E7F-00FE-4B30-80D0-F0510A494E5C}"/>
              </a:ext>
            </a:extLst>
          </p:cNvPr>
          <p:cNvSpPr/>
          <p:nvPr/>
        </p:nvSpPr>
        <p:spPr>
          <a:xfrm>
            <a:off x="10034852" y="5119000"/>
            <a:ext cx="887028" cy="887024"/>
          </a:xfrm>
          <a:prstGeom prst="ellipse">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err="1">
              <a:solidFill>
                <a:srgbClr val="FFFFFF"/>
              </a:solidFill>
              <a:uFillTx/>
              <a:ea typeface="Palatino"/>
              <a:cs typeface="Palatino"/>
              <a:sym typeface="Palatino"/>
            </a:endParaRPr>
          </a:p>
        </p:txBody>
      </p:sp>
      <p:pic>
        <p:nvPicPr>
          <p:cNvPr id="21" name="Graphic 170">
            <a:extLst>
              <a:ext uri="{FF2B5EF4-FFF2-40B4-BE49-F238E27FC236}">
                <a16:creationId xmlns:a16="http://schemas.microsoft.com/office/drawing/2014/main" id="{030A8B66-9961-438A-8345-4D55E4FD049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181963" y="5266111"/>
            <a:ext cx="592803" cy="592801"/>
          </a:xfrm>
          <a:prstGeom prst="rect">
            <a:avLst/>
          </a:prstGeom>
        </p:spPr>
      </p:pic>
      <p:grpSp>
        <p:nvGrpSpPr>
          <p:cNvPr id="22" name="Group 12">
            <a:extLst>
              <a:ext uri="{FF2B5EF4-FFF2-40B4-BE49-F238E27FC236}">
                <a16:creationId xmlns:a16="http://schemas.microsoft.com/office/drawing/2014/main" id="{BE14B5F7-B371-43BE-9716-1A8182BB7049}"/>
              </a:ext>
            </a:extLst>
          </p:cNvPr>
          <p:cNvGrpSpPr/>
          <p:nvPr/>
        </p:nvGrpSpPr>
        <p:grpSpPr>
          <a:xfrm>
            <a:off x="8224504" y="5320898"/>
            <a:ext cx="629951" cy="442764"/>
            <a:chOff x="3813690" y="3214079"/>
            <a:chExt cx="721064" cy="506804"/>
          </a:xfrm>
        </p:grpSpPr>
        <p:sp>
          <p:nvSpPr>
            <p:cNvPr id="23" name="Freeform: Shape 13">
              <a:extLst>
                <a:ext uri="{FF2B5EF4-FFF2-40B4-BE49-F238E27FC236}">
                  <a16:creationId xmlns:a16="http://schemas.microsoft.com/office/drawing/2014/main" id="{3F323E4B-BFA9-42DB-8156-50B7DC495404}"/>
                </a:ext>
              </a:extLst>
            </p:cNvPr>
            <p:cNvSpPr/>
            <p:nvPr/>
          </p:nvSpPr>
          <p:spPr>
            <a:xfrm>
              <a:off x="4186557" y="3622677"/>
              <a:ext cx="25149" cy="91303"/>
            </a:xfrm>
            <a:custGeom>
              <a:avLst/>
              <a:gdLst>
                <a:gd name="connsiteX0" fmla="*/ 25150 w 25149"/>
                <a:gd name="connsiteY0" fmla="*/ 91303 h 91303"/>
                <a:gd name="connsiteX1" fmla="*/ 0 w 25149"/>
                <a:gd name="connsiteY1" fmla="*/ 0 h 91303"/>
              </a:gdLst>
              <a:ahLst/>
              <a:cxnLst>
                <a:cxn ang="0">
                  <a:pos x="connsiteX0" y="connsiteY0"/>
                </a:cxn>
                <a:cxn ang="0">
                  <a:pos x="connsiteX1" y="connsiteY1"/>
                </a:cxn>
              </a:cxnLst>
              <a:rect l="l" t="t" r="r" b="b"/>
              <a:pathLst>
                <a:path w="25149" h="91303">
                  <a:moveTo>
                    <a:pt x="25150" y="91303"/>
                  </a:moveTo>
                  <a:lnTo>
                    <a:pt x="0" y="0"/>
                  </a:lnTo>
                </a:path>
              </a:pathLst>
            </a:custGeom>
            <a:ln w="12700" cap="rnd">
              <a:solidFill>
                <a:schemeClr val="bg1"/>
              </a:solidFill>
              <a:prstDash val="solid"/>
              <a:round/>
            </a:ln>
          </p:spPr>
          <p:txBody>
            <a:bodyPr rtlCol="0" anchor="ctr"/>
            <a:lstStyle/>
            <a:p>
              <a:endParaRPr lang="da-DK"/>
            </a:p>
          </p:txBody>
        </p:sp>
        <p:sp>
          <p:nvSpPr>
            <p:cNvPr id="24" name="Freeform: Shape 14">
              <a:extLst>
                <a:ext uri="{FF2B5EF4-FFF2-40B4-BE49-F238E27FC236}">
                  <a16:creationId xmlns:a16="http://schemas.microsoft.com/office/drawing/2014/main" id="{5F3067CA-909E-4301-ACC1-D2D0DD2896B1}"/>
                </a:ext>
              </a:extLst>
            </p:cNvPr>
            <p:cNvSpPr/>
            <p:nvPr/>
          </p:nvSpPr>
          <p:spPr>
            <a:xfrm>
              <a:off x="4233986" y="3621788"/>
              <a:ext cx="25422" cy="92191"/>
            </a:xfrm>
            <a:custGeom>
              <a:avLst/>
              <a:gdLst>
                <a:gd name="connsiteX0" fmla="*/ 25423 w 25422"/>
                <a:gd name="connsiteY0" fmla="*/ 92192 h 92191"/>
                <a:gd name="connsiteX1" fmla="*/ 0 w 25422"/>
                <a:gd name="connsiteY1" fmla="*/ 0 h 92191"/>
              </a:gdLst>
              <a:ahLst/>
              <a:cxnLst>
                <a:cxn ang="0">
                  <a:pos x="connsiteX0" y="connsiteY0"/>
                </a:cxn>
                <a:cxn ang="0">
                  <a:pos x="connsiteX1" y="connsiteY1"/>
                </a:cxn>
              </a:cxnLst>
              <a:rect l="l" t="t" r="r" b="b"/>
              <a:pathLst>
                <a:path w="25422" h="92191">
                  <a:moveTo>
                    <a:pt x="25423" y="92192"/>
                  </a:moveTo>
                  <a:lnTo>
                    <a:pt x="0" y="0"/>
                  </a:lnTo>
                </a:path>
              </a:pathLst>
            </a:custGeom>
            <a:ln w="12700" cap="rnd">
              <a:solidFill>
                <a:schemeClr val="bg1"/>
              </a:solidFill>
              <a:prstDash val="solid"/>
              <a:round/>
            </a:ln>
          </p:spPr>
          <p:txBody>
            <a:bodyPr rtlCol="0" anchor="ctr"/>
            <a:lstStyle/>
            <a:p>
              <a:endParaRPr lang="da-DK"/>
            </a:p>
          </p:txBody>
        </p:sp>
        <p:sp>
          <p:nvSpPr>
            <p:cNvPr id="25" name="Freeform: Shape 15">
              <a:extLst>
                <a:ext uri="{FF2B5EF4-FFF2-40B4-BE49-F238E27FC236}">
                  <a16:creationId xmlns:a16="http://schemas.microsoft.com/office/drawing/2014/main" id="{D938239C-F98E-45FB-BA51-5C2D33949015}"/>
                </a:ext>
              </a:extLst>
            </p:cNvPr>
            <p:cNvSpPr/>
            <p:nvPr/>
          </p:nvSpPr>
          <p:spPr>
            <a:xfrm>
              <a:off x="4140154" y="3714049"/>
              <a:ext cx="171672" cy="6834"/>
            </a:xfrm>
            <a:custGeom>
              <a:avLst/>
              <a:gdLst>
                <a:gd name="connsiteX0" fmla="*/ 0 w 171672"/>
                <a:gd name="connsiteY0" fmla="*/ 0 h 6834"/>
                <a:gd name="connsiteX1" fmla="*/ 171672 w 171672"/>
                <a:gd name="connsiteY1" fmla="*/ 0 h 6834"/>
              </a:gdLst>
              <a:ahLst/>
              <a:cxnLst>
                <a:cxn ang="0">
                  <a:pos x="connsiteX0" y="connsiteY0"/>
                </a:cxn>
                <a:cxn ang="0">
                  <a:pos x="connsiteX1" y="connsiteY1"/>
                </a:cxn>
              </a:cxnLst>
              <a:rect l="l" t="t" r="r" b="b"/>
              <a:pathLst>
                <a:path w="171672" h="6834">
                  <a:moveTo>
                    <a:pt x="0" y="0"/>
                  </a:moveTo>
                  <a:lnTo>
                    <a:pt x="171672" y="0"/>
                  </a:lnTo>
                </a:path>
              </a:pathLst>
            </a:custGeom>
            <a:ln w="12700" cap="rnd">
              <a:solidFill>
                <a:schemeClr val="bg1"/>
              </a:solidFill>
              <a:prstDash val="solid"/>
              <a:round/>
            </a:ln>
          </p:spPr>
          <p:txBody>
            <a:bodyPr rtlCol="0" anchor="ctr"/>
            <a:lstStyle/>
            <a:p>
              <a:endParaRPr lang="da-DK"/>
            </a:p>
          </p:txBody>
        </p:sp>
        <p:sp>
          <p:nvSpPr>
            <p:cNvPr id="26" name="Freeform: Shape 16">
              <a:extLst>
                <a:ext uri="{FF2B5EF4-FFF2-40B4-BE49-F238E27FC236}">
                  <a16:creationId xmlns:a16="http://schemas.microsoft.com/office/drawing/2014/main" id="{8540F700-3759-4A21-AD47-DFCEE2D2F639}"/>
                </a:ext>
              </a:extLst>
            </p:cNvPr>
            <p:cNvSpPr/>
            <p:nvPr/>
          </p:nvSpPr>
          <p:spPr>
            <a:xfrm>
              <a:off x="3813803" y="3214079"/>
              <a:ext cx="643861" cy="401193"/>
            </a:xfrm>
            <a:custGeom>
              <a:avLst/>
              <a:gdLst>
                <a:gd name="connsiteX0" fmla="*/ 643616 w 643861"/>
                <a:gd name="connsiteY0" fmla="*/ 44271 h 401193"/>
                <a:gd name="connsiteX1" fmla="*/ 497777 w 643861"/>
                <a:gd name="connsiteY1" fmla="*/ 46184 h 401193"/>
                <a:gd name="connsiteX2" fmla="*/ 463606 w 643861"/>
                <a:gd name="connsiteY2" fmla="*/ 109810 h 401193"/>
                <a:gd name="connsiteX3" fmla="*/ 394172 w 643861"/>
                <a:gd name="connsiteY3" fmla="*/ 161475 h 401193"/>
                <a:gd name="connsiteX4" fmla="*/ 17477 w 643861"/>
                <a:gd name="connsiteY4" fmla="*/ 338000 h 401193"/>
                <a:gd name="connsiteX5" fmla="*/ 3679 w 643861"/>
                <a:gd name="connsiteY5" fmla="*/ 383200 h 401193"/>
                <a:gd name="connsiteX6" fmla="*/ 34904 w 643861"/>
                <a:gd name="connsiteY6" fmla="*/ 400873 h 401193"/>
                <a:gd name="connsiteX7" fmla="*/ 419458 w 643861"/>
                <a:gd name="connsiteY7" fmla="*/ 339366 h 401193"/>
                <a:gd name="connsiteX8" fmla="*/ 484313 w 643861"/>
                <a:gd name="connsiteY8" fmla="*/ 193186 h 40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861" h="401193">
                  <a:moveTo>
                    <a:pt x="643616" y="44271"/>
                  </a:moveTo>
                  <a:cubicBezTo>
                    <a:pt x="619696" y="-12384"/>
                    <a:pt x="530785" y="-18466"/>
                    <a:pt x="497777" y="46184"/>
                  </a:cubicBezTo>
                  <a:cubicBezTo>
                    <a:pt x="478026" y="84865"/>
                    <a:pt x="477274" y="91699"/>
                    <a:pt x="463606" y="109810"/>
                  </a:cubicBezTo>
                  <a:cubicBezTo>
                    <a:pt x="444402" y="134481"/>
                    <a:pt x="422602" y="147876"/>
                    <a:pt x="394172" y="161475"/>
                  </a:cubicBezTo>
                  <a:cubicBezTo>
                    <a:pt x="294599" y="209314"/>
                    <a:pt x="92789" y="298157"/>
                    <a:pt x="17477" y="338000"/>
                  </a:cubicBezTo>
                  <a:cubicBezTo>
                    <a:pt x="1185" y="346672"/>
                    <a:pt x="-4994" y="366908"/>
                    <a:pt x="3679" y="383200"/>
                  </a:cubicBezTo>
                  <a:cubicBezTo>
                    <a:pt x="9775" y="394654"/>
                    <a:pt x="21947" y="401543"/>
                    <a:pt x="34904" y="400873"/>
                  </a:cubicBezTo>
                  <a:cubicBezTo>
                    <a:pt x="144249" y="395337"/>
                    <a:pt x="397110" y="342032"/>
                    <a:pt x="419458" y="339366"/>
                  </a:cubicBezTo>
                  <a:cubicBezTo>
                    <a:pt x="537414" y="325015"/>
                    <a:pt x="530853" y="229542"/>
                    <a:pt x="484313" y="193186"/>
                  </a:cubicBezTo>
                </a:path>
              </a:pathLst>
            </a:custGeom>
            <a:noFill/>
            <a:ln w="12700" cap="rnd">
              <a:solidFill>
                <a:schemeClr val="bg1"/>
              </a:solidFill>
              <a:prstDash val="solid"/>
              <a:round/>
            </a:ln>
          </p:spPr>
          <p:txBody>
            <a:bodyPr rtlCol="0" anchor="ctr"/>
            <a:lstStyle/>
            <a:p>
              <a:endParaRPr lang="da-DK"/>
            </a:p>
          </p:txBody>
        </p:sp>
        <p:sp>
          <p:nvSpPr>
            <p:cNvPr id="27" name="Freeform: Shape 17">
              <a:extLst>
                <a:ext uri="{FF2B5EF4-FFF2-40B4-BE49-F238E27FC236}">
                  <a16:creationId xmlns:a16="http://schemas.microsoft.com/office/drawing/2014/main" id="{B1D0E120-F4F8-40F1-98B6-2177CD8A780B}"/>
                </a:ext>
              </a:extLst>
            </p:cNvPr>
            <p:cNvSpPr/>
            <p:nvPr/>
          </p:nvSpPr>
          <p:spPr>
            <a:xfrm>
              <a:off x="4394313" y="3276804"/>
              <a:ext cx="21185" cy="21185"/>
            </a:xfrm>
            <a:custGeom>
              <a:avLst/>
              <a:gdLst>
                <a:gd name="connsiteX0" fmla="*/ 21185 w 21185"/>
                <a:gd name="connsiteY0" fmla="*/ 10593 h 21185"/>
                <a:gd name="connsiteX1" fmla="*/ 10593 w 21185"/>
                <a:gd name="connsiteY1" fmla="*/ 21186 h 21185"/>
                <a:gd name="connsiteX2" fmla="*/ 0 w 21185"/>
                <a:gd name="connsiteY2" fmla="*/ 10593 h 21185"/>
                <a:gd name="connsiteX3" fmla="*/ 10593 w 21185"/>
                <a:gd name="connsiteY3" fmla="*/ 0 h 21185"/>
                <a:gd name="connsiteX4" fmla="*/ 21185 w 21185"/>
                <a:gd name="connsiteY4" fmla="*/ 10593 h 2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5" h="21185">
                  <a:moveTo>
                    <a:pt x="21185" y="10593"/>
                  </a:moveTo>
                  <a:cubicBezTo>
                    <a:pt x="21185" y="16443"/>
                    <a:pt x="16443" y="21186"/>
                    <a:pt x="10593" y="21186"/>
                  </a:cubicBezTo>
                  <a:cubicBezTo>
                    <a:pt x="4743" y="21186"/>
                    <a:pt x="0" y="16443"/>
                    <a:pt x="0" y="10593"/>
                  </a:cubicBezTo>
                  <a:cubicBezTo>
                    <a:pt x="0" y="4743"/>
                    <a:pt x="4743" y="0"/>
                    <a:pt x="10593" y="0"/>
                  </a:cubicBezTo>
                  <a:cubicBezTo>
                    <a:pt x="16443" y="0"/>
                    <a:pt x="21185" y="4743"/>
                    <a:pt x="21185" y="10593"/>
                  </a:cubicBezTo>
                  <a:close/>
                </a:path>
              </a:pathLst>
            </a:custGeom>
            <a:noFill/>
            <a:ln w="12700" cap="rnd">
              <a:solidFill>
                <a:schemeClr val="bg1"/>
              </a:solidFill>
              <a:prstDash val="solid"/>
              <a:round/>
            </a:ln>
          </p:spPr>
          <p:txBody>
            <a:bodyPr rtlCol="0" anchor="ctr"/>
            <a:lstStyle/>
            <a:p>
              <a:endParaRPr lang="da-DK"/>
            </a:p>
          </p:txBody>
        </p:sp>
        <p:sp>
          <p:nvSpPr>
            <p:cNvPr id="28" name="Freeform: Shape 18">
              <a:extLst>
                <a:ext uri="{FF2B5EF4-FFF2-40B4-BE49-F238E27FC236}">
                  <a16:creationId xmlns:a16="http://schemas.microsoft.com/office/drawing/2014/main" id="{AA41F5DE-C3B9-4B6C-B6D3-CF69205F9CB0}"/>
                </a:ext>
              </a:extLst>
            </p:cNvPr>
            <p:cNvSpPr/>
            <p:nvPr/>
          </p:nvSpPr>
          <p:spPr>
            <a:xfrm>
              <a:off x="4122727" y="3416424"/>
              <a:ext cx="206526" cy="54806"/>
            </a:xfrm>
            <a:custGeom>
              <a:avLst/>
              <a:gdLst>
                <a:gd name="connsiteX0" fmla="*/ -246 w 206526"/>
                <a:gd name="connsiteY0" fmla="*/ -275 h 54806"/>
                <a:gd name="connsiteX1" fmla="*/ 206280 w 206526"/>
                <a:gd name="connsiteY1" fmla="*/ 53030 h 54806"/>
              </a:gdLst>
              <a:ahLst/>
              <a:cxnLst>
                <a:cxn ang="0">
                  <a:pos x="connsiteX0" y="connsiteY0"/>
                </a:cxn>
                <a:cxn ang="0">
                  <a:pos x="connsiteX1" y="connsiteY1"/>
                </a:cxn>
              </a:cxnLst>
              <a:rect l="l" t="t" r="r" b="b"/>
              <a:pathLst>
                <a:path w="206526" h="54806">
                  <a:moveTo>
                    <a:pt x="-246" y="-275"/>
                  </a:moveTo>
                  <a:cubicBezTo>
                    <a:pt x="60133" y="41344"/>
                    <a:pt x="133299" y="60234"/>
                    <a:pt x="206280" y="53030"/>
                  </a:cubicBezTo>
                </a:path>
              </a:pathLst>
            </a:custGeom>
            <a:noFill/>
            <a:ln w="12700" cap="rnd">
              <a:solidFill>
                <a:schemeClr val="bg1"/>
              </a:solidFill>
              <a:prstDash val="solid"/>
              <a:round/>
            </a:ln>
          </p:spPr>
          <p:txBody>
            <a:bodyPr rtlCol="0" anchor="ctr"/>
            <a:lstStyle/>
            <a:p>
              <a:endParaRPr lang="da-DK"/>
            </a:p>
          </p:txBody>
        </p:sp>
        <p:sp>
          <p:nvSpPr>
            <p:cNvPr id="29" name="Freeform: Shape 19">
              <a:extLst>
                <a:ext uri="{FF2B5EF4-FFF2-40B4-BE49-F238E27FC236}">
                  <a16:creationId xmlns:a16="http://schemas.microsoft.com/office/drawing/2014/main" id="{E86EE329-35AD-498A-8503-D0A5047F7D62}"/>
                </a:ext>
              </a:extLst>
            </p:cNvPr>
            <p:cNvSpPr/>
            <p:nvPr/>
          </p:nvSpPr>
          <p:spPr>
            <a:xfrm>
              <a:off x="4038668" y="3456130"/>
              <a:ext cx="198803" cy="97044"/>
            </a:xfrm>
            <a:custGeom>
              <a:avLst/>
              <a:gdLst>
                <a:gd name="connsiteX0" fmla="*/ -246 w 198803"/>
                <a:gd name="connsiteY0" fmla="*/ -275 h 97044"/>
                <a:gd name="connsiteX1" fmla="*/ 29687 w 198803"/>
                <a:gd name="connsiteY1" fmla="*/ 25899 h 97044"/>
                <a:gd name="connsiteX2" fmla="*/ 95636 w 198803"/>
                <a:gd name="connsiteY2" fmla="*/ 64648 h 97044"/>
                <a:gd name="connsiteX3" fmla="*/ 198557 w 198803"/>
                <a:gd name="connsiteY3" fmla="*/ 96769 h 97044"/>
                <a:gd name="connsiteX4" fmla="*/ 198557 w 198803"/>
                <a:gd name="connsiteY4" fmla="*/ 96769 h 9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03" h="97044">
                  <a:moveTo>
                    <a:pt x="-246" y="-275"/>
                  </a:moveTo>
                  <a:cubicBezTo>
                    <a:pt x="9089" y="9156"/>
                    <a:pt x="19094" y="17903"/>
                    <a:pt x="29687" y="25899"/>
                  </a:cubicBezTo>
                  <a:cubicBezTo>
                    <a:pt x="50155" y="41242"/>
                    <a:pt x="72277" y="54240"/>
                    <a:pt x="95636" y="64648"/>
                  </a:cubicBezTo>
                  <a:cubicBezTo>
                    <a:pt x="128590" y="79280"/>
                    <a:pt x="163129" y="90058"/>
                    <a:pt x="198557" y="96769"/>
                  </a:cubicBezTo>
                  <a:lnTo>
                    <a:pt x="198557" y="96769"/>
                  </a:lnTo>
                </a:path>
              </a:pathLst>
            </a:custGeom>
            <a:noFill/>
            <a:ln w="12700" cap="rnd">
              <a:solidFill>
                <a:schemeClr val="bg1"/>
              </a:solidFill>
              <a:prstDash val="solid"/>
              <a:round/>
            </a:ln>
          </p:spPr>
          <p:txBody>
            <a:bodyPr rtlCol="0" anchor="ctr"/>
            <a:lstStyle/>
            <a:p>
              <a:endParaRPr lang="da-DK"/>
            </a:p>
          </p:txBody>
        </p:sp>
        <p:sp>
          <p:nvSpPr>
            <p:cNvPr id="30" name="Freeform: Shape 20">
              <a:extLst>
                <a:ext uri="{FF2B5EF4-FFF2-40B4-BE49-F238E27FC236}">
                  <a16:creationId xmlns:a16="http://schemas.microsoft.com/office/drawing/2014/main" id="{A7769151-97FD-40C5-B522-EB80C9FCC2AD}"/>
                </a:ext>
              </a:extLst>
            </p:cNvPr>
            <p:cNvSpPr/>
            <p:nvPr/>
          </p:nvSpPr>
          <p:spPr>
            <a:xfrm>
              <a:off x="3813690" y="3482305"/>
              <a:ext cx="254911" cy="95403"/>
            </a:xfrm>
            <a:custGeom>
              <a:avLst/>
              <a:gdLst>
                <a:gd name="connsiteX0" fmla="*/ 254911 w 254911"/>
                <a:gd name="connsiteY0" fmla="*/ 0 h 95403"/>
                <a:gd name="connsiteX1" fmla="*/ 0 w 254911"/>
                <a:gd name="connsiteY1" fmla="*/ 95404 h 95403"/>
              </a:gdLst>
              <a:ahLst/>
              <a:cxnLst>
                <a:cxn ang="0">
                  <a:pos x="connsiteX0" y="connsiteY0"/>
                </a:cxn>
                <a:cxn ang="0">
                  <a:pos x="connsiteX1" y="connsiteY1"/>
                </a:cxn>
              </a:cxnLst>
              <a:rect l="l" t="t" r="r" b="b"/>
              <a:pathLst>
                <a:path w="254911" h="95403">
                  <a:moveTo>
                    <a:pt x="254911" y="0"/>
                  </a:moveTo>
                  <a:lnTo>
                    <a:pt x="0" y="95404"/>
                  </a:lnTo>
                </a:path>
              </a:pathLst>
            </a:custGeom>
            <a:ln w="12700" cap="rnd">
              <a:solidFill>
                <a:schemeClr val="bg1"/>
              </a:solidFill>
              <a:prstDash val="solid"/>
              <a:round/>
            </a:ln>
          </p:spPr>
          <p:txBody>
            <a:bodyPr rtlCol="0" anchor="ctr"/>
            <a:lstStyle/>
            <a:p>
              <a:endParaRPr lang="da-DK"/>
            </a:p>
          </p:txBody>
        </p:sp>
        <p:sp>
          <p:nvSpPr>
            <p:cNvPr id="31" name="Freeform: Shape 21">
              <a:extLst>
                <a:ext uri="{FF2B5EF4-FFF2-40B4-BE49-F238E27FC236}">
                  <a16:creationId xmlns:a16="http://schemas.microsoft.com/office/drawing/2014/main" id="{F21A79C4-B285-4D16-B079-B007C7559AC9}"/>
                </a:ext>
              </a:extLst>
            </p:cNvPr>
            <p:cNvSpPr/>
            <p:nvPr/>
          </p:nvSpPr>
          <p:spPr>
            <a:xfrm>
              <a:off x="3822984" y="3521054"/>
              <a:ext cx="311565" cy="84264"/>
            </a:xfrm>
            <a:custGeom>
              <a:avLst/>
              <a:gdLst>
                <a:gd name="connsiteX0" fmla="*/ 311566 w 311565"/>
                <a:gd name="connsiteY0" fmla="*/ 0 h 84264"/>
                <a:gd name="connsiteX1" fmla="*/ 0 w 311565"/>
                <a:gd name="connsiteY1" fmla="*/ 84264 h 84264"/>
              </a:gdLst>
              <a:ahLst/>
              <a:cxnLst>
                <a:cxn ang="0">
                  <a:pos x="connsiteX0" y="connsiteY0"/>
                </a:cxn>
                <a:cxn ang="0">
                  <a:pos x="connsiteX1" y="connsiteY1"/>
                </a:cxn>
              </a:cxnLst>
              <a:rect l="l" t="t" r="r" b="b"/>
              <a:pathLst>
                <a:path w="311565" h="84264">
                  <a:moveTo>
                    <a:pt x="311566" y="0"/>
                  </a:moveTo>
                  <a:lnTo>
                    <a:pt x="0" y="84264"/>
                  </a:lnTo>
                </a:path>
              </a:pathLst>
            </a:custGeom>
            <a:ln w="12700" cap="rnd">
              <a:solidFill>
                <a:schemeClr val="bg1"/>
              </a:solidFill>
              <a:prstDash val="solid"/>
              <a:round/>
            </a:ln>
          </p:spPr>
          <p:txBody>
            <a:bodyPr rtlCol="0" anchor="ctr"/>
            <a:lstStyle/>
            <a:p>
              <a:endParaRPr lang="da-DK"/>
            </a:p>
          </p:txBody>
        </p:sp>
        <p:sp>
          <p:nvSpPr>
            <p:cNvPr id="32" name="Freeform: Shape 22">
              <a:extLst>
                <a:ext uri="{FF2B5EF4-FFF2-40B4-BE49-F238E27FC236}">
                  <a16:creationId xmlns:a16="http://schemas.microsoft.com/office/drawing/2014/main" id="{F933198C-32C0-4FD7-A819-B3A9FAA72EC2}"/>
                </a:ext>
              </a:extLst>
            </p:cNvPr>
            <p:cNvSpPr/>
            <p:nvPr/>
          </p:nvSpPr>
          <p:spPr>
            <a:xfrm>
              <a:off x="4010853" y="3621788"/>
              <a:ext cx="55629" cy="6834"/>
            </a:xfrm>
            <a:custGeom>
              <a:avLst/>
              <a:gdLst>
                <a:gd name="connsiteX0" fmla="*/ 55630 w 55629"/>
                <a:gd name="connsiteY0" fmla="*/ 0 h 6834"/>
                <a:gd name="connsiteX1" fmla="*/ 0 w 55629"/>
                <a:gd name="connsiteY1" fmla="*/ 0 h 6834"/>
              </a:gdLst>
              <a:ahLst/>
              <a:cxnLst>
                <a:cxn ang="0">
                  <a:pos x="connsiteX0" y="connsiteY0"/>
                </a:cxn>
                <a:cxn ang="0">
                  <a:pos x="connsiteX1" y="connsiteY1"/>
                </a:cxn>
              </a:cxnLst>
              <a:rect l="l" t="t" r="r" b="b"/>
              <a:pathLst>
                <a:path w="55629" h="6834">
                  <a:moveTo>
                    <a:pt x="55630" y="0"/>
                  </a:moveTo>
                  <a:lnTo>
                    <a:pt x="0" y="0"/>
                  </a:lnTo>
                </a:path>
              </a:pathLst>
            </a:custGeom>
            <a:ln w="12700" cap="rnd">
              <a:solidFill>
                <a:schemeClr val="bg1"/>
              </a:solidFill>
              <a:prstDash val="solid"/>
              <a:round/>
            </a:ln>
          </p:spPr>
          <p:txBody>
            <a:bodyPr rtlCol="0" anchor="ctr"/>
            <a:lstStyle/>
            <a:p>
              <a:endParaRPr lang="da-DK"/>
            </a:p>
          </p:txBody>
        </p:sp>
        <p:sp>
          <p:nvSpPr>
            <p:cNvPr id="33" name="Freeform: Shape 23">
              <a:extLst>
                <a:ext uri="{FF2B5EF4-FFF2-40B4-BE49-F238E27FC236}">
                  <a16:creationId xmlns:a16="http://schemas.microsoft.com/office/drawing/2014/main" id="{298166F5-98B3-4219-B772-33B7FCDCCEE5}"/>
                </a:ext>
              </a:extLst>
            </p:cNvPr>
            <p:cNvSpPr/>
            <p:nvPr/>
          </p:nvSpPr>
          <p:spPr>
            <a:xfrm>
              <a:off x="4120062" y="3287397"/>
              <a:ext cx="414692" cy="335143"/>
            </a:xfrm>
            <a:custGeom>
              <a:avLst/>
              <a:gdLst>
                <a:gd name="connsiteX0" fmla="*/ 348019 w 414692"/>
                <a:gd name="connsiteY0" fmla="*/ -275 h 335143"/>
                <a:gd name="connsiteX1" fmla="*/ 414446 w 414692"/>
                <a:gd name="connsiteY1" fmla="*/ 54397 h 335143"/>
                <a:gd name="connsiteX2" fmla="*/ 350479 w 414692"/>
                <a:gd name="connsiteY2" fmla="*/ 59865 h 335143"/>
                <a:gd name="connsiteX3" fmla="*/ 319657 w 414692"/>
                <a:gd name="connsiteY3" fmla="*/ 75514 h 335143"/>
                <a:gd name="connsiteX4" fmla="*/ 309406 w 414692"/>
                <a:gd name="connsiteY4" fmla="*/ 86381 h 335143"/>
                <a:gd name="connsiteX5" fmla="*/ 278448 w 414692"/>
                <a:gd name="connsiteY5" fmla="*/ 162786 h 335143"/>
                <a:gd name="connsiteX6" fmla="*/ 278448 w 414692"/>
                <a:gd name="connsiteY6" fmla="*/ 176454 h 335143"/>
                <a:gd name="connsiteX7" fmla="*/ 182224 w 414692"/>
                <a:gd name="connsiteY7" fmla="*/ 325642 h 335143"/>
                <a:gd name="connsiteX8" fmla="*/ 91331 w 414692"/>
                <a:gd name="connsiteY8" fmla="*/ 334868 h 335143"/>
                <a:gd name="connsiteX9" fmla="*/ -246 w 414692"/>
                <a:gd name="connsiteY9" fmla="*/ 334868 h 33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692" h="335143">
                  <a:moveTo>
                    <a:pt x="348019" y="-275"/>
                  </a:moveTo>
                  <a:lnTo>
                    <a:pt x="414446" y="54397"/>
                  </a:lnTo>
                  <a:lnTo>
                    <a:pt x="350479" y="59865"/>
                  </a:lnTo>
                  <a:cubicBezTo>
                    <a:pt x="338519" y="60719"/>
                    <a:pt x="327407" y="66364"/>
                    <a:pt x="319657" y="75514"/>
                  </a:cubicBezTo>
                  <a:cubicBezTo>
                    <a:pt x="316445" y="78795"/>
                    <a:pt x="313233" y="82349"/>
                    <a:pt x="309406" y="86381"/>
                  </a:cubicBezTo>
                  <a:cubicBezTo>
                    <a:pt x="279063" y="116246"/>
                    <a:pt x="278448" y="117407"/>
                    <a:pt x="278448" y="162786"/>
                  </a:cubicBezTo>
                  <a:lnTo>
                    <a:pt x="278448" y="176454"/>
                  </a:lnTo>
                  <a:cubicBezTo>
                    <a:pt x="278448" y="259147"/>
                    <a:pt x="265600" y="299946"/>
                    <a:pt x="182224" y="325642"/>
                  </a:cubicBezTo>
                  <a:cubicBezTo>
                    <a:pt x="160833" y="332476"/>
                    <a:pt x="115181" y="334732"/>
                    <a:pt x="91331" y="334868"/>
                  </a:cubicBezTo>
                  <a:lnTo>
                    <a:pt x="-246" y="334868"/>
                  </a:lnTo>
                </a:path>
              </a:pathLst>
            </a:custGeom>
            <a:noFill/>
            <a:ln w="12700" cap="rnd">
              <a:solidFill>
                <a:schemeClr val="bg1"/>
              </a:solidFill>
              <a:prstDash val="solid"/>
              <a:round/>
            </a:ln>
          </p:spPr>
          <p:txBody>
            <a:bodyPr rtlCol="0" anchor="ctr"/>
            <a:lstStyle/>
            <a:p>
              <a:endParaRPr lang="da-DK"/>
            </a:p>
          </p:txBody>
        </p:sp>
      </p:grpSp>
    </p:spTree>
    <p:extLst>
      <p:ext uri="{BB962C8B-B14F-4D97-AF65-F5344CB8AC3E}">
        <p14:creationId xmlns:p14="http://schemas.microsoft.com/office/powerpoint/2010/main" val="306812320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a:xfrm>
            <a:off x="484211" y="226542"/>
            <a:ext cx="10690608" cy="972021"/>
          </a:xfrm>
        </p:spPr>
        <p:txBody>
          <a:bodyPr>
            <a:normAutofit/>
          </a:bodyPr>
          <a:lstStyle/>
          <a:p>
            <a:pPr algn="l"/>
            <a:r>
              <a:rPr lang="da-DK" sz="3200"/>
              <a:t>Opbygning af digitale og teknologiske kompetencer</a:t>
            </a:r>
          </a:p>
        </p:txBody>
      </p:sp>
      <p:pic>
        <p:nvPicPr>
          <p:cNvPr id="7" name="Picture 9">
            <a:extLst>
              <a:ext uri="{FF2B5EF4-FFF2-40B4-BE49-F238E27FC236}">
                <a16:creationId xmlns:a16="http://schemas.microsoft.com/office/drawing/2014/main" id="{7B49C9F8-E94D-4A34-A1AC-FD5AB1DFA6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56875" y="91712"/>
            <a:ext cx="1117004" cy="1115913"/>
          </a:xfrm>
          <a:prstGeom prst="rect">
            <a:avLst/>
          </a:prstGeom>
        </p:spPr>
      </p:pic>
      <p:sp>
        <p:nvSpPr>
          <p:cNvPr id="10" name="TextBox 4">
            <a:extLst>
              <a:ext uri="{FF2B5EF4-FFF2-40B4-BE49-F238E27FC236}">
                <a16:creationId xmlns:a16="http://schemas.microsoft.com/office/drawing/2014/main" id="{F121BCD3-668A-46DE-8DD0-ADAA686497FD}"/>
              </a:ext>
            </a:extLst>
          </p:cNvPr>
          <p:cNvSpPr txBox="1">
            <a:spLocks noGrp="1"/>
          </p:cNvSpPr>
          <p:nvPr>
            <p:ph sz="quarter" idx="14"/>
          </p:nvPr>
        </p:nvSpPr>
        <p:spPr>
          <a:xfrm>
            <a:off x="476250" y="1922081"/>
            <a:ext cx="6999206" cy="428625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182563" lvl="2" indent="-3175" algn="l">
              <a:spcBef>
                <a:spcPts val="0"/>
              </a:spcBef>
              <a:spcAft>
                <a:spcPts val="300"/>
              </a:spcAft>
              <a:buNone/>
            </a:pPr>
            <a:endParaRPr lang="da-DK" sz="2400" b="1">
              <a:solidFill>
                <a:schemeClr val="tx1"/>
              </a:solidFill>
              <a:latin typeface="+mj-lt"/>
              <a:sym typeface="Palatino"/>
            </a:endParaRPr>
          </a:p>
          <a:p>
            <a:pPr marL="522288" lvl="2" indent="-342900" algn="l">
              <a:spcBef>
                <a:spcPts val="0"/>
              </a:spcBef>
              <a:spcAft>
                <a:spcPts val="300"/>
              </a:spcAft>
              <a:buFont typeface="Arial" panose="020B0604020202020204" pitchFamily="34" charset="0"/>
              <a:buChar char="•"/>
            </a:pPr>
            <a:r>
              <a:rPr lang="da-DK" sz="2400">
                <a:solidFill>
                  <a:schemeClr val="tx1"/>
                </a:solidFill>
                <a:latin typeface="+mj-lt"/>
                <a:sym typeface="Palatino"/>
              </a:rPr>
              <a:t>Vores digitale sikkerhed øges markant</a:t>
            </a:r>
            <a:br>
              <a:rPr lang="da-DK" sz="2400">
                <a:solidFill>
                  <a:schemeClr val="tx1"/>
                </a:solidFill>
                <a:latin typeface="+mj-lt"/>
                <a:sym typeface="Palatino"/>
              </a:rPr>
            </a:br>
            <a:r>
              <a:rPr lang="da-DK" sz="2400">
                <a:solidFill>
                  <a:schemeClr val="tx1"/>
                </a:solidFill>
                <a:latin typeface="+mj-lt"/>
                <a:sym typeface="Palatino"/>
              </a:rPr>
              <a:t>gennem opgradering af Sitecore (version 10.x)</a:t>
            </a:r>
          </a:p>
          <a:p>
            <a:pPr marL="522288" lvl="2" indent="-342900" algn="l">
              <a:spcBef>
                <a:spcPts val="0"/>
              </a:spcBef>
              <a:spcAft>
                <a:spcPts val="300"/>
              </a:spcAft>
              <a:buFont typeface="Arial" panose="020B0604020202020204" pitchFamily="34" charset="0"/>
              <a:buChar char="•"/>
            </a:pPr>
            <a:endParaRPr lang="da-DK" sz="2400">
              <a:solidFill>
                <a:schemeClr val="tx1"/>
              </a:solidFill>
              <a:latin typeface="+mj-lt"/>
              <a:sym typeface="Palatino"/>
            </a:endParaRPr>
          </a:p>
          <a:p>
            <a:pPr marL="522288" lvl="2" indent="-342900" algn="l">
              <a:spcBef>
                <a:spcPts val="0"/>
              </a:spcBef>
              <a:spcAft>
                <a:spcPts val="300"/>
              </a:spcAft>
              <a:buFont typeface="Arial" panose="020B0604020202020204" pitchFamily="34" charset="0"/>
              <a:buChar char="•"/>
            </a:pPr>
            <a:r>
              <a:rPr lang="da-DK" sz="2400">
                <a:solidFill>
                  <a:schemeClr val="tx1"/>
                </a:solidFill>
                <a:latin typeface="+mj-lt"/>
                <a:sym typeface="Palatino"/>
              </a:rPr>
              <a:t>Vi indfører digitale fakturaer	</a:t>
            </a:r>
          </a:p>
        </p:txBody>
      </p:sp>
      <p:pic>
        <p:nvPicPr>
          <p:cNvPr id="3" name="Billede 2">
            <a:extLst>
              <a:ext uri="{FF2B5EF4-FFF2-40B4-BE49-F238E27FC236}">
                <a16:creationId xmlns:a16="http://schemas.microsoft.com/office/drawing/2014/main" id="{79705C16-52DA-4E3D-BA1A-B5122C4264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67"/>
          <a:stretch/>
        </p:blipFill>
        <p:spPr>
          <a:xfrm>
            <a:off x="7124896" y="1920731"/>
            <a:ext cx="4590854" cy="4287600"/>
          </a:xfrm>
          <a:prstGeom prst="rect">
            <a:avLst/>
          </a:prstGeom>
        </p:spPr>
      </p:pic>
    </p:spTree>
    <p:extLst>
      <p:ext uri="{BB962C8B-B14F-4D97-AF65-F5344CB8AC3E}">
        <p14:creationId xmlns:p14="http://schemas.microsoft.com/office/powerpoint/2010/main" val="295553093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3AA55B-17FE-2C87-E011-1762EF004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5B3AA55B-17FE-2C87-E011-1762EF0049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C28A4EC-4226-F2CE-0155-0C6C01B12A3A}"/>
              </a:ext>
            </a:extLst>
          </p:cNvPr>
          <p:cNvSpPr>
            <a:spLocks noGrp="1"/>
          </p:cNvSpPr>
          <p:nvPr>
            <p:ph type="title"/>
          </p:nvPr>
        </p:nvSpPr>
        <p:spPr>
          <a:xfrm>
            <a:off x="484211" y="226542"/>
            <a:ext cx="10456691" cy="972021"/>
          </a:xfrm>
        </p:spPr>
        <p:txBody>
          <a:bodyPr>
            <a:noAutofit/>
          </a:bodyPr>
          <a:lstStyle/>
          <a:p>
            <a:pPr algn="l"/>
            <a:r>
              <a:rPr lang="da-DK" sz="3200"/>
              <a:t>Ældre Sagen som videnbank og fremtidsskaber</a:t>
            </a:r>
          </a:p>
        </p:txBody>
      </p:sp>
      <p:sp>
        <p:nvSpPr>
          <p:cNvPr id="10" name="TextBox 4">
            <a:extLst>
              <a:ext uri="{FF2B5EF4-FFF2-40B4-BE49-F238E27FC236}">
                <a16:creationId xmlns:a16="http://schemas.microsoft.com/office/drawing/2014/main" id="{F121BCD3-668A-46DE-8DD0-ADAA686497FD}"/>
              </a:ext>
            </a:extLst>
          </p:cNvPr>
          <p:cNvSpPr txBox="1">
            <a:spLocks noGrp="1"/>
          </p:cNvSpPr>
          <p:nvPr>
            <p:ph sz="quarter" idx="14"/>
          </p:nvPr>
        </p:nvSpPr>
        <p:spPr>
          <a:xfrm>
            <a:off x="476250" y="1919883"/>
            <a:ext cx="11247460" cy="4286250"/>
          </a:xfrm>
          <a:prstGeom prst="rect">
            <a:avLst/>
          </a:prstGeom>
          <a:solidFill>
            <a:schemeClr val="bg2">
              <a:lumMod val="20000"/>
              <a:lumOff val="8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180000" rIns="180000" bIns="0" numCol="1" spcCol="0" rtlCol="0" fromWordArt="0" anchor="t" anchorCtr="0" forceAA="0" compatLnSpc="1">
            <a:prstTxWarp prst="textNoShape">
              <a:avLst/>
            </a:prstTxWarp>
            <a:noAutofit/>
          </a:bodyPr>
          <a:lstStyle>
            <a:defPPr>
              <a:defRPr lang="da-DK"/>
            </a:defPPr>
            <a:lvl1pPr marR="0" indent="-457200" algn="ctr" defTabSz="584200" fontAlgn="auto" latinLnBrk="1" hangingPunct="0">
              <a:lnSpc>
                <a:spcPct val="100000"/>
              </a:lnSpc>
              <a:spcBef>
                <a:spcPts val="1000"/>
              </a:spcBef>
              <a:spcAft>
                <a:spcPts val="0"/>
              </a:spcAft>
              <a:buClrTx/>
              <a:buSzPct val="100000"/>
              <a:buFontTx/>
              <a:buNone/>
              <a:tabLst/>
              <a:defRPr kumimoji="0" sz="2700" b="0" i="0" u="none" strike="noStrike" cap="none" spc="0" normalizeH="0" baseline="0">
                <a:solidFill>
                  <a:srgbClr val="FFFFFF"/>
                </a:solidFill>
                <a:uFillTx/>
                <a:latin typeface="Arial" panose="020B0604020202020204" pitchFamily="34" charset="0"/>
                <a:ea typeface="Palatino"/>
                <a:cs typeface="Arial" panose="020B0604020202020204" pitchFamily="34" charset="0"/>
              </a:defRPr>
            </a:lvl1pPr>
            <a:lvl2pPr marL="241200" lvl="1" indent="-241200" algn="ctr">
              <a:spcBef>
                <a:spcPts val="1000"/>
              </a:spcBef>
              <a:buSzPct val="100000"/>
              <a:buFont typeface="Arial" panose="020B0604020202020204" pitchFamily="34" charset="0"/>
              <a:buChar char="•"/>
              <a:defRPr sz="2700">
                <a:solidFill>
                  <a:srgbClr val="FFFFFF"/>
                </a:solidFill>
                <a:latin typeface="Arial" panose="020B0604020202020204" pitchFamily="34" charset="0"/>
                <a:cs typeface="Arial" panose="020B0604020202020204" pitchFamily="34" charset="0"/>
              </a:defRPr>
            </a:lvl2pPr>
            <a:lvl3pPr marL="482400" lvl="2"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3pPr>
            <a:lvl4pPr marL="723600" lvl="3" indent="-24120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4pPr>
            <a:lvl5pPr marL="1202301" lvl="4" indent="-240460" algn="ctr">
              <a:spcBef>
                <a:spcPts val="1000"/>
              </a:spcBef>
              <a:buSzPct val="100000"/>
              <a:buChar char="•"/>
              <a:defRPr sz="2700">
                <a:solidFill>
                  <a:srgbClr val="FFFFFF"/>
                </a:solidFill>
                <a:latin typeface="Arial" panose="020B0604020202020204" pitchFamily="34" charset="0"/>
                <a:cs typeface="Arial" panose="020B0604020202020204" pitchFamily="34" charset="0"/>
              </a:defRPr>
            </a:lvl5pPr>
            <a:lvl6pPr marL="1945610" lvl="5" indent="-293676" algn="ctr">
              <a:spcBef>
                <a:spcPts val="1687"/>
              </a:spcBef>
              <a:buSzPct val="100000"/>
              <a:buChar char="•"/>
              <a:defRPr sz="2700">
                <a:solidFill>
                  <a:srgbClr val="FFFFFF"/>
                </a:solidFill>
                <a:latin typeface="Arial" panose="020B0604020202020204" pitchFamily="34" charset="0"/>
              </a:defRPr>
            </a:lvl6pPr>
            <a:lvl7pPr marL="2275997" lvl="6" indent="-293676" algn="ctr">
              <a:spcBef>
                <a:spcPts val="1687"/>
              </a:spcBef>
              <a:buSzPct val="100000"/>
              <a:buChar char="•"/>
              <a:defRPr sz="2700">
                <a:solidFill>
                  <a:srgbClr val="FFFFFF"/>
                </a:solidFill>
                <a:latin typeface="Arial" panose="020B0604020202020204" pitchFamily="34" charset="0"/>
              </a:defRPr>
            </a:lvl7pPr>
            <a:lvl8pPr marL="2606383" lvl="7" indent="-293676" algn="ctr">
              <a:spcBef>
                <a:spcPts val="1687"/>
              </a:spcBef>
              <a:buSzPct val="100000"/>
              <a:buChar char="•"/>
              <a:defRPr sz="2700">
                <a:solidFill>
                  <a:srgbClr val="FFFFFF"/>
                </a:solidFill>
                <a:latin typeface="Arial" panose="020B0604020202020204" pitchFamily="34" charset="0"/>
              </a:defRPr>
            </a:lvl8pPr>
            <a:lvl9pPr marL="2936770" lvl="8" indent="-293676" algn="ctr">
              <a:spcBef>
                <a:spcPts val="1687"/>
              </a:spcBef>
              <a:buSzPct val="100000"/>
              <a:buChar char="•"/>
              <a:defRPr sz="2700">
                <a:solidFill>
                  <a:srgbClr val="FFFFFF"/>
                </a:solidFill>
                <a:latin typeface="Arial" panose="020B0604020202020204" pitchFamily="34" charset="0"/>
              </a:defRPr>
            </a:lvl9pPr>
          </a:lstStyle>
          <a:p>
            <a:pPr marL="179388" lvl="2" indent="0" algn="l">
              <a:spcBef>
                <a:spcPts val="0"/>
              </a:spcBef>
              <a:spcAft>
                <a:spcPts val="300"/>
              </a:spcAft>
              <a:buNone/>
            </a:pPr>
            <a:endParaRPr lang="da-DK" sz="2400" b="1">
              <a:solidFill>
                <a:schemeClr val="tx1"/>
              </a:solidFill>
              <a:latin typeface="+mj-lt"/>
              <a:sym typeface="Palatino"/>
            </a:endParaRPr>
          </a:p>
          <a:p>
            <a:pPr marL="522288" lvl="2" indent="-342900" algn="l">
              <a:spcBef>
                <a:spcPts val="0"/>
              </a:spcBef>
              <a:spcAft>
                <a:spcPts val="300"/>
              </a:spcAft>
            </a:pPr>
            <a:r>
              <a:rPr lang="da-DK" sz="2400">
                <a:solidFill>
                  <a:schemeClr val="tx1"/>
                </a:solidFill>
                <a:latin typeface="+mj-lt"/>
                <a:sym typeface="Palatino"/>
              </a:rPr>
              <a:t>Vi gennemfører Fremtidsstudie 2026</a:t>
            </a:r>
            <a:br>
              <a:rPr lang="da-DK" sz="2400">
                <a:solidFill>
                  <a:schemeClr val="tx1"/>
                </a:solidFill>
                <a:latin typeface="+mj-lt"/>
                <a:sym typeface="Palatino"/>
              </a:rPr>
            </a:br>
            <a:r>
              <a:rPr lang="da-DK" sz="2400">
                <a:solidFill>
                  <a:schemeClr val="tx1"/>
                </a:solidFill>
                <a:latin typeface="+mj-lt"/>
                <a:sym typeface="Palatino"/>
              </a:rPr>
              <a:t>i efteråret – resultater primo 2027</a:t>
            </a:r>
          </a:p>
          <a:p>
            <a:pPr marL="522288" lvl="2" indent="-342900" algn="l">
              <a:spcBef>
                <a:spcPts val="0"/>
              </a:spcBef>
              <a:spcAft>
                <a:spcPts val="300"/>
              </a:spcAft>
            </a:pPr>
            <a:r>
              <a:rPr lang="da-DK" sz="2400">
                <a:solidFill>
                  <a:schemeClr val="tx1"/>
                </a:solidFill>
                <a:latin typeface="+mj-lt"/>
                <a:sym typeface="Palatino"/>
              </a:rPr>
              <a:t>Fremtidsstudiet skal bruges til </a:t>
            </a:r>
            <a:br>
              <a:rPr lang="da-DK" sz="2400">
                <a:solidFill>
                  <a:schemeClr val="tx1"/>
                </a:solidFill>
                <a:latin typeface="+mj-lt"/>
                <a:sym typeface="Palatino"/>
              </a:rPr>
            </a:br>
            <a:r>
              <a:rPr lang="da-DK" sz="2400">
                <a:solidFill>
                  <a:schemeClr val="tx1"/>
                </a:solidFill>
                <a:latin typeface="+mj-lt"/>
                <a:sym typeface="Palatino"/>
              </a:rPr>
              <a:t>at drøfte strategi frem mod 2032 </a:t>
            </a:r>
          </a:p>
          <a:p>
            <a:pPr marL="522288" lvl="2" indent="-342900" algn="l">
              <a:spcBef>
                <a:spcPts val="0"/>
              </a:spcBef>
              <a:spcAft>
                <a:spcPts val="300"/>
              </a:spcAft>
            </a:pPr>
            <a:r>
              <a:rPr lang="da-DK" sz="2400">
                <a:solidFill>
                  <a:schemeClr val="tx1"/>
                </a:solidFill>
                <a:latin typeface="+mj-lt"/>
                <a:sym typeface="Palatino"/>
              </a:rPr>
              <a:t>Fortsat bruge campus som </a:t>
            </a:r>
            <a:br>
              <a:rPr lang="da-DK" sz="2400">
                <a:solidFill>
                  <a:schemeClr val="tx1"/>
                </a:solidFill>
                <a:latin typeface="+mj-lt"/>
                <a:sym typeface="Palatino"/>
              </a:rPr>
            </a:br>
            <a:r>
              <a:rPr lang="da-DK" sz="2400">
                <a:solidFill>
                  <a:schemeClr val="tx1"/>
                </a:solidFill>
                <a:latin typeface="+mj-lt"/>
                <a:sym typeface="Palatino"/>
              </a:rPr>
              <a:t>konferencested</a:t>
            </a:r>
          </a:p>
        </p:txBody>
      </p:sp>
      <p:pic>
        <p:nvPicPr>
          <p:cNvPr id="7" name="Picture 15">
            <a:extLst>
              <a:ext uri="{FF2B5EF4-FFF2-40B4-BE49-F238E27FC236}">
                <a16:creationId xmlns:a16="http://schemas.microsoft.com/office/drawing/2014/main" id="{9EB78922-20E7-4BD1-BC31-B64E803C1C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17852" y="89769"/>
            <a:ext cx="1123050" cy="1124196"/>
          </a:xfrm>
          <a:prstGeom prst="rect">
            <a:avLst/>
          </a:prstGeom>
        </p:spPr>
      </p:pic>
    </p:spTree>
    <p:extLst>
      <p:ext uri="{BB962C8B-B14F-4D97-AF65-F5344CB8AC3E}">
        <p14:creationId xmlns:p14="http://schemas.microsoft.com/office/powerpoint/2010/main" val="33228442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F981D4-CBC3-070C-DF3A-B3343D4730A0}"/>
              </a:ext>
            </a:extLst>
          </p:cNvPr>
          <p:cNvSpPr>
            <a:spLocks noGrp="1"/>
          </p:cNvSpPr>
          <p:nvPr>
            <p:ph type="title"/>
          </p:nvPr>
        </p:nvSpPr>
        <p:spPr/>
        <p:txBody>
          <a:bodyPr>
            <a:normAutofit/>
          </a:bodyPr>
          <a:lstStyle/>
          <a:p>
            <a:r>
              <a:rPr lang="da-DK"/>
              <a:t>Hård prioritering for 2026 trods medlemsfremgang</a:t>
            </a:r>
          </a:p>
        </p:txBody>
      </p:sp>
      <p:sp>
        <p:nvSpPr>
          <p:cNvPr id="3" name="Pladsholder til indhold 2">
            <a:extLst>
              <a:ext uri="{FF2B5EF4-FFF2-40B4-BE49-F238E27FC236}">
                <a16:creationId xmlns:a16="http://schemas.microsoft.com/office/drawing/2014/main" id="{283D5632-D50A-5596-E26E-D4A85729DAF3}"/>
              </a:ext>
            </a:extLst>
          </p:cNvPr>
          <p:cNvSpPr>
            <a:spLocks noGrp="1"/>
          </p:cNvSpPr>
          <p:nvPr>
            <p:ph sz="half" idx="4294967295"/>
          </p:nvPr>
        </p:nvSpPr>
        <p:spPr>
          <a:xfrm>
            <a:off x="736619" y="1247116"/>
            <a:ext cx="10421938" cy="5094307"/>
          </a:xfrm>
        </p:spPr>
        <p:txBody>
          <a:bodyPr/>
          <a:lstStyle/>
          <a:p>
            <a:r>
              <a:rPr lang="da-DK" sz="1800"/>
              <a:t>Ældre Sagen har medlemsfremgang og vellykkede lotterier – alligevel skal der prioriteres, for mange udgifter og behov trænger sig på.</a:t>
            </a:r>
          </a:p>
          <a:p>
            <a:endParaRPr lang="da-DK" sz="1800"/>
          </a:p>
          <a:p>
            <a:pPr marL="285750" indent="-285750">
              <a:buFont typeface="Arial" panose="020B0604020202020204" pitchFamily="34" charset="0"/>
              <a:buChar char="•"/>
            </a:pPr>
            <a:r>
              <a:rPr lang="da-DK" sz="1800"/>
              <a:t>PostNord stopper udbringning af breve;</a:t>
            </a:r>
            <a:br>
              <a:rPr lang="da-DK" sz="1800"/>
            </a:br>
            <a:r>
              <a:rPr lang="da-DK" sz="1800"/>
              <a:t>besværliggør/fordyrer udsendelse af bl.a. medlemsblad</a:t>
            </a:r>
          </a:p>
          <a:p>
            <a:pPr marL="285750" indent="-285750">
              <a:buFont typeface="Arial" panose="020B0604020202020204" pitchFamily="34" charset="0"/>
              <a:buChar char="•"/>
            </a:pPr>
            <a:r>
              <a:rPr lang="da-DK" sz="1800" err="1"/>
              <a:t>Delegeretforsamling</a:t>
            </a:r>
            <a:r>
              <a:rPr lang="da-DK" sz="1800"/>
              <a:t> forventer med rette initiativer, der styrker Ældre Sagens kommunikation med medlemmerne, lokalt og på landsplan (kontaktanalyse)</a:t>
            </a:r>
          </a:p>
          <a:p>
            <a:pPr marL="285750" indent="-285750">
              <a:buFont typeface="Arial" panose="020B0604020202020204" pitchFamily="34" charset="0"/>
              <a:buChar char="•"/>
            </a:pPr>
            <a:r>
              <a:rPr lang="da-DK" sz="1800"/>
              <a:t>Sundhedsreform og ny struktur i sundhedsvæsenet nødvendiggør markant styrkelse af Ældre Sagens  sundhedspolitiske indsats </a:t>
            </a:r>
            <a:br>
              <a:rPr lang="da-DK" sz="1800"/>
            </a:br>
            <a:r>
              <a:rPr lang="da-DK" sz="1800"/>
              <a:t>– i de nye sundhedsråd og i kommunerne</a:t>
            </a:r>
          </a:p>
          <a:p>
            <a:pPr marL="285750" indent="-285750">
              <a:buFont typeface="Arial" panose="020B0604020202020204" pitchFamily="34" charset="0"/>
              <a:buChar char="•"/>
            </a:pPr>
            <a:r>
              <a:rPr lang="da-DK" sz="1800"/>
              <a:t>Behov for at gøre den digitale del af medlemskabet endnu mere brugervenligt</a:t>
            </a:r>
          </a:p>
          <a:p>
            <a:pPr marL="285750" indent="-285750">
              <a:buFont typeface="Arial" panose="020B0604020202020204" pitchFamily="34" charset="0"/>
              <a:buChar char="•"/>
            </a:pPr>
            <a:r>
              <a:rPr lang="da-DK" sz="1800"/>
              <a:t>Folketingsvalg senest i efteråret 2026</a:t>
            </a:r>
            <a:br>
              <a:rPr lang="da-DK" sz="1800"/>
            </a:br>
            <a:r>
              <a:rPr lang="da-DK" sz="1800"/>
              <a:t>- medlemmerne forventer stærk indsats fra os</a:t>
            </a:r>
          </a:p>
          <a:p>
            <a:pPr marL="285750" indent="-285750">
              <a:buFont typeface="Arial" panose="020B0604020202020204" pitchFamily="34" charset="0"/>
              <a:buChar char="•"/>
            </a:pPr>
            <a:endParaRPr lang="da-DK" sz="1700"/>
          </a:p>
        </p:txBody>
      </p:sp>
    </p:spTree>
    <p:extLst>
      <p:ext uri="{BB962C8B-B14F-4D97-AF65-F5344CB8AC3E}">
        <p14:creationId xmlns:p14="http://schemas.microsoft.com/office/powerpoint/2010/main" val="119591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EA4C72-2590-5ED7-1C31-DFA2FC7C370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362C2FE-0711-4139-0D07-1289AA3F7C56}"/>
              </a:ext>
            </a:extLst>
          </p:cNvPr>
          <p:cNvSpPr>
            <a:spLocks noGrp="1"/>
          </p:cNvSpPr>
          <p:nvPr>
            <p:ph type="title"/>
          </p:nvPr>
        </p:nvSpPr>
        <p:spPr/>
        <p:txBody>
          <a:bodyPr/>
          <a:lstStyle/>
          <a:p>
            <a:r>
              <a:rPr lang="da-DK"/>
              <a:t>Kampen for flere plejehjemspladser</a:t>
            </a:r>
          </a:p>
        </p:txBody>
      </p:sp>
      <p:sp>
        <p:nvSpPr>
          <p:cNvPr id="6" name="Pladsholder til slidenummer 5">
            <a:extLst>
              <a:ext uri="{FF2B5EF4-FFF2-40B4-BE49-F238E27FC236}">
                <a16:creationId xmlns:a16="http://schemas.microsoft.com/office/drawing/2014/main" id="{645D5379-42EB-D4DE-B72E-7BCCD9982FA8}"/>
              </a:ext>
            </a:extLst>
          </p:cNvPr>
          <p:cNvSpPr>
            <a:spLocks noGrp="1"/>
          </p:cNvSpPr>
          <p:nvPr>
            <p:ph type="sldNum" sz="quarter" idx="15"/>
          </p:nvPr>
        </p:nvSpPr>
        <p:spPr/>
        <p:txBody>
          <a:bodyPr/>
          <a:lstStyle/>
          <a:p>
            <a:fld id="{53638CB2-EA0C-44E4-A91A-4D7146E346C5}" type="slidenum">
              <a:rPr lang="da-DK" smtClean="0"/>
              <a:pPr/>
              <a:t>4</a:t>
            </a:fld>
            <a:endParaRPr lang="da-DK"/>
          </a:p>
        </p:txBody>
      </p:sp>
      <p:pic>
        <p:nvPicPr>
          <p:cNvPr id="3" name="Billede 2" descr="Et billede, der indeholder tekst, kort&#10;&#10;AI-genereret indhold kan være ukorrekt.">
            <a:extLst>
              <a:ext uri="{FF2B5EF4-FFF2-40B4-BE49-F238E27FC236}">
                <a16:creationId xmlns:a16="http://schemas.microsoft.com/office/drawing/2014/main" id="{1A979297-CFE0-3BE4-F7B3-A36428FF3F12}"/>
              </a:ext>
            </a:extLst>
          </p:cNvPr>
          <p:cNvPicPr>
            <a:picLocks noChangeAspect="1"/>
          </p:cNvPicPr>
          <p:nvPr/>
        </p:nvPicPr>
        <p:blipFill>
          <a:blip r:embed="rId3"/>
          <a:srcRect r="862"/>
          <a:stretch>
            <a:fillRect/>
          </a:stretch>
        </p:blipFill>
        <p:spPr>
          <a:xfrm>
            <a:off x="6781127" y="1555255"/>
            <a:ext cx="5079827" cy="3886399"/>
          </a:xfrm>
          <a:prstGeom prst="rect">
            <a:avLst/>
          </a:prstGeom>
          <a:noFill/>
        </p:spPr>
      </p:pic>
      <p:pic>
        <p:nvPicPr>
          <p:cNvPr id="8" name="Billede 7">
            <a:extLst>
              <a:ext uri="{FF2B5EF4-FFF2-40B4-BE49-F238E27FC236}">
                <a16:creationId xmlns:a16="http://schemas.microsoft.com/office/drawing/2014/main" id="{08BF9257-F679-075F-B6F8-4817DC64F70A}"/>
              </a:ext>
            </a:extLst>
          </p:cNvPr>
          <p:cNvPicPr>
            <a:picLocks noChangeAspect="1"/>
          </p:cNvPicPr>
          <p:nvPr/>
        </p:nvPicPr>
        <p:blipFill>
          <a:blip r:embed="rId4"/>
          <a:stretch>
            <a:fillRect/>
          </a:stretch>
        </p:blipFill>
        <p:spPr>
          <a:xfrm>
            <a:off x="178646" y="1555255"/>
            <a:ext cx="6458282" cy="3886400"/>
          </a:xfrm>
          <a:prstGeom prst="rect">
            <a:avLst/>
          </a:prstGeom>
        </p:spPr>
      </p:pic>
    </p:spTree>
    <p:extLst>
      <p:ext uri="{BB962C8B-B14F-4D97-AF65-F5344CB8AC3E}">
        <p14:creationId xmlns:p14="http://schemas.microsoft.com/office/powerpoint/2010/main" val="27647860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BC3A8B-AE76-6449-CB4A-90CA969DB84A}"/>
              </a:ext>
            </a:extLst>
          </p:cNvPr>
          <p:cNvSpPr>
            <a:spLocks noGrp="1"/>
          </p:cNvSpPr>
          <p:nvPr>
            <p:ph type="title"/>
          </p:nvPr>
        </p:nvSpPr>
        <p:spPr/>
        <p:txBody>
          <a:bodyPr/>
          <a:lstStyle/>
          <a:p>
            <a:r>
              <a:rPr lang="da-DK"/>
              <a:t>Kampen for flere plejehjemspladser</a:t>
            </a:r>
          </a:p>
        </p:txBody>
      </p:sp>
      <p:sp>
        <p:nvSpPr>
          <p:cNvPr id="6" name="Pladsholder til slidenummer 5">
            <a:extLst>
              <a:ext uri="{FF2B5EF4-FFF2-40B4-BE49-F238E27FC236}">
                <a16:creationId xmlns:a16="http://schemas.microsoft.com/office/drawing/2014/main" id="{148C2AC0-7175-5BF7-687B-D2C7BFE5AE5F}"/>
              </a:ext>
            </a:extLst>
          </p:cNvPr>
          <p:cNvSpPr>
            <a:spLocks noGrp="1"/>
          </p:cNvSpPr>
          <p:nvPr>
            <p:ph type="sldNum" sz="quarter" idx="15"/>
          </p:nvPr>
        </p:nvSpPr>
        <p:spPr/>
        <p:txBody>
          <a:bodyPr/>
          <a:lstStyle/>
          <a:p>
            <a:fld id="{53638CB2-EA0C-44E4-A91A-4D7146E346C5}" type="slidenum">
              <a:rPr lang="da-DK" smtClean="0"/>
              <a:pPr/>
              <a:t>5</a:t>
            </a:fld>
            <a:endParaRPr lang="da-DK"/>
          </a:p>
        </p:txBody>
      </p:sp>
      <p:pic>
        <p:nvPicPr>
          <p:cNvPr id="16" name="Billede 15" descr="Et billede, der indeholder tekst, avis, Nyheder&#10;&#10;AI-genereret indhold kan være ukorrekt.">
            <a:extLst>
              <a:ext uri="{FF2B5EF4-FFF2-40B4-BE49-F238E27FC236}">
                <a16:creationId xmlns:a16="http://schemas.microsoft.com/office/drawing/2014/main" id="{A115E2E5-F794-CF77-DD29-9EA4C5D01601}"/>
              </a:ext>
            </a:extLst>
          </p:cNvPr>
          <p:cNvPicPr>
            <a:picLocks noChangeAspect="1"/>
          </p:cNvPicPr>
          <p:nvPr/>
        </p:nvPicPr>
        <p:blipFill>
          <a:blip r:embed="rId3"/>
          <a:srcRect r="55848" b="40483"/>
          <a:stretch>
            <a:fillRect/>
          </a:stretch>
        </p:blipFill>
        <p:spPr>
          <a:xfrm>
            <a:off x="250485" y="1385702"/>
            <a:ext cx="2771570" cy="2673154"/>
          </a:xfrm>
          <a:prstGeom prst="rect">
            <a:avLst/>
          </a:prstGeom>
        </p:spPr>
      </p:pic>
      <p:sp>
        <p:nvSpPr>
          <p:cNvPr id="25" name="Tekstfelt 24">
            <a:extLst>
              <a:ext uri="{FF2B5EF4-FFF2-40B4-BE49-F238E27FC236}">
                <a16:creationId xmlns:a16="http://schemas.microsoft.com/office/drawing/2014/main" id="{D71443BB-C078-6872-C33D-72E2154713B6}"/>
              </a:ext>
            </a:extLst>
          </p:cNvPr>
          <p:cNvSpPr txBox="1"/>
          <p:nvPr/>
        </p:nvSpPr>
        <p:spPr>
          <a:xfrm>
            <a:off x="414337" y="1145654"/>
            <a:ext cx="3767138" cy="171450"/>
          </a:xfrm>
          <a:prstGeom prst="rect">
            <a:avLst/>
          </a:prstGeom>
          <a:noFill/>
        </p:spPr>
        <p:txBody>
          <a:bodyPr wrap="square" lIns="0" tIns="0" rIns="0" bIns="0" rtlCol="0">
            <a:noAutofit/>
          </a:bodyPr>
          <a:lstStyle/>
          <a:p>
            <a:pPr algn="l"/>
            <a:r>
              <a:rPr lang="da-DK" sz="1600">
                <a:solidFill>
                  <a:schemeClr val="tx2"/>
                </a:solidFill>
              </a:rPr>
              <a:t>Forside, Kristeligt Dagblad, april 2025</a:t>
            </a:r>
          </a:p>
        </p:txBody>
      </p:sp>
      <p:sp>
        <p:nvSpPr>
          <p:cNvPr id="28" name="Tekstfelt 27">
            <a:extLst>
              <a:ext uri="{FF2B5EF4-FFF2-40B4-BE49-F238E27FC236}">
                <a16:creationId xmlns:a16="http://schemas.microsoft.com/office/drawing/2014/main" id="{DF348B8D-3A89-1324-87B0-D6B1AE788491}"/>
              </a:ext>
            </a:extLst>
          </p:cNvPr>
          <p:cNvSpPr txBox="1"/>
          <p:nvPr/>
        </p:nvSpPr>
        <p:spPr>
          <a:xfrm>
            <a:off x="6997600" y="1116546"/>
            <a:ext cx="3767138" cy="171450"/>
          </a:xfrm>
          <a:prstGeom prst="rect">
            <a:avLst/>
          </a:prstGeom>
          <a:noFill/>
        </p:spPr>
        <p:txBody>
          <a:bodyPr wrap="square" lIns="0" tIns="0" rIns="0" bIns="0" rtlCol="0">
            <a:noAutofit/>
          </a:bodyPr>
          <a:lstStyle/>
          <a:p>
            <a:pPr algn="l"/>
            <a:r>
              <a:rPr lang="da-DK" sz="1600">
                <a:solidFill>
                  <a:schemeClr val="tx2"/>
                </a:solidFill>
              </a:rPr>
              <a:t>Avisen Danmark, juni 2025</a:t>
            </a:r>
          </a:p>
        </p:txBody>
      </p:sp>
      <p:pic>
        <p:nvPicPr>
          <p:cNvPr id="32" name="Billede 31">
            <a:extLst>
              <a:ext uri="{FF2B5EF4-FFF2-40B4-BE49-F238E27FC236}">
                <a16:creationId xmlns:a16="http://schemas.microsoft.com/office/drawing/2014/main" id="{9C47860F-1B92-E18C-D79B-A0255586010C}"/>
              </a:ext>
            </a:extLst>
          </p:cNvPr>
          <p:cNvPicPr>
            <a:picLocks noChangeAspect="1"/>
          </p:cNvPicPr>
          <p:nvPr/>
        </p:nvPicPr>
        <p:blipFill>
          <a:blip r:embed="rId4"/>
          <a:stretch>
            <a:fillRect/>
          </a:stretch>
        </p:blipFill>
        <p:spPr>
          <a:xfrm>
            <a:off x="3139663" y="3506672"/>
            <a:ext cx="3637727" cy="2678828"/>
          </a:xfrm>
          <a:prstGeom prst="rect">
            <a:avLst/>
          </a:prstGeom>
        </p:spPr>
      </p:pic>
      <p:sp>
        <p:nvSpPr>
          <p:cNvPr id="33" name="Tekstfelt 32">
            <a:extLst>
              <a:ext uri="{FF2B5EF4-FFF2-40B4-BE49-F238E27FC236}">
                <a16:creationId xmlns:a16="http://schemas.microsoft.com/office/drawing/2014/main" id="{3CC1C495-5586-641E-5FD6-698177D72307}"/>
              </a:ext>
            </a:extLst>
          </p:cNvPr>
          <p:cNvSpPr txBox="1"/>
          <p:nvPr/>
        </p:nvSpPr>
        <p:spPr>
          <a:xfrm>
            <a:off x="3308099" y="3220186"/>
            <a:ext cx="3767138" cy="171450"/>
          </a:xfrm>
          <a:prstGeom prst="rect">
            <a:avLst/>
          </a:prstGeom>
          <a:noFill/>
        </p:spPr>
        <p:txBody>
          <a:bodyPr wrap="square" lIns="0" tIns="0" rIns="0" bIns="0" rtlCol="0">
            <a:noAutofit/>
          </a:bodyPr>
          <a:lstStyle/>
          <a:p>
            <a:pPr algn="l"/>
            <a:r>
              <a:rPr lang="da-DK" sz="1600">
                <a:solidFill>
                  <a:schemeClr val="tx2"/>
                </a:solidFill>
              </a:rPr>
              <a:t>JydskeVestkysten, april 2025</a:t>
            </a:r>
          </a:p>
        </p:txBody>
      </p:sp>
      <p:sp>
        <p:nvSpPr>
          <p:cNvPr id="36" name="AutoShape 8" descr="Billedforhåndsvisning">
            <a:extLst>
              <a:ext uri="{FF2B5EF4-FFF2-40B4-BE49-F238E27FC236}">
                <a16:creationId xmlns:a16="http://schemas.microsoft.com/office/drawing/2014/main" id="{AD005489-A3A9-D035-E6A8-E44FB4D3B4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8" name="Billede 37">
            <a:extLst>
              <a:ext uri="{FF2B5EF4-FFF2-40B4-BE49-F238E27FC236}">
                <a16:creationId xmlns:a16="http://schemas.microsoft.com/office/drawing/2014/main" id="{4B513DC5-FFB3-24AF-0F82-0238FA99DAAB}"/>
              </a:ext>
            </a:extLst>
          </p:cNvPr>
          <p:cNvPicPr>
            <a:picLocks noChangeAspect="1"/>
          </p:cNvPicPr>
          <p:nvPr/>
        </p:nvPicPr>
        <p:blipFill>
          <a:blip r:embed="rId5"/>
          <a:srcRect l="1342" t="30602"/>
          <a:stretch>
            <a:fillRect/>
          </a:stretch>
        </p:blipFill>
        <p:spPr>
          <a:xfrm>
            <a:off x="6777390" y="1343740"/>
            <a:ext cx="3778340" cy="3288199"/>
          </a:xfrm>
          <a:prstGeom prst="rect">
            <a:avLst/>
          </a:prstGeom>
        </p:spPr>
      </p:pic>
      <p:pic>
        <p:nvPicPr>
          <p:cNvPr id="20" name="Billede 19">
            <a:extLst>
              <a:ext uri="{FF2B5EF4-FFF2-40B4-BE49-F238E27FC236}">
                <a16:creationId xmlns:a16="http://schemas.microsoft.com/office/drawing/2014/main" id="{156D0E8A-7C95-D284-185D-45434AEE4806}"/>
              </a:ext>
            </a:extLst>
          </p:cNvPr>
          <p:cNvPicPr>
            <a:picLocks noChangeAspect="1"/>
          </p:cNvPicPr>
          <p:nvPr/>
        </p:nvPicPr>
        <p:blipFill>
          <a:blip r:embed="rId6"/>
          <a:stretch>
            <a:fillRect/>
          </a:stretch>
        </p:blipFill>
        <p:spPr>
          <a:xfrm>
            <a:off x="8795971" y="4591188"/>
            <a:ext cx="3104714" cy="1594312"/>
          </a:xfrm>
          <a:prstGeom prst="rect">
            <a:avLst/>
          </a:prstGeom>
        </p:spPr>
      </p:pic>
      <p:sp>
        <p:nvSpPr>
          <p:cNvPr id="39" name="Tekstfelt 38">
            <a:extLst>
              <a:ext uri="{FF2B5EF4-FFF2-40B4-BE49-F238E27FC236}">
                <a16:creationId xmlns:a16="http://schemas.microsoft.com/office/drawing/2014/main" id="{E8FD34E7-AC9B-E045-A42A-70CD8FBFA181}"/>
              </a:ext>
            </a:extLst>
          </p:cNvPr>
          <p:cNvSpPr txBox="1"/>
          <p:nvPr/>
        </p:nvSpPr>
        <p:spPr>
          <a:xfrm>
            <a:off x="8008936" y="6310494"/>
            <a:ext cx="3767138" cy="171450"/>
          </a:xfrm>
          <a:prstGeom prst="rect">
            <a:avLst/>
          </a:prstGeom>
          <a:noFill/>
        </p:spPr>
        <p:txBody>
          <a:bodyPr wrap="square" lIns="0" tIns="0" rIns="0" bIns="0" rtlCol="0">
            <a:noAutofit/>
          </a:bodyPr>
          <a:lstStyle/>
          <a:p>
            <a:pPr algn="l"/>
            <a:r>
              <a:rPr lang="da-DK" sz="1600">
                <a:solidFill>
                  <a:schemeClr val="tx2"/>
                </a:solidFill>
              </a:rPr>
              <a:t>Seniormonitor, juni 2025</a:t>
            </a:r>
          </a:p>
        </p:txBody>
      </p:sp>
    </p:spTree>
    <p:extLst>
      <p:ext uri="{BB962C8B-B14F-4D97-AF65-F5344CB8AC3E}">
        <p14:creationId xmlns:p14="http://schemas.microsoft.com/office/powerpoint/2010/main" val="11467172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7C71C-3CC4-43FC-5BC7-0136283B5896}"/>
              </a:ext>
            </a:extLst>
          </p:cNvPr>
          <p:cNvSpPr>
            <a:spLocks noGrp="1"/>
          </p:cNvSpPr>
          <p:nvPr>
            <p:ph type="title"/>
          </p:nvPr>
        </p:nvSpPr>
        <p:spPr/>
        <p:txBody>
          <a:bodyPr/>
          <a:lstStyle/>
          <a:p>
            <a:r>
              <a:rPr lang="da-DK" sz="3200"/>
              <a:t>3 store Ældre Sagen-undersøgelser som afsæt til KV25</a:t>
            </a:r>
          </a:p>
        </p:txBody>
      </p:sp>
      <p:sp>
        <p:nvSpPr>
          <p:cNvPr id="3" name="Pladsholder til dato 2">
            <a:extLst>
              <a:ext uri="{FF2B5EF4-FFF2-40B4-BE49-F238E27FC236}">
                <a16:creationId xmlns:a16="http://schemas.microsoft.com/office/drawing/2014/main" id="{BC2EE694-C362-BAD8-CD31-984AE3D9538F}"/>
              </a:ext>
            </a:extLst>
          </p:cNvPr>
          <p:cNvSpPr>
            <a:spLocks noGrp="1"/>
          </p:cNvSpPr>
          <p:nvPr>
            <p:ph type="dt" sz="half" idx="10"/>
          </p:nvPr>
        </p:nvSpPr>
        <p:spPr/>
        <p:txBody>
          <a:bodyPr/>
          <a:lstStyle/>
          <a:p>
            <a:fld id="{F3EF4D5A-4651-4B9C-924F-A1DBD1BE844D}" type="datetime1">
              <a:rPr lang="da-DK" smtClean="0"/>
              <a:t>16-09-2025</a:t>
            </a:fld>
            <a:endParaRPr lang="da-DK"/>
          </a:p>
        </p:txBody>
      </p:sp>
      <p:sp>
        <p:nvSpPr>
          <p:cNvPr id="5" name="Pladsholder til slidenummer 4">
            <a:extLst>
              <a:ext uri="{FF2B5EF4-FFF2-40B4-BE49-F238E27FC236}">
                <a16:creationId xmlns:a16="http://schemas.microsoft.com/office/drawing/2014/main" id="{A437AB34-5172-8DBB-E399-F7EFB532F427}"/>
              </a:ext>
            </a:extLst>
          </p:cNvPr>
          <p:cNvSpPr>
            <a:spLocks noGrp="1"/>
          </p:cNvSpPr>
          <p:nvPr>
            <p:ph type="sldNum" sz="quarter" idx="12"/>
          </p:nvPr>
        </p:nvSpPr>
        <p:spPr/>
        <p:txBody>
          <a:bodyPr/>
          <a:lstStyle/>
          <a:p>
            <a:fld id="{0E8862F4-759C-4937-98C7-CDEB1EE77131}" type="slidenum">
              <a:rPr lang="da-DK" smtClean="0"/>
              <a:pPr/>
              <a:t>6</a:t>
            </a:fld>
            <a:endParaRPr lang="da-DK"/>
          </a:p>
        </p:txBody>
      </p:sp>
      <p:sp>
        <p:nvSpPr>
          <p:cNvPr id="6" name="Pladsholder til indhold 5">
            <a:extLst>
              <a:ext uri="{FF2B5EF4-FFF2-40B4-BE49-F238E27FC236}">
                <a16:creationId xmlns:a16="http://schemas.microsoft.com/office/drawing/2014/main" id="{DA76F63C-27CD-05B8-114C-D5210242C1BB}"/>
              </a:ext>
            </a:extLst>
          </p:cNvPr>
          <p:cNvSpPr>
            <a:spLocks noGrp="1"/>
          </p:cNvSpPr>
          <p:nvPr>
            <p:ph sz="quarter" idx="13"/>
          </p:nvPr>
        </p:nvSpPr>
        <p:spPr>
          <a:xfrm>
            <a:off x="414337" y="1677988"/>
            <a:ext cx="11361737" cy="4479925"/>
          </a:xfrm>
        </p:spPr>
        <p:txBody>
          <a:bodyPr/>
          <a:lstStyle/>
          <a:p>
            <a:r>
              <a:rPr lang="da-DK" sz="3600"/>
              <a:t>1. Svækkede ældre og hjælp i hverdagen</a:t>
            </a:r>
          </a:p>
          <a:p>
            <a:r>
              <a:rPr lang="da-DK" sz="3600"/>
              <a:t>2. Normeringer på plejehjem</a:t>
            </a:r>
          </a:p>
          <a:p>
            <a:r>
              <a:rPr lang="da-DK" sz="3600"/>
              <a:t>3. Hjemmehjælp – brugernes egne oplevelser</a:t>
            </a:r>
          </a:p>
        </p:txBody>
      </p:sp>
      <p:pic>
        <p:nvPicPr>
          <p:cNvPr id="5126" name="Picture 6" descr="Danmarks Statistik">
            <a:extLst>
              <a:ext uri="{FF2B5EF4-FFF2-40B4-BE49-F238E27FC236}">
                <a16:creationId xmlns:a16="http://schemas.microsoft.com/office/drawing/2014/main" id="{84FE8517-FC93-B662-9026-A4FCF8E4F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2" y="4052888"/>
            <a:ext cx="29718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IVE – Det Nationale Forsknings- og Analysecenter for Velfærd | Silkeborg  Bibliotekerne">
            <a:extLst>
              <a:ext uri="{FF2B5EF4-FFF2-40B4-BE49-F238E27FC236}">
                <a16:creationId xmlns:a16="http://schemas.microsoft.com/office/drawing/2014/main" id="{B06B480A-C7A9-965F-B17E-DF75895E5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755" y="4127335"/>
            <a:ext cx="3390900" cy="17802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oskilde Universitet">
            <a:extLst>
              <a:ext uri="{FF2B5EF4-FFF2-40B4-BE49-F238E27FC236}">
                <a16:creationId xmlns:a16="http://schemas.microsoft.com/office/drawing/2014/main" id="{0344FCF9-5050-93A2-FA14-2A076A43D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891" y="3777727"/>
            <a:ext cx="2334446" cy="235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2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04510-DE78-820D-DDC5-DDE5CA784BF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9E2ACEE-0935-78E5-4E3A-761EA725548C}"/>
              </a:ext>
            </a:extLst>
          </p:cNvPr>
          <p:cNvSpPr>
            <a:spLocks noGrp="1"/>
          </p:cNvSpPr>
          <p:nvPr>
            <p:ph type="title"/>
          </p:nvPr>
        </p:nvSpPr>
        <p:spPr/>
        <p:txBody>
          <a:bodyPr>
            <a:normAutofit fontScale="90000"/>
          </a:bodyPr>
          <a:lstStyle/>
          <a:p>
            <a:r>
              <a:rPr lang="da-DK"/>
              <a:t>Undersøgelse: Normeringer på plejehjem</a:t>
            </a:r>
          </a:p>
        </p:txBody>
      </p:sp>
      <p:sp>
        <p:nvSpPr>
          <p:cNvPr id="6" name="Pladsholder til slidenummer 5">
            <a:extLst>
              <a:ext uri="{FF2B5EF4-FFF2-40B4-BE49-F238E27FC236}">
                <a16:creationId xmlns:a16="http://schemas.microsoft.com/office/drawing/2014/main" id="{D241991A-1938-85D6-F18D-E25E7711C6EE}"/>
              </a:ext>
            </a:extLst>
          </p:cNvPr>
          <p:cNvSpPr>
            <a:spLocks noGrp="1"/>
          </p:cNvSpPr>
          <p:nvPr>
            <p:ph type="sldNum" sz="quarter" idx="15"/>
          </p:nvPr>
        </p:nvSpPr>
        <p:spPr/>
        <p:txBody>
          <a:bodyPr/>
          <a:lstStyle/>
          <a:p>
            <a:fld id="{53638CB2-EA0C-44E4-A91A-4D7146E346C5}" type="slidenum">
              <a:rPr lang="da-DK" smtClean="0"/>
              <a:pPr/>
              <a:t>7</a:t>
            </a:fld>
            <a:endParaRPr lang="da-DK"/>
          </a:p>
        </p:txBody>
      </p:sp>
      <p:pic>
        <p:nvPicPr>
          <p:cNvPr id="4098" name="Picture 2" descr="Et billede, der indeholder tekst, person, drike, negl/søm/nål&#10;&#10;AI-genereret indhold kan være ukorrekt.">
            <a:extLst>
              <a:ext uri="{FF2B5EF4-FFF2-40B4-BE49-F238E27FC236}">
                <a16:creationId xmlns:a16="http://schemas.microsoft.com/office/drawing/2014/main" id="{27A7BF13-5F0B-65D5-49BC-1EF65CAB9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34" y="1985210"/>
            <a:ext cx="5597371" cy="3996453"/>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a:extLst>
              <a:ext uri="{FF2B5EF4-FFF2-40B4-BE49-F238E27FC236}">
                <a16:creationId xmlns:a16="http://schemas.microsoft.com/office/drawing/2014/main" id="{0E0B783C-F8BB-3030-3D2C-F394C97F1AC6}"/>
              </a:ext>
            </a:extLst>
          </p:cNvPr>
          <p:cNvPicPr>
            <a:picLocks noChangeAspect="1"/>
          </p:cNvPicPr>
          <p:nvPr/>
        </p:nvPicPr>
        <p:blipFill>
          <a:blip r:embed="rId4"/>
          <a:stretch>
            <a:fillRect/>
          </a:stretch>
        </p:blipFill>
        <p:spPr>
          <a:xfrm>
            <a:off x="6384758" y="1838862"/>
            <a:ext cx="5117577" cy="4142801"/>
          </a:xfrm>
          <a:prstGeom prst="rect">
            <a:avLst/>
          </a:prstGeom>
        </p:spPr>
      </p:pic>
      <p:sp>
        <p:nvSpPr>
          <p:cNvPr id="15" name="Tekstfelt 14">
            <a:extLst>
              <a:ext uri="{FF2B5EF4-FFF2-40B4-BE49-F238E27FC236}">
                <a16:creationId xmlns:a16="http://schemas.microsoft.com/office/drawing/2014/main" id="{B043451C-7E31-5B8F-3550-951576DDFF5A}"/>
              </a:ext>
            </a:extLst>
          </p:cNvPr>
          <p:cNvSpPr txBox="1"/>
          <p:nvPr/>
        </p:nvSpPr>
        <p:spPr>
          <a:xfrm>
            <a:off x="6384758" y="1470838"/>
            <a:ext cx="3767138" cy="171450"/>
          </a:xfrm>
          <a:prstGeom prst="rect">
            <a:avLst/>
          </a:prstGeom>
          <a:noFill/>
        </p:spPr>
        <p:txBody>
          <a:bodyPr wrap="square" lIns="0" tIns="0" rIns="0" bIns="0" rtlCol="0">
            <a:noAutofit/>
          </a:bodyPr>
          <a:lstStyle/>
          <a:p>
            <a:pPr algn="l"/>
            <a:r>
              <a:rPr lang="da-DK" sz="1600">
                <a:solidFill>
                  <a:schemeClr val="tx2"/>
                </a:solidFill>
              </a:rPr>
              <a:t>Sjællandske Nyheder, august 2025</a:t>
            </a:r>
          </a:p>
        </p:txBody>
      </p:sp>
    </p:spTree>
    <p:extLst>
      <p:ext uri="{BB962C8B-B14F-4D97-AF65-F5344CB8AC3E}">
        <p14:creationId xmlns:p14="http://schemas.microsoft.com/office/powerpoint/2010/main" val="8999006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2F4C-4790-8B50-1C43-28D25EBEA33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8CB5C2A-FB70-F925-F3B4-FCA71C382ACB}"/>
              </a:ext>
            </a:extLst>
          </p:cNvPr>
          <p:cNvSpPr>
            <a:spLocks noGrp="1"/>
          </p:cNvSpPr>
          <p:nvPr>
            <p:ph type="title"/>
          </p:nvPr>
        </p:nvSpPr>
        <p:spPr/>
        <p:txBody>
          <a:bodyPr/>
          <a:lstStyle/>
          <a:p>
            <a:r>
              <a:rPr lang="da-DK"/>
              <a:t>Kampen for flere plejehjemspladser</a:t>
            </a:r>
          </a:p>
        </p:txBody>
      </p:sp>
      <p:sp>
        <p:nvSpPr>
          <p:cNvPr id="6" name="Pladsholder til slidenummer 5">
            <a:extLst>
              <a:ext uri="{FF2B5EF4-FFF2-40B4-BE49-F238E27FC236}">
                <a16:creationId xmlns:a16="http://schemas.microsoft.com/office/drawing/2014/main" id="{3E3CF7B8-F564-2FA2-3410-0089EE83EF6D}"/>
              </a:ext>
            </a:extLst>
          </p:cNvPr>
          <p:cNvSpPr>
            <a:spLocks noGrp="1"/>
          </p:cNvSpPr>
          <p:nvPr>
            <p:ph type="sldNum" sz="quarter" idx="15"/>
          </p:nvPr>
        </p:nvSpPr>
        <p:spPr/>
        <p:txBody>
          <a:bodyPr/>
          <a:lstStyle/>
          <a:p>
            <a:fld id="{53638CB2-EA0C-44E4-A91A-4D7146E346C5}" type="slidenum">
              <a:rPr lang="da-DK" smtClean="0"/>
              <a:pPr/>
              <a:t>8</a:t>
            </a:fld>
            <a:endParaRPr lang="da-DK"/>
          </a:p>
        </p:txBody>
      </p:sp>
      <p:pic>
        <p:nvPicPr>
          <p:cNvPr id="4" name="Billede 3">
            <a:extLst>
              <a:ext uri="{FF2B5EF4-FFF2-40B4-BE49-F238E27FC236}">
                <a16:creationId xmlns:a16="http://schemas.microsoft.com/office/drawing/2014/main" id="{EF553E02-23EC-952B-A77F-B114696CCB82}"/>
              </a:ext>
            </a:extLst>
          </p:cNvPr>
          <p:cNvPicPr>
            <a:picLocks noChangeAspect="1"/>
          </p:cNvPicPr>
          <p:nvPr/>
        </p:nvPicPr>
        <p:blipFill>
          <a:blip r:embed="rId3"/>
          <a:stretch>
            <a:fillRect/>
          </a:stretch>
        </p:blipFill>
        <p:spPr>
          <a:xfrm>
            <a:off x="414336" y="1765536"/>
            <a:ext cx="9109674" cy="4673364"/>
          </a:xfrm>
          <a:prstGeom prst="rect">
            <a:avLst/>
          </a:prstGeom>
        </p:spPr>
      </p:pic>
      <p:pic>
        <p:nvPicPr>
          <p:cNvPr id="7" name="Pladsholder til indhold 11" descr="Et billede, der indeholder tekst, værktøj, design&#10;&#10;AI-genereret indhold kan være ukorrekt.">
            <a:extLst>
              <a:ext uri="{FF2B5EF4-FFF2-40B4-BE49-F238E27FC236}">
                <a16:creationId xmlns:a16="http://schemas.microsoft.com/office/drawing/2014/main" id="{9BE2BD1D-1447-AAC6-D1F0-F1E9D4CCCEEC}"/>
              </a:ext>
            </a:extLst>
          </p:cNvPr>
          <p:cNvPicPr>
            <a:picLocks noChangeAspect="1"/>
          </p:cNvPicPr>
          <p:nvPr/>
        </p:nvPicPr>
        <p:blipFill>
          <a:blip r:embed="rId4"/>
          <a:stretch/>
        </p:blipFill>
        <p:spPr>
          <a:xfrm>
            <a:off x="9705593" y="3012233"/>
            <a:ext cx="2400583" cy="3426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kstfelt 8">
            <a:extLst>
              <a:ext uri="{FF2B5EF4-FFF2-40B4-BE49-F238E27FC236}">
                <a16:creationId xmlns:a16="http://schemas.microsoft.com/office/drawing/2014/main" id="{EDD2BE99-7382-C9AC-9287-C703C51399E2}"/>
              </a:ext>
            </a:extLst>
          </p:cNvPr>
          <p:cNvSpPr txBox="1"/>
          <p:nvPr/>
        </p:nvSpPr>
        <p:spPr>
          <a:xfrm>
            <a:off x="546912" y="1258888"/>
            <a:ext cx="8050823" cy="293410"/>
          </a:xfrm>
          <a:prstGeom prst="rect">
            <a:avLst/>
          </a:prstGeom>
          <a:noFill/>
        </p:spPr>
        <p:txBody>
          <a:bodyPr wrap="square" lIns="0" tIns="0" rIns="0" bIns="0" rtlCol="0">
            <a:noAutofit/>
          </a:bodyPr>
          <a:lstStyle/>
          <a:p>
            <a:pPr algn="l"/>
            <a:r>
              <a:rPr lang="da-DK" sz="2000">
                <a:solidFill>
                  <a:schemeClr val="tx2"/>
                </a:solidFill>
              </a:rPr>
              <a:t>Spørgsmål til Ældreministeren fra Folketingets ældreudvalg, juni 2025</a:t>
            </a:r>
          </a:p>
        </p:txBody>
      </p:sp>
    </p:spTree>
    <p:extLst>
      <p:ext uri="{BB962C8B-B14F-4D97-AF65-F5344CB8AC3E}">
        <p14:creationId xmlns:p14="http://schemas.microsoft.com/office/powerpoint/2010/main" val="33155539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1EDD7-B61A-7668-0767-9495AC5BA07F}"/>
              </a:ext>
            </a:extLst>
          </p:cNvPr>
          <p:cNvSpPr>
            <a:spLocks noGrp="1"/>
          </p:cNvSpPr>
          <p:nvPr>
            <p:ph type="title"/>
          </p:nvPr>
        </p:nvSpPr>
        <p:spPr/>
        <p:txBody>
          <a:bodyPr/>
          <a:lstStyle/>
          <a:p>
            <a:r>
              <a:rPr lang="da-DK" sz="4400"/>
              <a:t>Undersøgelse: Hjælp i hverdagen</a:t>
            </a:r>
          </a:p>
        </p:txBody>
      </p:sp>
      <p:sp>
        <p:nvSpPr>
          <p:cNvPr id="3" name="Pladsholder til dato 2">
            <a:extLst>
              <a:ext uri="{FF2B5EF4-FFF2-40B4-BE49-F238E27FC236}">
                <a16:creationId xmlns:a16="http://schemas.microsoft.com/office/drawing/2014/main" id="{F43F0C1A-1C2B-0247-192D-915BCDAA98F1}"/>
              </a:ext>
            </a:extLst>
          </p:cNvPr>
          <p:cNvSpPr>
            <a:spLocks noGrp="1"/>
          </p:cNvSpPr>
          <p:nvPr>
            <p:ph type="dt" sz="half" idx="10"/>
          </p:nvPr>
        </p:nvSpPr>
        <p:spPr/>
        <p:txBody>
          <a:bodyPr/>
          <a:lstStyle/>
          <a:p>
            <a:fld id="{F3EF4D5A-4651-4B9C-924F-A1DBD1BE844D}" type="datetime1">
              <a:rPr lang="da-DK" smtClean="0"/>
              <a:t>16-09-2025</a:t>
            </a:fld>
            <a:endParaRPr lang="da-DK"/>
          </a:p>
        </p:txBody>
      </p:sp>
      <p:sp>
        <p:nvSpPr>
          <p:cNvPr id="5" name="Pladsholder til slidenummer 4">
            <a:extLst>
              <a:ext uri="{FF2B5EF4-FFF2-40B4-BE49-F238E27FC236}">
                <a16:creationId xmlns:a16="http://schemas.microsoft.com/office/drawing/2014/main" id="{43DBDA3F-C14D-ABA5-EA4F-1587712DCC87}"/>
              </a:ext>
            </a:extLst>
          </p:cNvPr>
          <p:cNvSpPr>
            <a:spLocks noGrp="1"/>
          </p:cNvSpPr>
          <p:nvPr>
            <p:ph type="sldNum" sz="quarter" idx="12"/>
          </p:nvPr>
        </p:nvSpPr>
        <p:spPr/>
        <p:txBody>
          <a:bodyPr/>
          <a:lstStyle/>
          <a:p>
            <a:fld id="{0E8862F4-759C-4937-98C7-CDEB1EE77131}" type="slidenum">
              <a:rPr lang="da-DK" smtClean="0"/>
              <a:pPr/>
              <a:t>9</a:t>
            </a:fld>
            <a:endParaRPr lang="da-DK"/>
          </a:p>
        </p:txBody>
      </p:sp>
      <p:sp>
        <p:nvSpPr>
          <p:cNvPr id="6" name="Pladsholder til indhold 5">
            <a:extLst>
              <a:ext uri="{FF2B5EF4-FFF2-40B4-BE49-F238E27FC236}">
                <a16:creationId xmlns:a16="http://schemas.microsoft.com/office/drawing/2014/main" id="{A7C01163-EF0E-0D25-4A13-0388EF766E48}"/>
              </a:ext>
            </a:extLst>
          </p:cNvPr>
          <p:cNvSpPr>
            <a:spLocks noGrp="1"/>
          </p:cNvSpPr>
          <p:nvPr>
            <p:ph sz="quarter" idx="13"/>
          </p:nvPr>
        </p:nvSpPr>
        <p:spPr>
          <a:xfrm>
            <a:off x="414336" y="1258888"/>
            <a:ext cx="11361737" cy="4479925"/>
          </a:xfrm>
        </p:spPr>
        <p:txBody>
          <a:bodyPr/>
          <a:lstStyle/>
          <a:p>
            <a:r>
              <a:rPr lang="da-DK" sz="2400" b="1">
                <a:solidFill>
                  <a:schemeClr val="tx2">
                    <a:lumMod val="50000"/>
                    <a:lumOff val="50000"/>
                  </a:schemeClr>
                </a:solidFill>
              </a:rPr>
              <a:t>Mere end 90.000 svækkede ældre får ikke den hjælp de har brug for!</a:t>
            </a:r>
          </a:p>
          <a:p>
            <a:endParaRPr lang="da-DK" sz="2000"/>
          </a:p>
          <a:p>
            <a:pPr>
              <a:lnSpc>
                <a:spcPct val="100000"/>
              </a:lnSpc>
            </a:pPr>
            <a:r>
              <a:rPr lang="da-DK" sz="2000" b="0" i="0">
                <a:solidFill>
                  <a:srgbClr val="192B37"/>
                </a:solidFill>
                <a:effectLst/>
                <a:latin typeface="IBM Plex Sans" panose="020B0503050203000203" pitchFamily="34" charset="0"/>
              </a:rPr>
              <a:t>Tallet svarer til mere end halvdelen af alle svækkede ældre i Danmark!</a:t>
            </a:r>
          </a:p>
          <a:p>
            <a:pPr>
              <a:lnSpc>
                <a:spcPct val="100000"/>
              </a:lnSpc>
            </a:pPr>
            <a:endParaRPr lang="da-DK" sz="2000">
              <a:solidFill>
                <a:srgbClr val="192B37"/>
              </a:solidFill>
            </a:endParaRPr>
          </a:p>
          <a:p>
            <a:pPr>
              <a:lnSpc>
                <a:spcPct val="100000"/>
              </a:lnSpc>
            </a:pPr>
            <a:r>
              <a:rPr lang="da-DK" sz="2000">
                <a:solidFill>
                  <a:srgbClr val="192B37"/>
                </a:solidFill>
              </a:rPr>
              <a:t>Den katastrofale mangel på hjælp strækker sig fra manglende rengøring</a:t>
            </a:r>
          </a:p>
          <a:p>
            <a:pPr>
              <a:lnSpc>
                <a:spcPct val="100000"/>
              </a:lnSpc>
            </a:pPr>
            <a:r>
              <a:rPr lang="da-DK" sz="2000">
                <a:solidFill>
                  <a:srgbClr val="192B37"/>
                </a:solidFill>
              </a:rPr>
              <a:t>til decideret sundhedsskadelige udeblivelse basal pleje.</a:t>
            </a:r>
          </a:p>
          <a:p>
            <a:pPr>
              <a:lnSpc>
                <a:spcPct val="100000"/>
              </a:lnSpc>
            </a:pPr>
            <a:endParaRPr lang="da-DK" sz="2000">
              <a:solidFill>
                <a:srgbClr val="192B37"/>
              </a:solidFill>
            </a:endParaRPr>
          </a:p>
          <a:p>
            <a:pPr>
              <a:lnSpc>
                <a:spcPct val="100000"/>
              </a:lnSpc>
            </a:pPr>
            <a:r>
              <a:rPr lang="da-DK" sz="2000">
                <a:solidFill>
                  <a:srgbClr val="192B37"/>
                </a:solidFill>
              </a:rPr>
              <a:t>Ældre Sagen rejste sagen i landsdækkende medier om situationens alvor.</a:t>
            </a:r>
            <a:endParaRPr lang="da-DK" sz="2000"/>
          </a:p>
        </p:txBody>
      </p:sp>
      <p:pic>
        <p:nvPicPr>
          <p:cNvPr id="8" name="Billede 7">
            <a:extLst>
              <a:ext uri="{FF2B5EF4-FFF2-40B4-BE49-F238E27FC236}">
                <a16:creationId xmlns:a16="http://schemas.microsoft.com/office/drawing/2014/main" id="{A6915EF1-089D-58D2-CDCC-06A43D654086}"/>
              </a:ext>
            </a:extLst>
          </p:cNvPr>
          <p:cNvPicPr>
            <a:picLocks noChangeAspect="1"/>
          </p:cNvPicPr>
          <p:nvPr/>
        </p:nvPicPr>
        <p:blipFill>
          <a:blip r:embed="rId3"/>
          <a:stretch>
            <a:fillRect/>
          </a:stretch>
        </p:blipFill>
        <p:spPr>
          <a:xfrm>
            <a:off x="8856931" y="2374977"/>
            <a:ext cx="3335069" cy="3992486"/>
          </a:xfrm>
          <a:prstGeom prst="rect">
            <a:avLst/>
          </a:prstGeom>
        </p:spPr>
      </p:pic>
      <p:pic>
        <p:nvPicPr>
          <p:cNvPr id="10" name="Billede 9">
            <a:extLst>
              <a:ext uri="{FF2B5EF4-FFF2-40B4-BE49-F238E27FC236}">
                <a16:creationId xmlns:a16="http://schemas.microsoft.com/office/drawing/2014/main" id="{1D7DB940-D415-4040-35BA-FDFE96C73293}"/>
              </a:ext>
            </a:extLst>
          </p:cNvPr>
          <p:cNvPicPr>
            <a:picLocks noChangeAspect="1"/>
          </p:cNvPicPr>
          <p:nvPr/>
        </p:nvPicPr>
        <p:blipFill>
          <a:blip r:embed="rId4"/>
          <a:stretch>
            <a:fillRect/>
          </a:stretch>
        </p:blipFill>
        <p:spPr>
          <a:xfrm>
            <a:off x="311997" y="4108518"/>
            <a:ext cx="4195182" cy="2258945"/>
          </a:xfrm>
          <a:prstGeom prst="rect">
            <a:avLst/>
          </a:prstGeom>
        </p:spPr>
      </p:pic>
      <p:pic>
        <p:nvPicPr>
          <p:cNvPr id="2052" name="Picture 4" descr="TV2 Nyhederne - Cessatech">
            <a:extLst>
              <a:ext uri="{FF2B5EF4-FFF2-40B4-BE49-F238E27FC236}">
                <a16:creationId xmlns:a16="http://schemas.microsoft.com/office/drawing/2014/main" id="{F998001F-C3C8-EAFC-7136-296E0D503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802" y="4108518"/>
            <a:ext cx="1082377" cy="52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078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_Ældre Sagen Powerpoint 20-03_2019">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2.xml><?xml version="1.0" encoding="utf-8"?>
<a:theme xmlns:a="http://schemas.openxmlformats.org/drawingml/2006/main" name="Office-tema">
  <a:themeElements>
    <a:clrScheme name="Brugerdefineret 17">
      <a:dk1>
        <a:srgbClr val="000000"/>
      </a:dk1>
      <a:lt1>
        <a:srgbClr val="FFFFFF"/>
      </a:lt1>
      <a:dk2>
        <a:srgbClr val="192B37"/>
      </a:dk2>
      <a:lt2>
        <a:srgbClr val="DEE2E4"/>
      </a:lt2>
      <a:accent1>
        <a:srgbClr val="52575B"/>
      </a:accent1>
      <a:accent2>
        <a:srgbClr val="3A8182"/>
      </a:accent2>
      <a:accent3>
        <a:srgbClr val="E0B362"/>
      </a:accent3>
      <a:accent4>
        <a:srgbClr val="9DB4C7"/>
      </a:accent4>
      <a:accent5>
        <a:srgbClr val="BB575D"/>
      </a:accent5>
      <a:accent6>
        <a:srgbClr val="E4C6BA"/>
      </a:accent6>
      <a:hlink>
        <a:srgbClr val="AB2026"/>
      </a:hlink>
      <a:folHlink>
        <a:srgbClr val="B2B2B2"/>
      </a:folHlink>
    </a:clrScheme>
    <a:fontScheme name="Custom 29">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EE2E4"/>
        </a:solidFill>
        <a:ln>
          <a:noFill/>
        </a:ln>
      </a:spPr>
      <a:bodyPr rtlCol="0" anchor="ctr"/>
      <a:lstStyle>
        <a:defPPr algn="ctr">
          <a:defRPr sz="1600" dirty="0" err="1" smtClean="0">
            <a:solidFill>
              <a:schemeClr val="tx2"/>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rgbClr val="A4B2BA"/>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custClrLst>
    <a:custClr name="Logo">
      <a:srgbClr val="AB2026"/>
    </a:custClr>
    <a:custClr name="BAggrund">
      <a:srgbClr val="192B37"/>
    </a:custClr>
    <a:custClr name="BLANK">
      <a:srgbClr val="FFFFFF"/>
    </a:custClr>
    <a:custClr name="Turkis">
      <a:srgbClr val="235656"/>
    </a:custClr>
    <a:custClr name="Brun">
      <a:srgbClr val="A36A24"/>
    </a:custClr>
    <a:custClr name="Rosa">
      <a:srgbClr val="BB575D"/>
    </a:custClr>
    <a:custClr name="BLANK">
      <a:srgbClr val="FFFFFF"/>
    </a:custClr>
    <a:custClr name="Graa">
      <a:srgbClr val="52575B"/>
    </a:custClr>
    <a:custClr name="Mellem Graa">
      <a:srgbClr val="B2B2B2"/>
    </a:custClr>
    <a:custClr name="Lys Graa">
      <a:srgbClr val="D7D9DA"/>
    </a:custClr>
    <a:custClr name="Streg">
      <a:srgbClr val="A4B2BA"/>
    </a:custClr>
    <a:custClr name="Baggrund Lys">
      <a:srgbClr val="DEE2E4"/>
    </a:custClr>
    <a:custClr name="BLANK">
      <a:srgbClr val="FFFFFF"/>
    </a:custClr>
    <a:custClr name="Turkis Lys">
      <a:srgbClr val="3A8182"/>
    </a:custClr>
    <a:custClr name="Guld">
      <a:srgbClr val="E0B362"/>
    </a:custClr>
    <a:custClr name="Rosa Lys">
      <a:srgbClr val="CF8B8F"/>
    </a:custClr>
    <a:custClr name="BLANK">
      <a:srgbClr val="FFFFFF"/>
    </a:custClr>
    <a:custClr name="Action GO">
      <a:srgbClr val="4E9E6F"/>
    </a:custClr>
    <a:custClr name="Avtion Vent">
      <a:srgbClr val="EC8618"/>
    </a:custClr>
    <a:custClr name="Action Stop">
      <a:srgbClr val="B94335"/>
    </a:custClr>
  </a:custClrLst>
  <a:extLst>
    <a:ext uri="{05A4C25C-085E-4340-85A3-A5531E510DB2}">
      <thm15:themeFamily xmlns:thm15="http://schemas.microsoft.com/office/thememl/2012/main" name="Ældresagen Template 2025" id="{A912AFF9-98D8-4FA8-8008-4B3B22873175}" vid="{823659E1-A4C0-47A0-BEAE-936107495DCF}"/>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fd816c-bc37-4efe-9220-c948c1dd6e1f">
      <Terms xmlns="http://schemas.microsoft.com/office/infopath/2007/PartnerControls"/>
    </lcf76f155ced4ddcb4097134ff3c332f>
    <TaxCatchAll xmlns="2b7602ae-c66b-4761-b490-868f8c53084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9128EC2C2B524FAC124153E0BF3637" ma:contentTypeVersion="12" ma:contentTypeDescription="Create a new document." ma:contentTypeScope="" ma:versionID="926fbd968079e72e1d6473175e67b2b9">
  <xsd:schema xmlns:xsd="http://www.w3.org/2001/XMLSchema" xmlns:xs="http://www.w3.org/2001/XMLSchema" xmlns:p="http://schemas.microsoft.com/office/2006/metadata/properties" xmlns:ns2="fbfd816c-bc37-4efe-9220-c948c1dd6e1f" xmlns:ns3="2b7602ae-c66b-4761-b490-868f8c53084d" targetNamespace="http://schemas.microsoft.com/office/2006/metadata/properties" ma:root="true" ma:fieldsID="b5ef42d62716ad6fdbb8a781409006fd" ns2:_="" ns3:_="">
    <xsd:import namespace="fbfd816c-bc37-4efe-9220-c948c1dd6e1f"/>
    <xsd:import namespace="2b7602ae-c66b-4761-b490-868f8c5308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d816c-bc37-4efe-9220-c948c1dd6e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991f354-4b5f-47f6-9ac2-88b5116a3f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7602ae-c66b-4761-b490-868f8c53084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37cc3fe-da9c-473e-b6aa-f65b00b35c8f}" ma:internalName="TaxCatchAll" ma:showField="CatchAllData" ma:web="2b7602ae-c66b-4761-b490-868f8c5308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83D71-C525-4968-A17A-F89C69A1C5EF}">
  <ds:schemaRefs>
    <ds:schemaRef ds:uri="http://purl.org/dc/dcmitype/"/>
    <ds:schemaRef ds:uri="http://schemas.microsoft.com/office/2006/metadata/properties"/>
    <ds:schemaRef ds:uri="http://purl.org/dc/elements/1.1/"/>
    <ds:schemaRef ds:uri="fbfd816c-bc37-4efe-9220-c948c1dd6e1f"/>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2b7602ae-c66b-4761-b490-868f8c53084d"/>
    <ds:schemaRef ds:uri="http://purl.org/dc/terms/"/>
  </ds:schemaRefs>
</ds:datastoreItem>
</file>

<file path=customXml/itemProps2.xml><?xml version="1.0" encoding="utf-8"?>
<ds:datastoreItem xmlns:ds="http://schemas.openxmlformats.org/officeDocument/2006/customXml" ds:itemID="{95E59E5A-4499-456C-A21F-BD95FC93453B}">
  <ds:schemaRefs>
    <ds:schemaRef ds:uri="2b7602ae-c66b-4761-b490-868f8c53084d"/>
    <ds:schemaRef ds:uri="fbfd816c-bc37-4efe-9220-c948c1dd6e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D6F2B3-A7A8-4253-8D52-A37CFA29FC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AES_PowerPointskabelon_2019</Template>
  <TotalTime>213</TotalTime>
  <Words>4507</Words>
  <Application>Microsoft Office PowerPoint</Application>
  <PresentationFormat>Widescreen</PresentationFormat>
  <Paragraphs>446</Paragraphs>
  <Slides>36</Slides>
  <Notes>36</Notes>
  <HiddenSlides>6</HiddenSlides>
  <MMClips>0</MMClips>
  <ScaleCrop>false</ScaleCrop>
  <HeadingPairs>
    <vt:vector size="8" baseType="variant">
      <vt:variant>
        <vt:lpstr>Benyttede skrifttyper</vt:lpstr>
      </vt:variant>
      <vt:variant>
        <vt:i4>10</vt:i4>
      </vt:variant>
      <vt:variant>
        <vt:lpstr>Tema</vt:lpstr>
      </vt:variant>
      <vt:variant>
        <vt:i4>2</vt:i4>
      </vt:variant>
      <vt:variant>
        <vt:lpstr>Integrerede OLE-servere</vt:lpstr>
      </vt:variant>
      <vt:variant>
        <vt:i4>1</vt:i4>
      </vt:variant>
      <vt:variant>
        <vt:lpstr>Slidetitler</vt:lpstr>
      </vt:variant>
      <vt:variant>
        <vt:i4>36</vt:i4>
      </vt:variant>
    </vt:vector>
  </HeadingPairs>
  <TitlesOfParts>
    <vt:vector size="49" baseType="lpstr">
      <vt:lpstr>Aptos</vt:lpstr>
      <vt:lpstr>Arial</vt:lpstr>
      <vt:lpstr>Arial,Sans-Serif</vt:lpstr>
      <vt:lpstr>Calibri</vt:lpstr>
      <vt:lpstr>Georgia</vt:lpstr>
      <vt:lpstr>Helvetica</vt:lpstr>
      <vt:lpstr>IBM Plex Sans</vt:lpstr>
      <vt:lpstr>IBM Plex Sans Medium</vt:lpstr>
      <vt:lpstr>Palatino</vt:lpstr>
      <vt:lpstr>Symbol</vt:lpstr>
      <vt:lpstr>a_Ældre Sagen Powerpoint 20-03_2019</vt:lpstr>
      <vt:lpstr>Office-tema</vt:lpstr>
      <vt:lpstr>think-cell Slide</vt:lpstr>
      <vt:lpstr>Aktuel ældre- og sundhedspolitik  Strategi 2026</vt:lpstr>
      <vt:lpstr>Agenda   </vt:lpstr>
      <vt:lpstr>Ældreloven er i implementeringsfasen….</vt:lpstr>
      <vt:lpstr>Kampen for flere plejehjemspladser</vt:lpstr>
      <vt:lpstr>Kampen for flere plejehjemspladser</vt:lpstr>
      <vt:lpstr>3 store Ældre Sagen-undersøgelser som afsæt til KV25</vt:lpstr>
      <vt:lpstr>Undersøgelse: Normeringer på plejehjem</vt:lpstr>
      <vt:lpstr>Kampen for flere plejehjemspladser</vt:lpstr>
      <vt:lpstr>Undersøgelse: Hjælp i hverdagen</vt:lpstr>
      <vt:lpstr>Omsorgssvigt</vt:lpstr>
      <vt:lpstr>Status på sundhedsreformen</vt:lpstr>
      <vt:lpstr>17 nye sundhedsråd fordelt på fire regioner</vt:lpstr>
      <vt:lpstr>Sundhedsministeren lytter til Ældre Sagen</vt:lpstr>
      <vt:lpstr>92 ud af 98 kommuner nedprioriterede ældreområdet i 2024</vt:lpstr>
      <vt:lpstr>Flytning af udbetalingen af ældrechecken fra 30. januar 2026 til 30. april 2026</vt:lpstr>
      <vt:lpstr>Stigende fødevarepriser rammer pensionister hårdt</vt:lpstr>
      <vt:lpstr>Ældre Sagen bekæmper økonomisk it-kriminalitet</vt:lpstr>
      <vt:lpstr>Strategi 2026 </vt:lpstr>
      <vt:lpstr>Politiske og økonomiske tendenser i 2026</vt:lpstr>
      <vt:lpstr>De 3 Skub:  Tre områder i  Ældre Sagens  2023-2027-strategi, hvor vi ønsker at styrke indsats og resultater </vt:lpstr>
      <vt:lpstr>Værdig sundhed, omsorg og pleje</vt:lpstr>
      <vt:lpstr>Sundhedsreformen….!</vt:lpstr>
      <vt:lpstr>Politisk udfordring for Ældre Sagen i 2026</vt:lpstr>
      <vt:lpstr>Politiske muligheder for Ældre Sagen i 2026, trods ”iltmangel” </vt:lpstr>
      <vt:lpstr>Vi skal i 2026 følge op på KV25 </vt:lpstr>
      <vt:lpstr>Moonshot demens Sammen finder vi kuren </vt:lpstr>
      <vt:lpstr>PowerPoint-præsentation</vt:lpstr>
      <vt:lpstr>Demens 2026</vt:lpstr>
      <vt:lpstr>Mental sundhed </vt:lpstr>
      <vt:lpstr>En aktiv seniorstyrke</vt:lpstr>
      <vt:lpstr>Forebyggelse: ”Alderskraft” </vt:lpstr>
      <vt:lpstr>Lokal mobilisering, påvirkning og støtte</vt:lpstr>
      <vt:lpstr>Medlemmerne er forskellige  </vt:lpstr>
      <vt:lpstr>Opbygning af digitale og teknologiske kompetencer</vt:lpstr>
      <vt:lpstr>Ældre Sagen som videnbank og fremtidsskaber</vt:lpstr>
      <vt:lpstr>Hård prioritering for 2026 trods medlemsfremgang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Akutplan for sundhedsvæsenet</dc:title>
  <dc:creator>Anna Wilroth</dc:creator>
  <cp:lastModifiedBy>Lars Linderholm</cp:lastModifiedBy>
  <cp:revision>2</cp:revision>
  <cp:lastPrinted>2024-09-05T11:36:50Z</cp:lastPrinted>
  <dcterms:created xsi:type="dcterms:W3CDTF">2023-04-17T10:34:53Z</dcterms:created>
  <dcterms:modified xsi:type="dcterms:W3CDTF">2025-09-16T13:50:43Z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0x010100549128EC2C2B524FAC124153E0BF3637</vt:lpwstr>
  </property>
  <property fmtid="{D5CDD505-2E9C-101B-9397-08002B2CF9AE}" pid="3" name="Order">
    <vt:lpwstr>17000.0000000000</vt:lpwstr>
  </property>
  <property fmtid="{D5CDD505-2E9C-101B-9397-08002B2CF9AE}" pid="4" name="MediaServiceImageTags">
    <vt:lpwstr/>
  </property>
</Properties>
</file>