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313" r:id="rId3"/>
    <p:sldId id="316" r:id="rId4"/>
    <p:sldId id="320" r:id="rId5"/>
    <p:sldId id="317" r:id="rId6"/>
    <p:sldId id="321" r:id="rId7"/>
    <p:sldId id="322" r:id="rId8"/>
    <p:sldId id="323" r:id="rId9"/>
    <p:sldId id="314" r:id="rId10"/>
    <p:sldId id="315" r:id="rId11"/>
    <p:sldId id="333" r:id="rId12"/>
    <p:sldId id="318" r:id="rId13"/>
    <p:sldId id="319" r:id="rId14"/>
    <p:sldId id="327" r:id="rId15"/>
    <p:sldId id="328" r:id="rId16"/>
    <p:sldId id="329" r:id="rId17"/>
    <p:sldId id="330" r:id="rId18"/>
    <p:sldId id="331" r:id="rId19"/>
    <p:sldId id="332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7" y="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CA1D9-03FF-B523-3EC3-8B9C1A634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CC7610F-1749-70C1-45F8-792A218B2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427F0D-F7F7-E38D-FF19-9C82979CC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5FF15D-3F55-034D-71B6-B2DC6FC40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596EC00-A971-7716-352A-C0875E2D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349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E05253-527A-07B8-76FB-8083D658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0C4624-A393-B881-278D-3DCF58ECF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85F4378-4E98-CD97-1C4C-50DABBF96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0C0413-7A15-478D-9A75-D1201761B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5B958E-0D76-D590-5F74-332602788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589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E03D2-5EE1-952A-6A9D-5FC93C37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FE9ACF-D118-6B26-28A4-7B25BFC51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7D898A-DB0F-FF29-50FD-C00A4AC99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688A98-4749-D3CA-08E5-9F7E14A6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FD71DD-8F9A-4218-5526-F0CF6F0E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387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13F74-23D0-67B2-91A1-435BDD68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C87644-9D90-4F86-BEA8-98056825D8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6C3F270-9138-89A6-E9B8-BCA98ACCE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A555A0-CC81-150C-3786-D627544BE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964C98B-E4FC-52D7-C482-C092905AF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0CA8F3F-1D88-E49F-E4A7-E73A7AE2D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619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52876-B455-84CE-01E9-D886C7E6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3931BB4-BACC-5734-0EB0-0E851D9A6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2CFF040-D277-2A90-7485-700310B52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BDE7ECA-1053-3CBD-1066-70953E3A9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23D34E7-49BA-56DE-E450-F93D7FEF3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2C6A3B9-D113-EF09-F9F9-C34C3E92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D94C4FF-0799-3318-7540-5FA4C5EB7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6896CFA-E389-EB6E-F545-62E96F15D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2984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F1EA7-4382-644A-7B5F-3EE192A0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E367AF4-C10C-7A86-8C96-53E003D41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EA55E4D-F8B4-52A3-A264-E6DDF6D5A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3E826AC-FADD-E082-8985-A7130BA51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5923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3CB9727-B1EF-DAE6-D840-C843D8347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943EE1D-9ECB-B18A-3AFF-6D15D05CC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3E26B83-7F9E-69D5-367E-051495C99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0835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C8E9B-CAB1-AAA5-760B-15C362BFA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1766EE-E5D8-DE25-4D30-CC1EB56A8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E53CB14-D363-2671-96B2-FACC0590B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95C2844-18DF-8398-05E4-B6E719F8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9E79F63-8AA1-A696-0C8D-479AC0F80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23A2636-6D24-3B38-E83C-62FD8B022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2261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59956-3533-BD59-6788-C378E327C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A4D8B81-2117-7D0B-969F-9907C11BFD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1DB98EC-2E5F-A424-9901-03E47ECBF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FA609B3-5E3B-9F50-3E4C-D3097A6D9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7E99973-7052-2EB5-3D77-5709ED73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C0D4555-434F-91D2-A18B-3C78F1246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059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6DF3A1-4519-D085-4CC4-7E9221D0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775136D-79EA-CEAC-9199-9AF47ED30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FA59CD-8A66-55DB-AB8B-3E9869A1B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FA43BD-5634-A17F-D75E-0A374D62A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FCD5A1E-07B6-50E4-99DF-FE01A291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2238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75F324B-46C6-4B4B-3415-77B56903F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1649BFA-6428-0172-5CD6-F16352F5E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3487A6-EFF4-68C3-44DA-27275B2A5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A45BEB-64F8-2DD4-2504-E0BC9066E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0A50AA4-B712-DB22-E407-A0446F7E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630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89CBB1C-C711-4C9E-44CE-4877D789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DBC273D-C1F5-2DBC-297B-57D777C3B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A90B63-C4C0-76CF-F90A-0CB55D117F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8E3000-F029-448D-A861-2E17F6023C6D}" type="datetimeFigureOut">
              <a:rPr lang="da-DK" smtClean="0"/>
              <a:t>15-01-2025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8BBF77-86FE-D66F-FA58-8E8E7AD70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FE80CB-A1A2-5BCB-BDD0-FA9774BB17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0A7308-DBB3-4CA3-9A6B-7F953CCA50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165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20250115%20-%20D7%20-%20regnskab%202024%20og%20budget%202025.xlsx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F1210-03C5-1519-44F6-1721E2CAB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3660718D-8981-0F41-EDF3-A820448E5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3BBB854A-307A-7ECF-5F56-1E6BBEC3BD28}"/>
              </a:ext>
            </a:extLst>
          </p:cNvPr>
          <p:cNvSpPr txBox="1"/>
          <p:nvPr/>
        </p:nvSpPr>
        <p:spPr>
          <a:xfrm>
            <a:off x="2151822" y="1218067"/>
            <a:ext cx="7888356" cy="4089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da-DK" sz="9600" b="1" i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Velkommen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da-DK" sz="4400" b="1" i="0" dirty="0">
                <a:solidFill>
                  <a:srgbClr val="222222"/>
                </a:solidFill>
                <a:effectLst/>
                <a:latin typeface="Tahoma" panose="020B0604030504040204" pitchFamily="34" charset="0"/>
              </a:rPr>
              <a:t>Til INFO-, PLAN- og 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da-DK" sz="4400" b="1" i="0" dirty="0">
                <a:solidFill>
                  <a:srgbClr val="222222"/>
                </a:solidFill>
                <a:effectLst/>
                <a:latin typeface="Tahoma" panose="020B0604030504040204" pitchFamily="34" charset="0"/>
              </a:rPr>
              <a:t>BUDGET-møde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da-DK" sz="4400" b="1" kern="100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Distrikt 7</a:t>
            </a:r>
            <a:endParaRPr lang="da-DK" sz="4400" b="1" i="1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109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7D156-6198-C045-154D-8A0D3AD40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C7C1F6F3-A869-6FBA-572A-8A9CE08CF4A2}"/>
              </a:ext>
            </a:extLst>
          </p:cNvPr>
          <p:cNvSpPr txBox="1"/>
          <p:nvPr/>
        </p:nvSpPr>
        <p:spPr>
          <a:xfrm>
            <a:off x="2542762" y="489343"/>
            <a:ext cx="7888356" cy="5717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Velkomst kl. 9:30 under formiddagskaffen m.v.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Morgensang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Præsentation (navn, rolle m.m. jf. deltagerliste)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Informationer 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Status for distriktskoordinatorer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Distriktets økonomi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Tværfagligt samarbejde ml. fagområder og D8?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Input fra Sekretariatet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Kreativt arbejde i faggrupperne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Møder i distriktet: emner og tider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Temadage: emner, oplægsholdere, dato &amp; tid, budgetønske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Frokost kl. 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Budget 2025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Afslutning ca. kl. 14.</a:t>
            </a:r>
          </a:p>
        </p:txBody>
      </p:sp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BE27A48B-7428-5F66-EB51-4148FC843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21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99B45-1432-5250-6E19-28CA426BF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FCF3E0CB-7F82-66F1-7E4F-B164F3C52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5480055-8316-3809-BDC4-0626393FA850}"/>
              </a:ext>
            </a:extLst>
          </p:cNvPr>
          <p:cNvSpPr txBox="1"/>
          <p:nvPr/>
        </p:nvSpPr>
        <p:spPr>
          <a:xfrm>
            <a:off x="1742661" y="842379"/>
            <a:ext cx="8706678" cy="6147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hvilken morgenstund</a:t>
            </a:r>
            <a:br>
              <a:rPr lang="da-DK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Melodi: Benny Andersen - Tekst: Benny Andersen</a:t>
            </a:r>
            <a:br>
              <a:rPr lang="da-DK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a-DK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Se, hvilken morgenstund!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Solen er rød og rund.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Nina er gået i bad.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Jeg' spiser ostemad.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Livet er ikke det værste man har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og om lidt er kaffen klar.</a:t>
            </a:r>
            <a:br>
              <a:rPr lang="da-DK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a-DK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5313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DE88B-1222-C50E-CC06-A46B7ECC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3B0AE0F7-AE66-CFBC-898D-8E6D3299F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B2E02C0-5FC1-D9AD-EFBC-E4BB651B2897}"/>
              </a:ext>
            </a:extLst>
          </p:cNvPr>
          <p:cNvSpPr txBox="1"/>
          <p:nvPr/>
        </p:nvSpPr>
        <p:spPr>
          <a:xfrm>
            <a:off x="2170043" y="1180048"/>
            <a:ext cx="7851913" cy="4021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Blomsterne blomstrer op.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 går en edderkop.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Fuglene flyver i flok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når de er mange nok.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Lykken er ikke det værste man har</a:t>
            </a:r>
            <a:b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om lidt er kaffen klar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418232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A7257-061D-C365-18B3-0CABE856C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6DA7ECA8-6C37-376C-8EAE-ED572319B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529AA56-1B98-C510-6201-43E7C2D6B879}"/>
              </a:ext>
            </a:extLst>
          </p:cNvPr>
          <p:cNvSpPr txBox="1"/>
          <p:nvPr/>
        </p:nvSpPr>
        <p:spPr>
          <a:xfrm>
            <a:off x="2070652" y="1223616"/>
            <a:ext cx="8050695" cy="4021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Græsset er grønt og vådt,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Bierne har det godt.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Lungerne </a:t>
            </a:r>
            <a:r>
              <a:rPr lang="da-DK" sz="4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frådser</a:t>
            </a: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luft.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Åh, hvilken snerleduft!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Glæden er ikke det værste man har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om lidt er kaffen klar.</a:t>
            </a:r>
          </a:p>
        </p:txBody>
      </p:sp>
    </p:spTree>
    <p:extLst>
      <p:ext uri="{BB962C8B-B14F-4D97-AF65-F5344CB8AC3E}">
        <p14:creationId xmlns:p14="http://schemas.microsoft.com/office/powerpoint/2010/main" val="23553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AF16B-2FA5-CBED-3C61-26AFF8275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F17BD142-063B-BC13-E446-563588A47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EF56CAA2-0D2A-1C27-88DC-3BF3B38433AF}"/>
              </a:ext>
            </a:extLst>
          </p:cNvPr>
          <p:cNvSpPr txBox="1"/>
          <p:nvPr/>
        </p:nvSpPr>
        <p:spPr>
          <a:xfrm>
            <a:off x="2087217" y="1325428"/>
            <a:ext cx="8488018" cy="4021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Sang under brusebad.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Hun må vist være glad.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Himlen er temmelig blå.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 </a:t>
            </a:r>
            <a:r>
              <a:rPr lang="da-DK" sz="4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</a:t>
            </a: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jeg godt forstå.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Lykken er ikke det værste man har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om lidt er kaffen klar.</a:t>
            </a:r>
          </a:p>
        </p:txBody>
      </p:sp>
    </p:spTree>
    <p:extLst>
      <p:ext uri="{BB962C8B-B14F-4D97-AF65-F5344CB8AC3E}">
        <p14:creationId xmlns:p14="http://schemas.microsoft.com/office/powerpoint/2010/main" val="4247904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6288C-9B5D-BE45-40C6-1C79725A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C51FAD6E-8A67-AD1E-A478-07812C128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610A490B-8C6E-8169-B1B9-21BF52BE30C6}"/>
              </a:ext>
            </a:extLst>
          </p:cNvPr>
          <p:cNvSpPr txBox="1"/>
          <p:nvPr/>
        </p:nvSpPr>
        <p:spPr>
          <a:xfrm>
            <a:off x="2126973" y="1351932"/>
            <a:ext cx="8501270" cy="4021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 kommer Nina ud,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nøgen, med fugtig hud,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kysser mig kærligt og går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 for at re' sit hår.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Livet er ikke det værste man har</a:t>
            </a:r>
            <a:b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a-D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om lidt er kaffen klar.</a:t>
            </a:r>
          </a:p>
        </p:txBody>
      </p:sp>
    </p:spTree>
    <p:extLst>
      <p:ext uri="{BB962C8B-B14F-4D97-AF65-F5344CB8AC3E}">
        <p14:creationId xmlns:p14="http://schemas.microsoft.com/office/powerpoint/2010/main" val="2108767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93E44-599C-0ABD-842B-F82D4B698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BD8C4B21-1756-AF08-373B-00C4F305B05E}"/>
              </a:ext>
            </a:extLst>
          </p:cNvPr>
          <p:cNvSpPr txBox="1"/>
          <p:nvPr/>
        </p:nvSpPr>
        <p:spPr>
          <a:xfrm>
            <a:off x="2542762" y="489343"/>
            <a:ext cx="7888356" cy="5944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Velkomst kl. 9:30 under formiddagskaffen m.v.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Morgensang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Præsentation (navn, rolle m.m. jf. deltagerliste)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Informationer 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STATUS FOR DISTRIKTSKOORDINATORER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DISTRIKTETS ØKONOMI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TVÆRFAGLIGT SAMARBEJDE ML. FAGOMRÅDER OG MED D8?</a:t>
            </a:r>
          </a:p>
          <a:p>
            <a:pPr>
              <a:lnSpc>
                <a:spcPct val="107000"/>
              </a:lnSpc>
            </a:pPr>
            <a:endParaRPr lang="da-DK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Input fra sekretariatet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Kreativt arbejde i faggrupperne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Møder i distriktet: emner og tider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Temadage: emner, oplægsholdere, dato &amp; tid, budgetønske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Frokost kl. 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Budget 2025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Afslutning ca. kl. 14.</a:t>
            </a:r>
          </a:p>
        </p:txBody>
      </p:sp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5591DB05-D26D-207F-E64A-3A28BA581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69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C0FEC-8C8F-64F4-7EED-F8154F712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2DD86B70-572D-0FE0-79D9-B5B23D9DA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213789"/>
              </p:ext>
            </p:extLst>
          </p:nvPr>
        </p:nvGraphicFramePr>
        <p:xfrm>
          <a:off x="496956" y="642730"/>
          <a:ext cx="11317357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9716">
                  <a:extLst>
                    <a:ext uri="{9D8B030D-6E8A-4147-A177-3AD203B41FA5}">
                      <a16:colId xmlns:a16="http://schemas.microsoft.com/office/drawing/2014/main" val="2391630950"/>
                    </a:ext>
                  </a:extLst>
                </a:gridCol>
                <a:gridCol w="6217641">
                  <a:extLst>
                    <a:ext uri="{9D8B030D-6E8A-4147-A177-3AD203B41FA5}">
                      <a16:colId xmlns:a16="http://schemas.microsoft.com/office/drawing/2014/main" val="1877092127"/>
                    </a:ext>
                  </a:extLst>
                </a:gridCol>
              </a:tblGrid>
              <a:tr h="5446644">
                <a:tc>
                  <a:txBody>
                    <a:bodyPr/>
                    <a:lstStyle/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Hovedstyrelsen  Dorete Olsen (afbud)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Sekr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Bente Petersen (afbud)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Sekr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Lise Høst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ØK-led	IDA Madsen 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Arr&amp;Kultur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Ingelise Larsen (afbud)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	Henrik Bentzen 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	John Pedersen 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	Erik L. Rasmussen (</a:t>
                      </a:r>
                      <a:r>
                        <a:rPr lang="en-US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afbud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Motion	Jane Hermansen 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da-DK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Soc-hum	Elisabeth Øie Eriksson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Soc-hum	Mette Thomson 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Soc-hum &amp; led	Pia Kjær 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	Jens Peter Sørensen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	Nils Hofmann 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	Knud Faber-Hansen (afbud)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led	Anne Raft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it	Georg Klitmøller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Kirsten Steen Pedersen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Nina Benedikte Hansen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Piet Beke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led	Stig Ryhl </a:t>
                      </a:r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1929"/>
                  </a:ext>
                </a:extLst>
              </a:tr>
            </a:tbl>
          </a:graphicData>
        </a:graphic>
      </p:graphicFrame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0A8E75C3-3111-217E-488E-BBA4B64DF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964" y="310439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873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825DE-FC54-E5EC-8992-3810B942D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22980A80-EEE5-C9E4-A04F-36D4E07EF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350677"/>
              </p:ext>
            </p:extLst>
          </p:nvPr>
        </p:nvGraphicFramePr>
        <p:xfrm>
          <a:off x="645885" y="257431"/>
          <a:ext cx="10813144" cy="63247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6572">
                  <a:extLst>
                    <a:ext uri="{9D8B030D-6E8A-4147-A177-3AD203B41FA5}">
                      <a16:colId xmlns:a16="http://schemas.microsoft.com/office/drawing/2014/main" val="1713567553"/>
                    </a:ext>
                  </a:extLst>
                </a:gridCol>
                <a:gridCol w="5406572">
                  <a:extLst>
                    <a:ext uri="{9D8B030D-6E8A-4147-A177-3AD203B41FA5}">
                      <a16:colId xmlns:a16="http://schemas.microsoft.com/office/drawing/2014/main" val="3787167205"/>
                    </a:ext>
                  </a:extLst>
                </a:gridCol>
              </a:tblGrid>
              <a:tr h="63247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kern="100" dirty="0">
                          <a:effectLst/>
                        </a:rPr>
                        <a:t>KURSER OG TEMAMØDER FOR FRIVILLIGE I ÆLDRE SAGENS DISTRIKT 7 I 2024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a-DK" sz="18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kern="100" dirty="0">
                          <a:effectLst/>
                        </a:rPr>
                        <a:t>KULTUR- OG AKTIVITETSNETVÆRKET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02 12 - møde i Nakskov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09 04 - møde i Maribo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kern="100" dirty="0">
                          <a:effectLst/>
                        </a:rPr>
                        <a:t>Aktiviteter på det SOCIAL-HUMA. fagområde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02 29 - temadag om ensomhed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06 03 - netværksmøde for demens ansvarlige.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10 08 - temadag: ældre og ældre - og </a:t>
                      </a:r>
                      <a:r>
                        <a:rPr lang="da-DK" sz="1800" kern="100" dirty="0" err="1">
                          <a:effectLst/>
                        </a:rPr>
                        <a:t>hva</a:t>
                      </a:r>
                      <a:r>
                        <a:rPr lang="da-DK" sz="1800" kern="100" dirty="0">
                          <a:effectLst/>
                        </a:rPr>
                        <a:t>´ så?</a:t>
                      </a:r>
                      <a:br>
                        <a:rPr lang="da-DK" sz="1800" kern="100" dirty="0">
                          <a:effectLst/>
                        </a:rPr>
                      </a:b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Aktiviteter på fagområdet MOTION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03 20 - planlægningsmøde for motions-faggruppen   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05 14 - temadag om vejrtrækning og bindevævs øvelser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09 20 - temadag: kan mental fitness være med til at holde dig mentalt og fysisk sund? Udsat</a:t>
                      </a:r>
                      <a:endParaRPr lang="da-DK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kern="100" dirty="0">
                          <a:effectLst/>
                        </a:rPr>
                        <a:t>ÆLDREPOLITISK fagområde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05 27 - temadag om aktuelle ældrepolitiske tiltag.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kern="100" dirty="0">
                          <a:effectLst/>
                        </a:rPr>
                        <a:t>SUNDHEDSPOLITISK fagområde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09 05 - temadag om muligheder og udfordringer ved indførelsen af velfærdsteknologi i kommuner og på sygehuse</a:t>
                      </a:r>
                      <a:br>
                        <a:rPr lang="da-DK" sz="1800" kern="100" dirty="0">
                          <a:effectLst/>
                        </a:rPr>
                      </a:b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Aktiviteter på IT-fagområdet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04 09 - temadag 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10 21 – temadag</a:t>
                      </a:r>
                      <a:br>
                        <a:rPr lang="da-DK" sz="1800" kern="100" dirty="0">
                          <a:effectLst/>
                        </a:rPr>
                      </a:b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ADM. MØDER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01 09 – plan-møde for distriktsfrivillige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01 26 - d7 &amp; d8 ledelse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02 21 - d7-ledelse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04 23 - årsmøde i distrikt 7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05 21 - d7-ledelsesmøde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06 26 - d7+d8 fælles ledelsesmøde - aflyst</a:t>
                      </a:r>
                      <a:br>
                        <a:rPr lang="da-DK" sz="1800" kern="100" dirty="0">
                          <a:effectLst/>
                        </a:rPr>
                      </a:br>
                      <a:r>
                        <a:rPr lang="da-DK" sz="1800" kern="100" dirty="0">
                          <a:effectLst/>
                        </a:rPr>
                        <a:t>2024 11 22 - formøde før delegeretmødet (ledelse og lokalformænd m.fl.)</a:t>
                      </a:r>
                      <a:endParaRPr lang="da-DK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5766956"/>
                  </a:ext>
                </a:extLst>
              </a:tr>
            </a:tbl>
          </a:graphicData>
        </a:graphic>
      </p:graphicFrame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A5EC9F30-5427-F25B-700E-76BA9A235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6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42CB4-8A80-35B1-22D6-580A0B262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B0978361-3BB6-C702-1453-08DA4804924D}"/>
              </a:ext>
            </a:extLst>
          </p:cNvPr>
          <p:cNvSpPr txBox="1"/>
          <p:nvPr/>
        </p:nvSpPr>
        <p:spPr>
          <a:xfrm>
            <a:off x="1217427" y="1866259"/>
            <a:ext cx="10159409" cy="1942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a-DK" sz="5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 BALANCE I ØKONOMIEN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a-DK" sz="54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TAK FOR DET!</a:t>
            </a:r>
            <a:endParaRPr lang="da-DK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ECE13815-CC6F-45C8-8C81-6CA70624E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84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90BB0-446B-6B20-DE2D-2E1823505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5387D96E-FDD8-21BC-7104-309B6104F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DB73FC27-5FB3-6EC9-F82A-225326C24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28945"/>
              </p:ext>
            </p:extLst>
          </p:nvPr>
        </p:nvGraphicFramePr>
        <p:xfrm>
          <a:off x="1641376" y="427814"/>
          <a:ext cx="8752114" cy="61533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06954">
                  <a:extLst>
                    <a:ext uri="{9D8B030D-6E8A-4147-A177-3AD203B41FA5}">
                      <a16:colId xmlns:a16="http://schemas.microsoft.com/office/drawing/2014/main" val="2434230493"/>
                    </a:ext>
                  </a:extLst>
                </a:gridCol>
                <a:gridCol w="1543879">
                  <a:extLst>
                    <a:ext uri="{9D8B030D-6E8A-4147-A177-3AD203B41FA5}">
                      <a16:colId xmlns:a16="http://schemas.microsoft.com/office/drawing/2014/main" val="937460387"/>
                    </a:ext>
                  </a:extLst>
                </a:gridCol>
                <a:gridCol w="1501281">
                  <a:extLst>
                    <a:ext uri="{9D8B030D-6E8A-4147-A177-3AD203B41FA5}">
                      <a16:colId xmlns:a16="http://schemas.microsoft.com/office/drawing/2014/main" val="4180746898"/>
                    </a:ext>
                  </a:extLst>
                </a:gridCol>
              </a:tblGrid>
              <a:tr h="272433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Ældre Sagen Distrikt 7</a:t>
                      </a:r>
                      <a:endParaRPr lang="da-DK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Udgifter 2024</a:t>
                      </a:r>
                      <a:endParaRPr lang="da-DK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78577"/>
                  </a:ext>
                </a:extLst>
              </a:tr>
              <a:tr h="145555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895765914"/>
                  </a:ext>
                </a:extLst>
              </a:tr>
              <a:tr h="15008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101 - Lokalafdeling (basis)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-716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-716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4147108037"/>
                  </a:ext>
                </a:extLst>
              </a:tr>
              <a:tr h="15008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436066010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140 - Årsmøde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-10.848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551758094"/>
                  </a:ext>
                </a:extLst>
              </a:tr>
              <a:tr h="15008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145 - Temadag rekrutering (før delegertmødet)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-8.565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434179818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Aktiv. for lokalafd.ledelser m.fl.</a:t>
                      </a:r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-19.413</a:t>
                      </a:r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58614239"/>
                  </a:ext>
                </a:extLst>
              </a:tr>
              <a:tr h="15008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1621692944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430 - Distriktsmøder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-16.414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652791466"/>
                  </a:ext>
                </a:extLst>
              </a:tr>
              <a:tr h="15008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432 - Sundhedsudvalg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-335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042413008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 dirty="0">
                          <a:effectLst/>
                          <a:latin typeface="+mn-lt"/>
                        </a:rPr>
                        <a:t>Møder for </a:t>
                      </a:r>
                      <a:r>
                        <a:rPr lang="da-DK" sz="1800" u="none" strike="noStrike" dirty="0" err="1">
                          <a:effectLst/>
                          <a:latin typeface="+mn-lt"/>
                        </a:rPr>
                        <a:t>distriktkoor</a:t>
                      </a:r>
                      <a:r>
                        <a:rPr lang="da-DK" sz="1800" u="none" strike="noStrike" dirty="0">
                          <a:effectLst/>
                          <a:latin typeface="+mn-lt"/>
                        </a:rPr>
                        <a:t>. og -ledelse</a:t>
                      </a:r>
                      <a:endParaRPr lang="da-DK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-16.749</a:t>
                      </a:r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527631876"/>
                  </a:ext>
                </a:extLst>
              </a:tr>
              <a:tr h="15008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538899963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436 - IT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-43.282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557785166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440 - Motion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-12.709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1562358497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442 - Social Humanitær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-19.391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3317463740"/>
                  </a:ext>
                </a:extLst>
              </a:tr>
              <a:tr h="15008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530 - Ældrepolitik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-5.250</a:t>
                      </a:r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592192530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Aktiv. for frivillige</a:t>
                      </a:r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-80.632</a:t>
                      </a:r>
                      <a:endParaRPr lang="da-DK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2983929455"/>
                  </a:ext>
                </a:extLst>
              </a:tr>
              <a:tr h="407594"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Udgifter i alt</a:t>
                      </a:r>
                      <a:endParaRPr lang="da-DK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8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800" u="none" strike="noStrike" dirty="0">
                          <a:effectLst/>
                          <a:latin typeface="+mn-lt"/>
                        </a:rPr>
                        <a:t>-117.510</a:t>
                      </a:r>
                      <a:endParaRPr lang="da-DK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88" marR="1788" marT="1788" marB="0" anchor="b"/>
                </a:tc>
                <a:extLst>
                  <a:ext uri="{0D108BD9-81ED-4DB2-BD59-A6C34878D82A}">
                    <a16:rowId xmlns:a16="http://schemas.microsoft.com/office/drawing/2014/main" val="3492930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2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1A9E2-E45C-2D42-85E0-7D4C29666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E3CC2581-2981-6AD7-B065-53BB7D2F7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33186A9A-8C1B-0A83-8558-77F649C88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814146"/>
              </p:ext>
            </p:extLst>
          </p:nvPr>
        </p:nvGraphicFramePr>
        <p:xfrm>
          <a:off x="457200" y="229518"/>
          <a:ext cx="10303563" cy="6398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77339">
                  <a:extLst>
                    <a:ext uri="{9D8B030D-6E8A-4147-A177-3AD203B41FA5}">
                      <a16:colId xmlns:a16="http://schemas.microsoft.com/office/drawing/2014/main" val="3656071194"/>
                    </a:ext>
                  </a:extLst>
                </a:gridCol>
                <a:gridCol w="748748">
                  <a:extLst>
                    <a:ext uri="{9D8B030D-6E8A-4147-A177-3AD203B41FA5}">
                      <a16:colId xmlns:a16="http://schemas.microsoft.com/office/drawing/2014/main" val="3474721762"/>
                    </a:ext>
                  </a:extLst>
                </a:gridCol>
                <a:gridCol w="1205948">
                  <a:extLst>
                    <a:ext uri="{9D8B030D-6E8A-4147-A177-3AD203B41FA5}">
                      <a16:colId xmlns:a16="http://schemas.microsoft.com/office/drawing/2014/main" val="3859885658"/>
                    </a:ext>
                  </a:extLst>
                </a:gridCol>
                <a:gridCol w="1119808">
                  <a:extLst>
                    <a:ext uri="{9D8B030D-6E8A-4147-A177-3AD203B41FA5}">
                      <a16:colId xmlns:a16="http://schemas.microsoft.com/office/drawing/2014/main" val="2649544056"/>
                    </a:ext>
                  </a:extLst>
                </a:gridCol>
                <a:gridCol w="1351720">
                  <a:extLst>
                    <a:ext uri="{9D8B030D-6E8A-4147-A177-3AD203B41FA5}">
                      <a16:colId xmlns:a16="http://schemas.microsoft.com/office/drawing/2014/main" val="1213298358"/>
                    </a:ext>
                  </a:extLst>
                </a:gridCol>
              </a:tblGrid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Ældre Sagen Distrikt 7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Udgifter 2024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Budget 2025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46513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124701681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101 - Lokalafdeling (basis)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-716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-716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0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1138325728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2081697170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140 - Årsmøde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-10.848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 dirty="0"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371515517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145 - Temadag rekrutering (før delegertmødet)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-8.565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 dirty="0"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601821172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Aktiv. for lokalafd.ledelser m.fl.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-19.413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0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2415359102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986255232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430 - Distriktsmøder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-16.414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1939350273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432 - Sundhedsudvalg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-335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390887884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Møder for distriktkoor. og -ledelse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-16.749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0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928421015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1389018811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436 - IT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-43.282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64652408"/>
                  </a:ext>
                </a:extLst>
              </a:tr>
              <a:tr h="345343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440 - Motion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-12.709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2068946600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442 - Social Humanitær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-19.391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865011777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530 - Ældrepolitik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-5.250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058992325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Aktiv. for frivillige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-80.632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>
                          <a:effectLst/>
                          <a:latin typeface="+mn-lt"/>
                        </a:rPr>
                        <a:t>0</a:t>
                      </a:r>
                      <a:endParaRPr lang="da-DK" sz="14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2512072813"/>
                  </a:ext>
                </a:extLst>
              </a:tr>
              <a:tr h="545363">
                <a:tc>
                  <a:txBody>
                    <a:bodyPr/>
                    <a:lstStyle/>
                    <a:p>
                      <a:pPr algn="l" fontAlgn="b"/>
                      <a:r>
                        <a:rPr lang="da-DK" sz="2000" u="none" strike="noStrike" dirty="0">
                          <a:effectLst/>
                          <a:latin typeface="+mn-lt"/>
                        </a:rPr>
                        <a:t>Udgifter i alt</a:t>
                      </a:r>
                      <a:endParaRPr lang="da-DK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a-DK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b="1" u="none" strike="noStrike" dirty="0">
                          <a:effectLst/>
                          <a:latin typeface="+mn-lt"/>
                        </a:rPr>
                        <a:t>-117.510</a:t>
                      </a:r>
                      <a:endParaRPr lang="da-DK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u="none" strike="noStrike" dirty="0">
                          <a:effectLst/>
                          <a:latin typeface="+mn-lt"/>
                        </a:rPr>
                        <a:t>0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413730679"/>
                  </a:ext>
                </a:extLst>
              </a:tr>
              <a:tr h="203451"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4285938704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Likvid beholdning primo 2025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161.132 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91693125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Tilskud 2025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>
                        <a:solidFill>
                          <a:srgbClr val="222222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196.451 </a:t>
                      </a:r>
                      <a:endParaRPr lang="da-DK" sz="2400" b="0" i="0" u="none" strike="noStrike">
                        <a:solidFill>
                          <a:srgbClr val="222222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2900545689"/>
                  </a:ext>
                </a:extLst>
              </a:tr>
              <a:tr h="200814"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Dispositionsramme 2025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357.583 </a:t>
                      </a:r>
                      <a:endParaRPr lang="da-DK" sz="2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098083068"/>
                  </a:ext>
                </a:extLst>
              </a:tr>
              <a:tr h="321393"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 err="1">
                          <a:effectLst/>
                          <a:latin typeface="+mn-lt"/>
                        </a:rPr>
                        <a:t>Budgeterede</a:t>
                      </a:r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 udgifter 2025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>
                          <a:effectLst/>
                          <a:latin typeface="+mn-lt"/>
                        </a:rPr>
                        <a:t>0</a:t>
                      </a:r>
                      <a:endParaRPr lang="da-DK" sz="2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1763443338"/>
                  </a:ext>
                </a:extLst>
              </a:tr>
              <a:tr h="203451"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Balance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b="1" u="none" strike="noStrike" dirty="0">
                          <a:effectLst/>
                          <a:latin typeface="+mn-lt"/>
                        </a:rPr>
                        <a:t>357.583 </a:t>
                      </a:r>
                      <a:endParaRPr lang="da-DK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379" marR="2379" marT="2379" marB="0" anchor="b"/>
                </a:tc>
                <a:extLst>
                  <a:ext uri="{0D108BD9-81ED-4DB2-BD59-A6C34878D82A}">
                    <a16:rowId xmlns:a16="http://schemas.microsoft.com/office/drawing/2014/main" val="3858670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3822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50855-729C-8CD6-FEE8-715FF24E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847D024C-9203-7E5C-6D95-8CF4ED3A8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802225"/>
              </p:ext>
            </p:extLst>
          </p:nvPr>
        </p:nvGraphicFramePr>
        <p:xfrm>
          <a:off x="496956" y="642730"/>
          <a:ext cx="11317357" cy="5446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9716">
                  <a:extLst>
                    <a:ext uri="{9D8B030D-6E8A-4147-A177-3AD203B41FA5}">
                      <a16:colId xmlns:a16="http://schemas.microsoft.com/office/drawing/2014/main" val="2391630950"/>
                    </a:ext>
                  </a:extLst>
                </a:gridCol>
                <a:gridCol w="6217641">
                  <a:extLst>
                    <a:ext uri="{9D8B030D-6E8A-4147-A177-3AD203B41FA5}">
                      <a16:colId xmlns:a16="http://schemas.microsoft.com/office/drawing/2014/main" val="1877092127"/>
                    </a:ext>
                  </a:extLst>
                </a:gridCol>
              </a:tblGrid>
              <a:tr h="5446644">
                <a:tc>
                  <a:txBody>
                    <a:bodyPr/>
                    <a:lstStyle/>
                    <a:p>
                      <a:pPr algn="ctr"/>
                      <a:r>
                        <a:rPr lang="da-DK" sz="4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TVÆRFAGLIGT SAMARBEJDE?</a:t>
                      </a:r>
                    </a:p>
                    <a:p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Arr&amp;Kultur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Ingelise Larsen (afbud)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	Henrik Bentzen 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	John Pedersen 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	Erik L. Rasmussen (</a:t>
                      </a:r>
                      <a:r>
                        <a:rPr lang="en-US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afbud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Motion	Jane Hermansen 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da-DK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Soc-hum	       Elisabeth Øie Eriksson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Soc-hum	       Mette Thomson 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Soc-hum &amp; led    Pia Kjær 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da-DK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	Jens Peter Sørensen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	Nils Hofmann 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	Knud Faber-Hansen (afbud)</a:t>
                      </a:r>
                    </a:p>
                    <a:p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led	Anne Raft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it	Georg Klitmøller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               Kirsten Steen Pedersen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               Nina Hansen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               Piet Beke </a:t>
                      </a:r>
                    </a:p>
                    <a:p>
                      <a:r>
                        <a:rPr lang="da-DK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Æp</a:t>
                      </a:r>
                      <a:r>
                        <a:rPr lang="da-DK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led	Stig Ryhl </a:t>
                      </a:r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1929"/>
                  </a:ext>
                </a:extLst>
              </a:tr>
            </a:tbl>
          </a:graphicData>
        </a:graphic>
      </p:graphicFrame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AE812C9D-5836-AE44-314E-29B650124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964" y="310439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26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71053-5DCD-0119-51C5-C03327E13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3DF5EE54-50E9-2295-224E-4355C455062A}"/>
              </a:ext>
            </a:extLst>
          </p:cNvPr>
          <p:cNvSpPr txBox="1"/>
          <p:nvPr/>
        </p:nvSpPr>
        <p:spPr>
          <a:xfrm>
            <a:off x="2542762" y="489343"/>
            <a:ext cx="7888356" cy="5944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Velkomst kl. 9:30 under formiddagskaffen m.v.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Morgensang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Præsentation (navn, rolle m.m. jf. deltagerliste)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Informationer 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Status for distriktskoordinatorer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Distriktets økonomi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Tværfagligt samarbejde ml. Fagområder og med d8?</a:t>
            </a:r>
          </a:p>
          <a:p>
            <a:pPr>
              <a:lnSpc>
                <a:spcPct val="107000"/>
              </a:lnSpc>
            </a:pPr>
            <a:endParaRPr lang="da-DK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INPUT FRA SEKRETARIATET V. LISE HØST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Kreativt arbejde i faggrupperne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Møder i distriktet: emner og tider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Temadage: emner, oplægsholdere, dato &amp; tid, budgetønske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Frokost kl. 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Budget 2025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Afslutning ca. kl. 14.</a:t>
            </a:r>
          </a:p>
        </p:txBody>
      </p:sp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D35E1D8E-3C67-409C-CF9D-A777E58C7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13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0F875-172C-0092-E166-01E31C921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83CD6B5A-C77F-76F0-7420-97CB5E6024A1}"/>
              </a:ext>
            </a:extLst>
          </p:cNvPr>
          <p:cNvSpPr txBox="1"/>
          <p:nvPr/>
        </p:nvSpPr>
        <p:spPr>
          <a:xfrm>
            <a:off x="2542762" y="489343"/>
            <a:ext cx="8708334" cy="5944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Velkomst kl. 9:30 under formiddagskaffen m.v.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Morgensang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Præsentation (navn, rolle m.m. jf. deltagerliste)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Informationer 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Status for distriktskoordinatorer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Distriktets økonomi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Tværfagligt samarbejde ml. Fagområder og med d8?</a:t>
            </a:r>
          </a:p>
          <a:p>
            <a:pPr>
              <a:lnSpc>
                <a:spcPct val="107000"/>
              </a:lnSpc>
            </a:pPr>
            <a:endParaRPr lang="da-DK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Input fra sekretariatet v. Lise høst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KREATIVT ARBEJDE I FAGGRUPPERNE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MØDER I DISTRIKTET: EMNER OG TIDER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TEMADAGE: EMNER, OPLÆGSHOLDERE, DATO &amp; TID, BUDGETØNSKE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Frokost kl. 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Budget 2025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Afslutning ca. kl. 14.</a:t>
            </a:r>
          </a:p>
        </p:txBody>
      </p:sp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BF9304EC-DBB7-7B17-8E4A-69E14047D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03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D3F4-0AC8-389D-576A-6D5C48C1A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42F8C524-C7BC-B857-161F-E11D31B67212}"/>
              </a:ext>
            </a:extLst>
          </p:cNvPr>
          <p:cNvSpPr txBox="1"/>
          <p:nvPr/>
        </p:nvSpPr>
        <p:spPr>
          <a:xfrm>
            <a:off x="1741833" y="2858074"/>
            <a:ext cx="8708334" cy="114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a-DK" sz="66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Frokost </a:t>
            </a:r>
          </a:p>
        </p:txBody>
      </p:sp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A10C3BAA-394C-A6AF-29C9-00FC1FFCB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59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BC2A9-94BC-0D0B-F58F-5A5213FA9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C9B4D8D1-3867-162F-B1A2-F4AE8980C92D}"/>
              </a:ext>
            </a:extLst>
          </p:cNvPr>
          <p:cNvSpPr txBox="1"/>
          <p:nvPr/>
        </p:nvSpPr>
        <p:spPr>
          <a:xfrm>
            <a:off x="2542762" y="489343"/>
            <a:ext cx="8708334" cy="5944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Velkomst kl. 9:30 under formiddagskaffen m.v.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Morgensang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Præsentation (navn, rolle m.m. jf. deltagerliste)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Informationer 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Status for distriktskoordinatorer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Distriktets økonomi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Tværfagligt samarbejde ml. Fagområder og med d8?</a:t>
            </a:r>
          </a:p>
          <a:p>
            <a:pPr>
              <a:lnSpc>
                <a:spcPct val="107000"/>
              </a:lnSpc>
            </a:pPr>
            <a:endParaRPr lang="da-DK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Input fra sekretariatet v. Lise høst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Kreativt arbejde i faggrupperne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Møder i distriktet: emner og tider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Temadage: emner, oplægsholdere, dato &amp; tid, budgetønske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Frokost kl. 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 action="ppaction://hlinkfile"/>
              </a:rPr>
              <a:t>BUDGET 2025 </a:t>
            </a:r>
            <a:endParaRPr lang="da-DK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Afslutning ca. kl. 14.</a:t>
            </a:r>
          </a:p>
        </p:txBody>
      </p:sp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2F39CA98-B364-47FA-6AB5-4C31B7658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09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2C7CB-B097-56A3-5AA8-E52884994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52D24307-1DD5-CFB8-5A49-9DC7DA66A133}"/>
              </a:ext>
            </a:extLst>
          </p:cNvPr>
          <p:cNvSpPr txBox="1"/>
          <p:nvPr/>
        </p:nvSpPr>
        <p:spPr>
          <a:xfrm>
            <a:off x="1179444" y="1562769"/>
            <a:ext cx="10118035" cy="322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a-DK" sz="6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TAK FOR I DAG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a-DK" sz="6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og god fornøjelse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a-DK" sz="6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 projekterne</a:t>
            </a:r>
            <a:endParaRPr lang="da-DK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Billede 2" descr="Et billede, der indeholder cirkel, Grafik&#10;&#10;Automatisk genereret beskrivelse">
            <a:extLst>
              <a:ext uri="{FF2B5EF4-FFF2-40B4-BE49-F238E27FC236}">
                <a16:creationId xmlns:a16="http://schemas.microsoft.com/office/drawing/2014/main" id="{3AB9E47F-FCAD-0750-4BC5-819B171B9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094" y="257430"/>
            <a:ext cx="805506" cy="6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58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1377</Words>
  <Application>Microsoft Office PowerPoint</Application>
  <PresentationFormat>Widescreen</PresentationFormat>
  <Paragraphs>273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Symbol</vt:lpstr>
      <vt:lpstr>Tahoma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Stig Ryhl</dc:creator>
  <cp:lastModifiedBy>Stig Ryhl</cp:lastModifiedBy>
  <cp:revision>4</cp:revision>
  <dcterms:created xsi:type="dcterms:W3CDTF">2025-01-14T17:36:32Z</dcterms:created>
  <dcterms:modified xsi:type="dcterms:W3CDTF">2025-01-15T08:24:56Z</dcterms:modified>
</cp:coreProperties>
</file>