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6" r:id="rId4"/>
  </p:sldMasterIdLst>
  <p:notesMasterIdLst>
    <p:notesMasterId r:id="rId15"/>
  </p:notesMasterIdLst>
  <p:handoutMasterIdLst>
    <p:handoutMasterId r:id="rId16"/>
  </p:handoutMasterIdLst>
  <p:sldIdLst>
    <p:sldId id="264" r:id="rId5"/>
    <p:sldId id="280" r:id="rId6"/>
    <p:sldId id="1030" r:id="rId7"/>
    <p:sldId id="1049" r:id="rId8"/>
    <p:sldId id="1054" r:id="rId9"/>
    <p:sldId id="1028" r:id="rId10"/>
    <p:sldId id="1051" r:id="rId11"/>
    <p:sldId id="1050" r:id="rId12"/>
    <p:sldId id="1052" r:id="rId13"/>
    <p:sldId id="1039" r:id="rId14"/>
  </p:sldIdLst>
  <p:sldSz cx="12192000" cy="6858000"/>
  <p:notesSz cx="6858000" cy="9144000"/>
  <p:embeddedFontLst>
    <p:embeddedFont>
      <p:font typeface="Georgia" panose="02040502050405020303" pitchFamily="18" charset="0"/>
      <p:regular r:id="rId17"/>
      <p:bold r:id="rId18"/>
      <p:italic r:id="rId19"/>
      <p:boldItalic r:id="rId20"/>
    </p:embeddedFont>
    <p:embeddedFont>
      <p:font typeface="IBM Plex Sans" panose="020B0503050203000203" pitchFamily="34" charset="0"/>
      <p:regular r:id="rId21"/>
      <p:bold r:id="rId22"/>
      <p:italic r:id="rId23"/>
      <p:boldItalic r:id="rId24"/>
    </p:embeddedFont>
    <p:embeddedFont>
      <p:font typeface="IBM Plex Sans Medium" panose="020B0603050203000203" pitchFamily="34" charset="0"/>
      <p:regular r:id="rId25"/>
      <p: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3E943EA1-0AA3-4AFF-9AA7-CC7EF17DF453}">
          <p14:sldIdLst>
            <p14:sldId id="264"/>
            <p14:sldId id="280"/>
            <p14:sldId id="1030"/>
            <p14:sldId id="1049"/>
            <p14:sldId id="1054"/>
            <p14:sldId id="1028"/>
            <p14:sldId id="1051"/>
            <p14:sldId id="1050"/>
            <p14:sldId id="1052"/>
            <p14:sldId id="1039"/>
          </p14:sldIdLst>
        </p14:section>
        <p14:section name="Tools" id="{13298FAA-B0CE-4181-B38D-E38972434BCB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2D1523-35AB-876B-DDC7-768AC3967519}" name="Lars Chrois" initials="LC" userId="S::lc@prsnt.dk::0d5694f9-aae2-45f6-b917-66606c9d227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B2BA"/>
    <a:srgbClr val="DEE2E4"/>
    <a:srgbClr val="FFFFFF"/>
    <a:srgbClr val="B2B2B2"/>
    <a:srgbClr val="AB2026"/>
    <a:srgbClr val="9B1D23"/>
    <a:srgbClr val="B94335"/>
    <a:srgbClr val="EC8618"/>
    <a:srgbClr val="D6702F"/>
    <a:srgbClr val="4E9E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79" autoAdjust="0"/>
  </p:normalViewPr>
  <p:slideViewPr>
    <p:cSldViewPr snapToGrid="0" showGuides="1">
      <p:cViewPr varScale="1">
        <p:scale>
          <a:sx n="114" d="100"/>
          <a:sy n="114" d="100"/>
        </p:scale>
        <p:origin x="30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9C2857-73BC-593D-2C40-099C41A940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A7C80-1329-E8B3-B39F-BF224CF07A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CEE5B-347F-47FB-8CC6-ED92E591A094}" type="datetimeFigureOut">
              <a:rPr lang="da-DK" smtClean="0"/>
              <a:t>21-01-2025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661767-1E81-E5AE-EC9E-C707EC9834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BA1E28-18E5-FBE6-D240-0DEE07F4B7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7C296-5963-42E1-B2FA-C9D49A93C4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1193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68F99-3EEE-4C51-AA7D-B7E93004C727}" type="datetimeFigureOut">
              <a:rPr lang="da-DK" smtClean="0"/>
              <a:t>21-01-2025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98BBF-BBF0-4DE9-8547-883D9E22497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27899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2474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37411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97740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15926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9475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26044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04795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rgbClr val="DEE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2C6E8-63BD-9AF0-C249-1557AAB880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0263" y="2091640"/>
            <a:ext cx="4433887" cy="2519363"/>
          </a:xfrm>
        </p:spPr>
        <p:txBody>
          <a:bodyPr anchor="b"/>
          <a:lstStyle>
            <a:lvl1pPr algn="l">
              <a:defRPr sz="4200"/>
            </a:lvl1pPr>
          </a:lstStyle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05BED-AEC6-7489-627D-C4BD36A604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0263" y="4891991"/>
            <a:ext cx="4433887" cy="5587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latin typeface="IBM Plex Sans Medium" panose="020B06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</a:t>
            </a:r>
            <a:r>
              <a:rPr lang="da-DK"/>
              <a:t>i masteren</a:t>
            </a:r>
            <a:endParaRPr lang="da-DK" dirty="0"/>
          </a:p>
        </p:txBody>
      </p:sp>
      <p:pic>
        <p:nvPicPr>
          <p:cNvPr id="41" name="ÆS_logo_POS_CMYK.pdf">
            <a:extLst>
              <a:ext uri="{FF2B5EF4-FFF2-40B4-BE49-F238E27FC236}">
                <a16:creationId xmlns:a16="http://schemas.microsoft.com/office/drawing/2014/main" id="{A5CC1B76-24ED-ABAE-B38B-EF2B5A0F547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64" y="778110"/>
            <a:ext cx="1663699" cy="286017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ÆS_logo_POS_CMYK.pdf">
            <a:extLst>
              <a:ext uri="{FF2B5EF4-FFF2-40B4-BE49-F238E27FC236}">
                <a16:creationId xmlns:a16="http://schemas.microsoft.com/office/drawing/2014/main" id="{A5F93397-A5E6-2F20-FA54-23E0A9E4517D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64" y="778110"/>
            <a:ext cx="1663699" cy="28601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9F211235-3CF8-607C-8C75-5C8B6F0BFE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6524" y="0"/>
            <a:ext cx="6115477" cy="6858000"/>
          </a:xfrm>
          <a:custGeom>
            <a:avLst/>
            <a:gdLst>
              <a:gd name="connsiteX0" fmla="*/ 3097942 w 6115477"/>
              <a:gd name="connsiteY0" fmla="*/ 360991 h 6858000"/>
              <a:gd name="connsiteX1" fmla="*/ 5048086 w 6115477"/>
              <a:gd name="connsiteY1" fmla="*/ 1133487 h 6858000"/>
              <a:gd name="connsiteX2" fmla="*/ 4484764 w 6115477"/>
              <a:gd name="connsiteY2" fmla="*/ 4212194 h 6858000"/>
              <a:gd name="connsiteX3" fmla="*/ 4387400 w 6115477"/>
              <a:gd name="connsiteY3" fmla="*/ 4226220 h 6858000"/>
              <a:gd name="connsiteX4" fmla="*/ 3796261 w 6115477"/>
              <a:gd name="connsiteY4" fmla="*/ 3903622 h 6858000"/>
              <a:gd name="connsiteX5" fmla="*/ 3754534 w 6115477"/>
              <a:gd name="connsiteY5" fmla="*/ 3763362 h 6858000"/>
              <a:gd name="connsiteX6" fmla="*/ 3726715 w 6115477"/>
              <a:gd name="connsiteY6" fmla="*/ 3742323 h 6858000"/>
              <a:gd name="connsiteX7" fmla="*/ 3719760 w 6115477"/>
              <a:gd name="connsiteY7" fmla="*/ 3749336 h 6858000"/>
              <a:gd name="connsiteX8" fmla="*/ 3712806 w 6115477"/>
              <a:gd name="connsiteY8" fmla="*/ 3756349 h 6858000"/>
              <a:gd name="connsiteX9" fmla="*/ 3698897 w 6115477"/>
              <a:gd name="connsiteY9" fmla="*/ 3791414 h 6858000"/>
              <a:gd name="connsiteX10" fmla="*/ 4867266 w 6115477"/>
              <a:gd name="connsiteY10" fmla="*/ 4639987 h 6858000"/>
              <a:gd name="connsiteX11" fmla="*/ 6068128 w 6115477"/>
              <a:gd name="connsiteY11" fmla="*/ 3719238 h 6858000"/>
              <a:gd name="connsiteX12" fmla="*/ 6115477 w 6115477"/>
              <a:gd name="connsiteY12" fmla="*/ 3623370 h 6858000"/>
              <a:gd name="connsiteX13" fmla="*/ 6115477 w 6115477"/>
              <a:gd name="connsiteY13" fmla="*/ 6155481 h 6858000"/>
              <a:gd name="connsiteX14" fmla="*/ 6032540 w 6115477"/>
              <a:gd name="connsiteY14" fmla="*/ 6197000 h 6858000"/>
              <a:gd name="connsiteX15" fmla="*/ 2808711 w 6115477"/>
              <a:gd name="connsiteY15" fmla="*/ 5705963 h 6858000"/>
              <a:gd name="connsiteX16" fmla="*/ 3372032 w 6115477"/>
              <a:gd name="connsiteY16" fmla="*/ 2627256 h 6858000"/>
              <a:gd name="connsiteX17" fmla="*/ 3476350 w 6115477"/>
              <a:gd name="connsiteY17" fmla="*/ 2620243 h 6858000"/>
              <a:gd name="connsiteX18" fmla="*/ 4060535 w 6115477"/>
              <a:gd name="connsiteY18" fmla="*/ 2935828 h 6858000"/>
              <a:gd name="connsiteX19" fmla="*/ 4109217 w 6115477"/>
              <a:gd name="connsiteY19" fmla="*/ 3076088 h 6858000"/>
              <a:gd name="connsiteX20" fmla="*/ 4137036 w 6115477"/>
              <a:gd name="connsiteY20" fmla="*/ 3097127 h 6858000"/>
              <a:gd name="connsiteX21" fmla="*/ 4164854 w 6115477"/>
              <a:gd name="connsiteY21" fmla="*/ 3055049 h 6858000"/>
              <a:gd name="connsiteX22" fmla="*/ 3246265 w 6115477"/>
              <a:gd name="connsiteY22" fmla="*/ 2172370 h 6858000"/>
              <a:gd name="connsiteX23" fmla="*/ 2989530 w 6115477"/>
              <a:gd name="connsiteY23" fmla="*/ 2199463 h 6858000"/>
              <a:gd name="connsiteX24" fmla="*/ 1612523 w 6115477"/>
              <a:gd name="connsiteY24" fmla="*/ 3545959 h 6858000"/>
              <a:gd name="connsiteX25" fmla="*/ 2732210 w 6115477"/>
              <a:gd name="connsiteY25" fmla="*/ 6540510 h 6858000"/>
              <a:gd name="connsiteX26" fmla="*/ 3281622 w 6115477"/>
              <a:gd name="connsiteY26" fmla="*/ 6843823 h 6858000"/>
              <a:gd name="connsiteX27" fmla="*/ 3320286 w 6115477"/>
              <a:gd name="connsiteY27" fmla="*/ 6858000 h 6858000"/>
              <a:gd name="connsiteX28" fmla="*/ 1738891 w 6115477"/>
              <a:gd name="connsiteY28" fmla="*/ 6858000 h 6858000"/>
              <a:gd name="connsiteX29" fmla="*/ 1726405 w 6115477"/>
              <a:gd name="connsiteY29" fmla="*/ 6850836 h 6858000"/>
              <a:gd name="connsiteX30" fmla="*/ 381563 w 6115477"/>
              <a:gd name="connsiteY30" fmla="*/ 5348300 h 6858000"/>
              <a:gd name="connsiteX31" fmla="*/ 145107 w 6115477"/>
              <a:gd name="connsiteY31" fmla="*/ 2676347 h 6858000"/>
              <a:gd name="connsiteX32" fmla="*/ 3097942 w 6115477"/>
              <a:gd name="connsiteY32" fmla="*/ 360991 h 6858000"/>
              <a:gd name="connsiteX33" fmla="*/ 4590885 w 6115477"/>
              <a:gd name="connsiteY33" fmla="*/ 0 h 6858000"/>
              <a:gd name="connsiteX34" fmla="*/ 6115477 w 6115477"/>
              <a:gd name="connsiteY34" fmla="*/ 0 h 6858000"/>
              <a:gd name="connsiteX35" fmla="*/ 6115477 w 6115477"/>
              <a:gd name="connsiteY35" fmla="*/ 1478397 h 6858000"/>
              <a:gd name="connsiteX36" fmla="*/ 6086069 w 6115477"/>
              <a:gd name="connsiteY36" fmla="*/ 1413064 h 6858000"/>
              <a:gd name="connsiteX37" fmla="*/ 5124586 w 6115477"/>
              <a:gd name="connsiteY37" fmla="*/ 298940 h 6858000"/>
              <a:gd name="connsiteX38" fmla="*/ 4722511 w 6115477"/>
              <a:gd name="connsiteY38" fmla="*/ 597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115477" h="6858000">
                <a:moveTo>
                  <a:pt x="3097942" y="360991"/>
                </a:moveTo>
                <a:cubicBezTo>
                  <a:pt x="3783738" y="359646"/>
                  <a:pt x="4476724" y="600718"/>
                  <a:pt x="5048086" y="1133487"/>
                </a:cubicBezTo>
                <a:cubicBezTo>
                  <a:pt x="6035636" y="2045177"/>
                  <a:pt x="5938272" y="4029856"/>
                  <a:pt x="4484764" y="4212194"/>
                </a:cubicBezTo>
                <a:cubicBezTo>
                  <a:pt x="4449992" y="4219207"/>
                  <a:pt x="4422173" y="4219207"/>
                  <a:pt x="4387400" y="4226220"/>
                </a:cubicBezTo>
                <a:cubicBezTo>
                  <a:pt x="4143990" y="4226220"/>
                  <a:pt x="3914489" y="4135051"/>
                  <a:pt x="3796261" y="3903622"/>
                </a:cubicBezTo>
                <a:cubicBezTo>
                  <a:pt x="3775397" y="3847518"/>
                  <a:pt x="3754534" y="3763362"/>
                  <a:pt x="3754534" y="3763362"/>
                </a:cubicBezTo>
                <a:cubicBezTo>
                  <a:pt x="3747579" y="3749336"/>
                  <a:pt x="3740624" y="3742323"/>
                  <a:pt x="3726715" y="3742323"/>
                </a:cubicBezTo>
                <a:cubicBezTo>
                  <a:pt x="3726715" y="3742323"/>
                  <a:pt x="3719760" y="3742323"/>
                  <a:pt x="3719760" y="3749336"/>
                </a:cubicBezTo>
                <a:cubicBezTo>
                  <a:pt x="3712806" y="3749336"/>
                  <a:pt x="3712806" y="3756349"/>
                  <a:pt x="3712806" y="3756349"/>
                </a:cubicBezTo>
                <a:cubicBezTo>
                  <a:pt x="3705852" y="3763362"/>
                  <a:pt x="3698897" y="3777388"/>
                  <a:pt x="3698897" y="3791414"/>
                </a:cubicBezTo>
                <a:cubicBezTo>
                  <a:pt x="3538942" y="4408558"/>
                  <a:pt x="4171808" y="4780247"/>
                  <a:pt x="4867266" y="4639987"/>
                </a:cubicBezTo>
                <a:cubicBezTo>
                  <a:pt x="5308013" y="4560214"/>
                  <a:pt x="5771715" y="4272106"/>
                  <a:pt x="6068128" y="3719238"/>
                </a:cubicBezTo>
                <a:lnTo>
                  <a:pt x="6115477" y="3623370"/>
                </a:lnTo>
                <a:lnTo>
                  <a:pt x="6115477" y="6155481"/>
                </a:lnTo>
                <a:lnTo>
                  <a:pt x="6032540" y="6197000"/>
                </a:lnTo>
                <a:cubicBezTo>
                  <a:pt x="5009917" y="6670716"/>
                  <a:pt x="3747579" y="6577767"/>
                  <a:pt x="2808711" y="5705963"/>
                </a:cubicBezTo>
                <a:cubicBezTo>
                  <a:pt x="1828115" y="4801286"/>
                  <a:pt x="1918525" y="2809594"/>
                  <a:pt x="3372032" y="2627256"/>
                </a:cubicBezTo>
                <a:cubicBezTo>
                  <a:pt x="3406804" y="2620243"/>
                  <a:pt x="3441578" y="2620243"/>
                  <a:pt x="3476350" y="2620243"/>
                </a:cubicBezTo>
                <a:cubicBezTo>
                  <a:pt x="3712806" y="2613230"/>
                  <a:pt x="3942307" y="2704399"/>
                  <a:pt x="4060535" y="2935828"/>
                </a:cubicBezTo>
                <a:cubicBezTo>
                  <a:pt x="4088353" y="2991932"/>
                  <a:pt x="4109217" y="3076088"/>
                  <a:pt x="4109217" y="3076088"/>
                </a:cubicBezTo>
                <a:cubicBezTo>
                  <a:pt x="4109217" y="3076088"/>
                  <a:pt x="4123126" y="3097127"/>
                  <a:pt x="4137036" y="3097127"/>
                </a:cubicBezTo>
                <a:cubicBezTo>
                  <a:pt x="4143990" y="3097127"/>
                  <a:pt x="4157899" y="3083101"/>
                  <a:pt x="4164854" y="3055049"/>
                </a:cubicBezTo>
                <a:cubicBezTo>
                  <a:pt x="4304815" y="2508912"/>
                  <a:pt x="3832447" y="2161440"/>
                  <a:pt x="3246265" y="2172370"/>
                </a:cubicBezTo>
                <a:cubicBezTo>
                  <a:pt x="3162525" y="2173932"/>
                  <a:pt x="3076462" y="2182807"/>
                  <a:pt x="2989530" y="2199463"/>
                </a:cubicBezTo>
                <a:cubicBezTo>
                  <a:pt x="2447072" y="2304658"/>
                  <a:pt x="1876797" y="2711412"/>
                  <a:pt x="1612523" y="3545959"/>
                </a:cubicBezTo>
                <a:cubicBezTo>
                  <a:pt x="1243930" y="4724143"/>
                  <a:pt x="1800297" y="5874275"/>
                  <a:pt x="2732210" y="6540510"/>
                </a:cubicBezTo>
                <a:cubicBezTo>
                  <a:pt x="2906075" y="6663238"/>
                  <a:pt x="3090371" y="6763173"/>
                  <a:pt x="3281622" y="6843823"/>
                </a:cubicBezTo>
                <a:lnTo>
                  <a:pt x="3320286" y="6858000"/>
                </a:lnTo>
                <a:lnTo>
                  <a:pt x="1738891" y="6858000"/>
                </a:lnTo>
                <a:lnTo>
                  <a:pt x="1726405" y="6850836"/>
                </a:lnTo>
                <a:cubicBezTo>
                  <a:pt x="1134396" y="6482653"/>
                  <a:pt x="652791" y="5951418"/>
                  <a:pt x="381563" y="5348300"/>
                </a:cubicBezTo>
                <a:cubicBezTo>
                  <a:pt x="-56576" y="4352454"/>
                  <a:pt x="-91349" y="3440764"/>
                  <a:pt x="145107" y="2676347"/>
                </a:cubicBezTo>
                <a:cubicBezTo>
                  <a:pt x="505659" y="1249640"/>
                  <a:pt x="1788697" y="363557"/>
                  <a:pt x="3097942" y="360991"/>
                </a:cubicBezTo>
                <a:close/>
                <a:moveTo>
                  <a:pt x="4590885" y="0"/>
                </a:moveTo>
                <a:lnTo>
                  <a:pt x="6115477" y="0"/>
                </a:lnTo>
                <a:lnTo>
                  <a:pt x="6115477" y="1478397"/>
                </a:lnTo>
                <a:lnTo>
                  <a:pt x="6086069" y="1413064"/>
                </a:lnTo>
                <a:cubicBezTo>
                  <a:pt x="5868129" y="974517"/>
                  <a:pt x="5532298" y="590418"/>
                  <a:pt x="5124586" y="298940"/>
                </a:cubicBezTo>
                <a:cubicBezTo>
                  <a:pt x="4996796" y="206895"/>
                  <a:pt x="4862159" y="127670"/>
                  <a:pt x="4722511" y="5978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14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solidFill>
          <a:srgbClr val="192B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2C6E8-63BD-9AF0-C249-1557AAB880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0263" y="2091640"/>
            <a:ext cx="4433887" cy="2519363"/>
          </a:xfrm>
        </p:spPr>
        <p:txBody>
          <a:bodyPr anchor="b"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05BED-AEC6-7489-627D-C4BD36A604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0263" y="4891991"/>
            <a:ext cx="4433887" cy="5587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  <a:latin typeface="IBM Plex Sans Medium" panose="020B06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</a:t>
            </a:r>
            <a:r>
              <a:rPr lang="da-DK"/>
              <a:t>i masteren</a:t>
            </a:r>
            <a:endParaRPr lang="da-DK" dirty="0"/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3563AE1B-5A4D-8310-6D2B-405290F3DBBC}"/>
              </a:ext>
            </a:extLst>
          </p:cNvPr>
          <p:cNvGrpSpPr/>
          <p:nvPr/>
        </p:nvGrpSpPr>
        <p:grpSpPr>
          <a:xfrm>
            <a:off x="830263" y="777875"/>
            <a:ext cx="1665288" cy="287338"/>
            <a:chOff x="830263" y="777875"/>
            <a:chExt cx="1665288" cy="28733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E4F3316-82CE-15A7-BD9A-2C61232B6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863" y="809625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B33BE0E-FD6D-6A63-2CC9-C015658086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6313" y="852488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E4D8D36-92F3-5383-34AF-2B95BC3C96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7476" y="852488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757374E-019C-5CF3-7D72-76E3074308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5801" y="852488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5C95B4E-A8EF-E6AC-7278-5C6C31677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551" y="811213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5E6AA3D-0B57-42D4-878A-A803D0F2C1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3913" y="852488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37F632B-732C-FF91-16E2-E0EE64EBF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576" y="852488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417F9BA-9727-043C-D9E6-169DC3D8F6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288" y="811213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8732C3D-2FC5-036F-AECF-D45075139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263" y="811213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4" name="Kombinationstegning: figur 3">
              <a:extLst>
                <a:ext uri="{FF2B5EF4-FFF2-40B4-BE49-F238E27FC236}">
                  <a16:creationId xmlns:a16="http://schemas.microsoft.com/office/drawing/2014/main" id="{EDA21FB8-B8DA-D785-B529-17EF036F3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701" y="777875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89 w 252413"/>
                <a:gd name="connsiteY2" fmla="*/ 32965 h 252413"/>
                <a:gd name="connsiteX3" fmla="*/ 124409 w 252413"/>
                <a:gd name="connsiteY3" fmla="*/ 33129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89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0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3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2 h 252413"/>
                <a:gd name="connsiteX30" fmla="*/ 135521 w 252413"/>
                <a:gd name="connsiteY30" fmla="*/ 216049 h 252413"/>
                <a:gd name="connsiteX31" fmla="*/ 136992 w 252413"/>
                <a:gd name="connsiteY31" fmla="*/ 215554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3 h 252413"/>
                <a:gd name="connsiteX35" fmla="*/ 127187 w 252413"/>
                <a:gd name="connsiteY35" fmla="*/ 210775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79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5 w 252413"/>
                <a:gd name="connsiteY42" fmla="*/ 117338 h 252413"/>
                <a:gd name="connsiteX43" fmla="*/ 129312 w 252413"/>
                <a:gd name="connsiteY43" fmla="*/ 114042 h 252413"/>
                <a:gd name="connsiteX44" fmla="*/ 115584 w 252413"/>
                <a:gd name="connsiteY44" fmla="*/ 106627 h 252413"/>
                <a:gd name="connsiteX45" fmla="*/ 113133 w 252413"/>
                <a:gd name="connsiteY45" fmla="*/ 106791 h 252413"/>
                <a:gd name="connsiteX46" fmla="*/ 99896 w 252413"/>
                <a:gd name="connsiteY46" fmla="*/ 179135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89" y="32965"/>
                  </a:cubicBezTo>
                  <a:cubicBezTo>
                    <a:pt x="125063" y="33129"/>
                    <a:pt x="124736" y="33129"/>
                    <a:pt x="124409" y="33129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8"/>
                    <a:pt x="117382" y="34612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89" y="40051"/>
                  </a:cubicBezTo>
                  <a:cubicBezTo>
                    <a:pt x="126207" y="40215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0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7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3"/>
                    <a:pt x="121467" y="132993"/>
                    <a:pt x="121467" y="132993"/>
                  </a:cubicBezTo>
                  <a:cubicBezTo>
                    <a:pt x="121794" y="132993"/>
                    <a:pt x="121958" y="133158"/>
                    <a:pt x="122121" y="133488"/>
                  </a:cubicBezTo>
                  <a:cubicBezTo>
                    <a:pt x="122121" y="133488"/>
                    <a:pt x="122611" y="135465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199"/>
                    <a:pt x="138463" y="144199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6" y="56859"/>
                    <a:pt x="37306" y="107945"/>
                  </a:cubicBezTo>
                  <a:cubicBezTo>
                    <a:pt x="31750" y="125907"/>
                    <a:pt x="32567" y="147330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6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2"/>
                  </a:cubicBezTo>
                  <a:cubicBezTo>
                    <a:pt x="131109" y="217202"/>
                    <a:pt x="135195" y="216214"/>
                    <a:pt x="135521" y="216049"/>
                  </a:cubicBezTo>
                  <a:cubicBezTo>
                    <a:pt x="135848" y="216049"/>
                    <a:pt x="136829" y="215719"/>
                    <a:pt x="136992" y="215554"/>
                  </a:cubicBezTo>
                  <a:cubicBezTo>
                    <a:pt x="137483" y="215225"/>
                    <a:pt x="137973" y="214895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1" y="212423"/>
                    <a:pt x="135031" y="212423"/>
                  </a:cubicBezTo>
                  <a:cubicBezTo>
                    <a:pt x="133234" y="212094"/>
                    <a:pt x="129638" y="211270"/>
                    <a:pt x="127187" y="210775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3"/>
                    <a:pt x="98098" y="198746"/>
                  </a:cubicBezTo>
                  <a:cubicBezTo>
                    <a:pt x="76200" y="183090"/>
                    <a:pt x="63127" y="156064"/>
                    <a:pt x="71788" y="128379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1" y="102177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5" y="117338"/>
                    <a:pt x="130455" y="117338"/>
                  </a:cubicBezTo>
                  <a:cubicBezTo>
                    <a:pt x="130455" y="117338"/>
                    <a:pt x="129965" y="115361"/>
                    <a:pt x="129312" y="114042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1"/>
                  </a:cubicBezTo>
                  <a:cubicBezTo>
                    <a:pt x="78978" y="111076"/>
                    <a:pt x="76854" y="157877"/>
                    <a:pt x="99896" y="179135"/>
                  </a:cubicBezTo>
                  <a:cubicBezTo>
                    <a:pt x="139117" y="215554"/>
                    <a:pt x="202360" y="194131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5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F72CB98-5425-B455-0D95-40BA18C4F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2838" y="852488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025CBFE0-48EA-8E80-BF7B-3971770D1698}"/>
              </a:ext>
            </a:extLst>
          </p:cNvPr>
          <p:cNvGrpSpPr/>
          <p:nvPr userDrawn="1"/>
        </p:nvGrpSpPr>
        <p:grpSpPr>
          <a:xfrm>
            <a:off x="830263" y="777875"/>
            <a:ext cx="1665288" cy="287338"/>
            <a:chOff x="830263" y="777875"/>
            <a:chExt cx="1665288" cy="287338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6B0C2FA-1A38-17D8-096F-76D876B44A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0863" y="809625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080A15E-AC92-07AE-ED02-6E28DD0A39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46313" y="852488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935E4AD0-431C-F4BA-3002-044642D5506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7476" y="852488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F5243C7F-5EC7-A4ED-CBA7-6A224592BA8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55801" y="852488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62F00E4F-FC7F-314A-0E13-7733859C5C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8551" y="811213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B3C32630-1D0D-9299-FDBC-E15A3666BAB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93913" y="852488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34B9B5A1-332F-A7B1-3D53-B21F39BAF6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576" y="852488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B3C1270-1FA1-2D72-471D-36F52600C3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7288" y="811213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6903BC5B-BFDB-F5F1-CA17-2C39BE2A6C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30263" y="811213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6" name="Kombinationstegning: figur 25">
              <a:extLst>
                <a:ext uri="{FF2B5EF4-FFF2-40B4-BE49-F238E27FC236}">
                  <a16:creationId xmlns:a16="http://schemas.microsoft.com/office/drawing/2014/main" id="{C629F577-80D7-02C9-A43A-C382652408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36701" y="777875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89 w 252413"/>
                <a:gd name="connsiteY2" fmla="*/ 32965 h 252413"/>
                <a:gd name="connsiteX3" fmla="*/ 124409 w 252413"/>
                <a:gd name="connsiteY3" fmla="*/ 33129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89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0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3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2 h 252413"/>
                <a:gd name="connsiteX30" fmla="*/ 135521 w 252413"/>
                <a:gd name="connsiteY30" fmla="*/ 216049 h 252413"/>
                <a:gd name="connsiteX31" fmla="*/ 136992 w 252413"/>
                <a:gd name="connsiteY31" fmla="*/ 215554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3 h 252413"/>
                <a:gd name="connsiteX35" fmla="*/ 127187 w 252413"/>
                <a:gd name="connsiteY35" fmla="*/ 210775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79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5 w 252413"/>
                <a:gd name="connsiteY42" fmla="*/ 117338 h 252413"/>
                <a:gd name="connsiteX43" fmla="*/ 129312 w 252413"/>
                <a:gd name="connsiteY43" fmla="*/ 114042 h 252413"/>
                <a:gd name="connsiteX44" fmla="*/ 115584 w 252413"/>
                <a:gd name="connsiteY44" fmla="*/ 106627 h 252413"/>
                <a:gd name="connsiteX45" fmla="*/ 113133 w 252413"/>
                <a:gd name="connsiteY45" fmla="*/ 106791 h 252413"/>
                <a:gd name="connsiteX46" fmla="*/ 99896 w 252413"/>
                <a:gd name="connsiteY46" fmla="*/ 179135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89" y="32965"/>
                  </a:cubicBezTo>
                  <a:cubicBezTo>
                    <a:pt x="125063" y="33129"/>
                    <a:pt x="124736" y="33129"/>
                    <a:pt x="124409" y="33129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8"/>
                    <a:pt x="117382" y="34612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89" y="40051"/>
                  </a:cubicBezTo>
                  <a:cubicBezTo>
                    <a:pt x="126207" y="40215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0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7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3"/>
                    <a:pt x="121467" y="132993"/>
                    <a:pt x="121467" y="132993"/>
                  </a:cubicBezTo>
                  <a:cubicBezTo>
                    <a:pt x="121794" y="132993"/>
                    <a:pt x="121958" y="133158"/>
                    <a:pt x="122121" y="133488"/>
                  </a:cubicBezTo>
                  <a:cubicBezTo>
                    <a:pt x="122121" y="133488"/>
                    <a:pt x="122611" y="135465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199"/>
                    <a:pt x="138463" y="144199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6" y="56859"/>
                    <a:pt x="37306" y="107945"/>
                  </a:cubicBezTo>
                  <a:cubicBezTo>
                    <a:pt x="31750" y="125907"/>
                    <a:pt x="32567" y="147330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6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2"/>
                  </a:cubicBezTo>
                  <a:cubicBezTo>
                    <a:pt x="131109" y="217202"/>
                    <a:pt x="135195" y="216214"/>
                    <a:pt x="135521" y="216049"/>
                  </a:cubicBezTo>
                  <a:cubicBezTo>
                    <a:pt x="135848" y="216049"/>
                    <a:pt x="136829" y="215719"/>
                    <a:pt x="136992" y="215554"/>
                  </a:cubicBezTo>
                  <a:cubicBezTo>
                    <a:pt x="137483" y="215225"/>
                    <a:pt x="137973" y="214895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1" y="212423"/>
                    <a:pt x="135031" y="212423"/>
                  </a:cubicBezTo>
                  <a:cubicBezTo>
                    <a:pt x="133234" y="212094"/>
                    <a:pt x="129638" y="211270"/>
                    <a:pt x="127187" y="210775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3"/>
                    <a:pt x="98098" y="198746"/>
                  </a:cubicBezTo>
                  <a:cubicBezTo>
                    <a:pt x="76200" y="183090"/>
                    <a:pt x="63127" y="156064"/>
                    <a:pt x="71788" y="128379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1" y="102177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5" y="117338"/>
                    <a:pt x="130455" y="117338"/>
                  </a:cubicBezTo>
                  <a:cubicBezTo>
                    <a:pt x="130455" y="117338"/>
                    <a:pt x="129965" y="115361"/>
                    <a:pt x="129312" y="114042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1"/>
                  </a:cubicBezTo>
                  <a:cubicBezTo>
                    <a:pt x="78978" y="111076"/>
                    <a:pt x="76854" y="157877"/>
                    <a:pt x="99896" y="179135"/>
                  </a:cubicBezTo>
                  <a:cubicBezTo>
                    <a:pt x="139117" y="215554"/>
                    <a:pt x="202360" y="194131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5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9A318EA0-5281-9362-181D-ED1CAE2A8E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82838" y="852488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</p:grpSp>
      <p:sp>
        <p:nvSpPr>
          <p:cNvPr id="28" name="Pladsholder til billede 27">
            <a:extLst>
              <a:ext uri="{FF2B5EF4-FFF2-40B4-BE49-F238E27FC236}">
                <a16:creationId xmlns:a16="http://schemas.microsoft.com/office/drawing/2014/main" id="{8704F738-6CD5-F46F-CAD2-AEB4AA9C49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6524" y="0"/>
            <a:ext cx="6115477" cy="6858000"/>
          </a:xfrm>
          <a:custGeom>
            <a:avLst/>
            <a:gdLst>
              <a:gd name="connsiteX0" fmla="*/ 3097942 w 6115477"/>
              <a:gd name="connsiteY0" fmla="*/ 360991 h 6858000"/>
              <a:gd name="connsiteX1" fmla="*/ 5048086 w 6115477"/>
              <a:gd name="connsiteY1" fmla="*/ 1133487 h 6858000"/>
              <a:gd name="connsiteX2" fmla="*/ 4484764 w 6115477"/>
              <a:gd name="connsiteY2" fmla="*/ 4212194 h 6858000"/>
              <a:gd name="connsiteX3" fmla="*/ 4387400 w 6115477"/>
              <a:gd name="connsiteY3" fmla="*/ 4226220 h 6858000"/>
              <a:gd name="connsiteX4" fmla="*/ 3796261 w 6115477"/>
              <a:gd name="connsiteY4" fmla="*/ 3903622 h 6858000"/>
              <a:gd name="connsiteX5" fmla="*/ 3754534 w 6115477"/>
              <a:gd name="connsiteY5" fmla="*/ 3763362 h 6858000"/>
              <a:gd name="connsiteX6" fmla="*/ 3726715 w 6115477"/>
              <a:gd name="connsiteY6" fmla="*/ 3742323 h 6858000"/>
              <a:gd name="connsiteX7" fmla="*/ 3719760 w 6115477"/>
              <a:gd name="connsiteY7" fmla="*/ 3749336 h 6858000"/>
              <a:gd name="connsiteX8" fmla="*/ 3712806 w 6115477"/>
              <a:gd name="connsiteY8" fmla="*/ 3756349 h 6858000"/>
              <a:gd name="connsiteX9" fmla="*/ 3698897 w 6115477"/>
              <a:gd name="connsiteY9" fmla="*/ 3791414 h 6858000"/>
              <a:gd name="connsiteX10" fmla="*/ 4867266 w 6115477"/>
              <a:gd name="connsiteY10" fmla="*/ 4639987 h 6858000"/>
              <a:gd name="connsiteX11" fmla="*/ 6068128 w 6115477"/>
              <a:gd name="connsiteY11" fmla="*/ 3719238 h 6858000"/>
              <a:gd name="connsiteX12" fmla="*/ 6115477 w 6115477"/>
              <a:gd name="connsiteY12" fmla="*/ 3623370 h 6858000"/>
              <a:gd name="connsiteX13" fmla="*/ 6115477 w 6115477"/>
              <a:gd name="connsiteY13" fmla="*/ 6155481 h 6858000"/>
              <a:gd name="connsiteX14" fmla="*/ 6032540 w 6115477"/>
              <a:gd name="connsiteY14" fmla="*/ 6197000 h 6858000"/>
              <a:gd name="connsiteX15" fmla="*/ 2808711 w 6115477"/>
              <a:gd name="connsiteY15" fmla="*/ 5705963 h 6858000"/>
              <a:gd name="connsiteX16" fmla="*/ 3372032 w 6115477"/>
              <a:gd name="connsiteY16" fmla="*/ 2627256 h 6858000"/>
              <a:gd name="connsiteX17" fmla="*/ 3476350 w 6115477"/>
              <a:gd name="connsiteY17" fmla="*/ 2620243 h 6858000"/>
              <a:gd name="connsiteX18" fmla="*/ 4060535 w 6115477"/>
              <a:gd name="connsiteY18" fmla="*/ 2935828 h 6858000"/>
              <a:gd name="connsiteX19" fmla="*/ 4109217 w 6115477"/>
              <a:gd name="connsiteY19" fmla="*/ 3076088 h 6858000"/>
              <a:gd name="connsiteX20" fmla="*/ 4137036 w 6115477"/>
              <a:gd name="connsiteY20" fmla="*/ 3097127 h 6858000"/>
              <a:gd name="connsiteX21" fmla="*/ 4164854 w 6115477"/>
              <a:gd name="connsiteY21" fmla="*/ 3055049 h 6858000"/>
              <a:gd name="connsiteX22" fmla="*/ 3246265 w 6115477"/>
              <a:gd name="connsiteY22" fmla="*/ 2172370 h 6858000"/>
              <a:gd name="connsiteX23" fmla="*/ 2989530 w 6115477"/>
              <a:gd name="connsiteY23" fmla="*/ 2199463 h 6858000"/>
              <a:gd name="connsiteX24" fmla="*/ 1612523 w 6115477"/>
              <a:gd name="connsiteY24" fmla="*/ 3545959 h 6858000"/>
              <a:gd name="connsiteX25" fmla="*/ 2732210 w 6115477"/>
              <a:gd name="connsiteY25" fmla="*/ 6540510 h 6858000"/>
              <a:gd name="connsiteX26" fmla="*/ 3281622 w 6115477"/>
              <a:gd name="connsiteY26" fmla="*/ 6843823 h 6858000"/>
              <a:gd name="connsiteX27" fmla="*/ 3320286 w 6115477"/>
              <a:gd name="connsiteY27" fmla="*/ 6858000 h 6858000"/>
              <a:gd name="connsiteX28" fmla="*/ 1738891 w 6115477"/>
              <a:gd name="connsiteY28" fmla="*/ 6858000 h 6858000"/>
              <a:gd name="connsiteX29" fmla="*/ 1726405 w 6115477"/>
              <a:gd name="connsiteY29" fmla="*/ 6850836 h 6858000"/>
              <a:gd name="connsiteX30" fmla="*/ 381563 w 6115477"/>
              <a:gd name="connsiteY30" fmla="*/ 5348300 h 6858000"/>
              <a:gd name="connsiteX31" fmla="*/ 145107 w 6115477"/>
              <a:gd name="connsiteY31" fmla="*/ 2676347 h 6858000"/>
              <a:gd name="connsiteX32" fmla="*/ 3097942 w 6115477"/>
              <a:gd name="connsiteY32" fmla="*/ 360991 h 6858000"/>
              <a:gd name="connsiteX33" fmla="*/ 4590885 w 6115477"/>
              <a:gd name="connsiteY33" fmla="*/ 0 h 6858000"/>
              <a:gd name="connsiteX34" fmla="*/ 6115477 w 6115477"/>
              <a:gd name="connsiteY34" fmla="*/ 0 h 6858000"/>
              <a:gd name="connsiteX35" fmla="*/ 6115477 w 6115477"/>
              <a:gd name="connsiteY35" fmla="*/ 1478397 h 6858000"/>
              <a:gd name="connsiteX36" fmla="*/ 6086069 w 6115477"/>
              <a:gd name="connsiteY36" fmla="*/ 1413064 h 6858000"/>
              <a:gd name="connsiteX37" fmla="*/ 5124586 w 6115477"/>
              <a:gd name="connsiteY37" fmla="*/ 298940 h 6858000"/>
              <a:gd name="connsiteX38" fmla="*/ 4722511 w 6115477"/>
              <a:gd name="connsiteY38" fmla="*/ 597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115477" h="6858000">
                <a:moveTo>
                  <a:pt x="3097942" y="360991"/>
                </a:moveTo>
                <a:cubicBezTo>
                  <a:pt x="3783738" y="359646"/>
                  <a:pt x="4476724" y="600718"/>
                  <a:pt x="5048086" y="1133487"/>
                </a:cubicBezTo>
                <a:cubicBezTo>
                  <a:pt x="6035636" y="2045177"/>
                  <a:pt x="5938272" y="4029856"/>
                  <a:pt x="4484764" y="4212194"/>
                </a:cubicBezTo>
                <a:cubicBezTo>
                  <a:pt x="4449992" y="4219207"/>
                  <a:pt x="4422173" y="4219207"/>
                  <a:pt x="4387400" y="4226220"/>
                </a:cubicBezTo>
                <a:cubicBezTo>
                  <a:pt x="4143990" y="4226220"/>
                  <a:pt x="3914489" y="4135051"/>
                  <a:pt x="3796261" y="3903622"/>
                </a:cubicBezTo>
                <a:cubicBezTo>
                  <a:pt x="3775397" y="3847518"/>
                  <a:pt x="3754534" y="3763362"/>
                  <a:pt x="3754534" y="3763362"/>
                </a:cubicBezTo>
                <a:cubicBezTo>
                  <a:pt x="3747579" y="3749336"/>
                  <a:pt x="3740624" y="3742323"/>
                  <a:pt x="3726715" y="3742323"/>
                </a:cubicBezTo>
                <a:cubicBezTo>
                  <a:pt x="3726715" y="3742323"/>
                  <a:pt x="3719760" y="3742323"/>
                  <a:pt x="3719760" y="3749336"/>
                </a:cubicBezTo>
                <a:cubicBezTo>
                  <a:pt x="3712806" y="3749336"/>
                  <a:pt x="3712806" y="3756349"/>
                  <a:pt x="3712806" y="3756349"/>
                </a:cubicBezTo>
                <a:cubicBezTo>
                  <a:pt x="3705852" y="3763362"/>
                  <a:pt x="3698897" y="3777388"/>
                  <a:pt x="3698897" y="3791414"/>
                </a:cubicBezTo>
                <a:cubicBezTo>
                  <a:pt x="3538942" y="4408558"/>
                  <a:pt x="4171808" y="4780247"/>
                  <a:pt x="4867266" y="4639987"/>
                </a:cubicBezTo>
                <a:cubicBezTo>
                  <a:pt x="5308013" y="4560214"/>
                  <a:pt x="5771715" y="4272106"/>
                  <a:pt x="6068128" y="3719238"/>
                </a:cubicBezTo>
                <a:lnTo>
                  <a:pt x="6115477" y="3623370"/>
                </a:lnTo>
                <a:lnTo>
                  <a:pt x="6115477" y="6155481"/>
                </a:lnTo>
                <a:lnTo>
                  <a:pt x="6032540" y="6197000"/>
                </a:lnTo>
                <a:cubicBezTo>
                  <a:pt x="5009917" y="6670716"/>
                  <a:pt x="3747579" y="6577767"/>
                  <a:pt x="2808711" y="5705963"/>
                </a:cubicBezTo>
                <a:cubicBezTo>
                  <a:pt x="1828115" y="4801286"/>
                  <a:pt x="1918525" y="2809594"/>
                  <a:pt x="3372032" y="2627256"/>
                </a:cubicBezTo>
                <a:cubicBezTo>
                  <a:pt x="3406804" y="2620243"/>
                  <a:pt x="3441578" y="2620243"/>
                  <a:pt x="3476350" y="2620243"/>
                </a:cubicBezTo>
                <a:cubicBezTo>
                  <a:pt x="3712806" y="2613230"/>
                  <a:pt x="3942307" y="2704399"/>
                  <a:pt x="4060535" y="2935828"/>
                </a:cubicBezTo>
                <a:cubicBezTo>
                  <a:pt x="4088353" y="2991932"/>
                  <a:pt x="4109217" y="3076088"/>
                  <a:pt x="4109217" y="3076088"/>
                </a:cubicBezTo>
                <a:cubicBezTo>
                  <a:pt x="4109217" y="3076088"/>
                  <a:pt x="4123126" y="3097127"/>
                  <a:pt x="4137036" y="3097127"/>
                </a:cubicBezTo>
                <a:cubicBezTo>
                  <a:pt x="4143990" y="3097127"/>
                  <a:pt x="4157899" y="3083101"/>
                  <a:pt x="4164854" y="3055049"/>
                </a:cubicBezTo>
                <a:cubicBezTo>
                  <a:pt x="4304815" y="2508912"/>
                  <a:pt x="3832447" y="2161440"/>
                  <a:pt x="3246265" y="2172370"/>
                </a:cubicBezTo>
                <a:cubicBezTo>
                  <a:pt x="3162525" y="2173932"/>
                  <a:pt x="3076462" y="2182807"/>
                  <a:pt x="2989530" y="2199463"/>
                </a:cubicBezTo>
                <a:cubicBezTo>
                  <a:pt x="2447072" y="2304658"/>
                  <a:pt x="1876797" y="2711412"/>
                  <a:pt x="1612523" y="3545959"/>
                </a:cubicBezTo>
                <a:cubicBezTo>
                  <a:pt x="1243930" y="4724143"/>
                  <a:pt x="1800297" y="5874275"/>
                  <a:pt x="2732210" y="6540510"/>
                </a:cubicBezTo>
                <a:cubicBezTo>
                  <a:pt x="2906075" y="6663238"/>
                  <a:pt x="3090371" y="6763173"/>
                  <a:pt x="3281622" y="6843823"/>
                </a:cubicBezTo>
                <a:lnTo>
                  <a:pt x="3320286" y="6858000"/>
                </a:lnTo>
                <a:lnTo>
                  <a:pt x="1738891" y="6858000"/>
                </a:lnTo>
                <a:lnTo>
                  <a:pt x="1726405" y="6850836"/>
                </a:lnTo>
                <a:cubicBezTo>
                  <a:pt x="1134396" y="6482653"/>
                  <a:pt x="652791" y="5951418"/>
                  <a:pt x="381563" y="5348300"/>
                </a:cubicBezTo>
                <a:cubicBezTo>
                  <a:pt x="-56576" y="4352454"/>
                  <a:pt x="-91349" y="3440764"/>
                  <a:pt x="145107" y="2676347"/>
                </a:cubicBezTo>
                <a:cubicBezTo>
                  <a:pt x="505659" y="1249640"/>
                  <a:pt x="1788697" y="363557"/>
                  <a:pt x="3097942" y="360991"/>
                </a:cubicBezTo>
                <a:close/>
                <a:moveTo>
                  <a:pt x="4590885" y="0"/>
                </a:moveTo>
                <a:lnTo>
                  <a:pt x="6115477" y="0"/>
                </a:lnTo>
                <a:lnTo>
                  <a:pt x="6115477" y="1478397"/>
                </a:lnTo>
                <a:lnTo>
                  <a:pt x="6086069" y="1413064"/>
                </a:lnTo>
                <a:cubicBezTo>
                  <a:pt x="5868129" y="974517"/>
                  <a:pt x="5532298" y="590418"/>
                  <a:pt x="5124586" y="298940"/>
                </a:cubicBezTo>
                <a:cubicBezTo>
                  <a:pt x="4996796" y="206895"/>
                  <a:pt x="4862159" y="127670"/>
                  <a:pt x="4722511" y="59786"/>
                </a:cubicBezTo>
                <a:close/>
              </a:path>
            </a:pathLst>
          </a:custGeom>
          <a:solidFill>
            <a:srgbClr val="A4B2BA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16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2FAA613-2912-544B-8C5A-8052A87E69EA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5770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dirty="0" err="1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375B8A8-C72F-43C8-21A3-E4DA5EE2A6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338" y="1540510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 dirty="0"/>
              <a:t>XX:XX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1A3FCE1-ADBF-CC2C-0B1B-34C37AF1A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6187" y="1540510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014131A-1908-499C-25E8-082C282559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4337" y="1958975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7DAB05B-6074-7A6E-0309-17DC9F6890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4338" y="2519363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 dirty="0"/>
              <a:t>XX:XX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202BD8C8-731E-2093-C331-14CE8556CB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46187" y="2519363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796201B8-E872-19AE-FCAA-3A72DD74FA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4337" y="2937828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E6F72EE-0490-F46F-58BF-788F839BF8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4338" y="3500120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 dirty="0"/>
              <a:t>XX:XX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ED8270AC-0F9F-2118-89A5-4FA011AA86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46187" y="3500120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5AD80A4-7289-76F8-470C-2D27648F2DA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337" y="3918585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0CE0D423-B333-FFB1-9833-F67B0EFB28C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4338" y="4478973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 dirty="0"/>
              <a:t>XX:XX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9EC909C-EB31-356E-B47C-67E2AB5652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46187" y="4478973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B9550632-E8D5-9674-66E2-E2EEA055280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4337" y="4897438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433FC44C-E6EF-0123-A942-4B073E4D7F6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4338" y="545782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 dirty="0"/>
              <a:t>XX:XX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18F836E2-4985-6202-6619-0FA850EBEA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46187" y="5457825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3E261C05-6C74-FD1D-ABDF-FD57E2364F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4337" y="5876290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</p:spTree>
    <p:extLst>
      <p:ext uri="{BB962C8B-B14F-4D97-AF65-F5344CB8AC3E}">
        <p14:creationId xmlns:p14="http://schemas.microsoft.com/office/powerpoint/2010/main" val="87015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2FAA613-2912-544B-8C5A-8052A87E69EA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5770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375B8A8-C72F-43C8-21A3-E4DA5EE2A6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338" y="1538288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1A3FCE1-ADBF-CC2C-0B1B-34C37AF1A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6188" y="153828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014131A-1908-499C-25E8-082C282559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4338" y="1956753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2A7BC332-2FA7-F1A3-09E3-C341D87456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2525" y="1538288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42AF2EC7-B01A-38A9-8C46-D34E8D9D86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64375" y="153828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96D7500-DA7D-A834-AF45-1DB4737C8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2525" y="1956753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CD198459-CA3D-F1B9-857A-FE2CBFD17E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4338" y="251777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552CA2D2-3D50-84DB-50BF-020B1295E0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46188" y="251777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81C2CE5B-E309-F041-C31C-98F18DA2E6D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338" y="2936240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A913D01E-430B-9F11-9C5A-55450E37BE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32525" y="251777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5333B725-90CA-25E3-32F5-0EECCDA6FB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64375" y="251777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C1B2ED87-62C7-4F16-6B8A-03759F72F4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2525" y="2936240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05B34670-3E45-AE0B-5342-CA165683CD1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4338" y="3498850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4213B1FA-7DEF-F70C-FCBA-E74F51E9A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46188" y="3498850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2CA03C1-E0FE-0E41-9C6D-21E2FF617A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4338" y="3917315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AAED3781-A0B6-CE6C-7DC3-3F2D7F549C8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32525" y="3498850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1EEE46EE-855C-5EE3-E945-D3B737984F3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64375" y="3498850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C28B688E-4DE7-8342-DF5C-95265A69B45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32525" y="3917315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A4837B86-41C8-AB5C-2675-FBD75158BA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14338" y="4478338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AAF3AAF7-0DAB-24EA-7626-ADAABC4F6EE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46188" y="447833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ACE17940-A783-9C4D-1E41-D345143F94C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4338" y="4896803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79F90DB9-40F3-A4D8-3667-9046C1C323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32525" y="4478338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B1748D5-635C-A876-74ED-5337661C20A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064375" y="447833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F4671A07-6B4A-D052-BF3B-D014DA74698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32525" y="4896803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AA1B1338-7AB2-28B2-CE61-42AB9F6E7E4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14338" y="545782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57" name="Text Placeholder 10">
            <a:extLst>
              <a:ext uri="{FF2B5EF4-FFF2-40B4-BE49-F238E27FC236}">
                <a16:creationId xmlns:a16="http://schemas.microsoft.com/office/drawing/2014/main" id="{CBC3BA55-9CAE-931A-CA5F-B855688757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246188" y="545782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CB3C9DA4-E7D8-7A16-640E-32690CDB099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14338" y="5876290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6F706B84-9AA8-DE8D-58A5-66F3DB430B8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32525" y="545782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8B9A91E2-2BF6-7A4D-450E-C65593E49A0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064375" y="545782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EE3C840A-5046-305A-D59A-A81269FDA51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32525" y="5876290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</p:spTree>
    <p:extLst>
      <p:ext uri="{BB962C8B-B14F-4D97-AF65-F5344CB8AC3E}">
        <p14:creationId xmlns:p14="http://schemas.microsoft.com/office/powerpoint/2010/main" val="967277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rgbClr val="DEE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49C3-084C-BACF-1975-5940175654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77989"/>
            <a:ext cx="8034338" cy="2660649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3059B-3369-762F-D534-675CF1BF18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671753"/>
            <a:ext cx="8034338" cy="148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1423DDA-0B17-748A-78BE-08AB5CED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3C06-FBFF-4527-9249-04B5DDF988CE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45AC2B-3291-2312-718D-8A98C4C4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5BAD8DC-742C-518C-5A53-0D4108FB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1635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fsnitsoverskrift">
    <p:bg>
      <p:bgPr>
        <a:solidFill>
          <a:srgbClr val="A4B2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49C3-084C-BACF-1975-5940175654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77989"/>
            <a:ext cx="8034338" cy="2660649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3059B-3369-762F-D534-675CF1BF18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8034338" cy="1568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1423DDA-0B17-748A-78BE-08AB5CED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2EBE-A064-4738-AAF1-6E6DA5417EF9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45AC2B-3291-2312-718D-8A98C4C4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5BAD8DC-742C-518C-5A53-0D4108FB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05645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Afsnitsoverskrift">
    <p:bg>
      <p:bgPr>
        <a:solidFill>
          <a:srgbClr val="AB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49C3-084C-BACF-1975-5940175654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77989"/>
            <a:ext cx="8034338" cy="2660649"/>
          </a:xfrm>
        </p:spPr>
        <p:txBody>
          <a:bodyPr anchor="b"/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3059B-3369-762F-D534-675CF1BF18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8034338" cy="1568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1423DDA-0B17-748A-78BE-08AB5CED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AF42-F3BD-4BCC-8901-8E0DFAE0D901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45AC2B-3291-2312-718D-8A98C4C4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5BAD8DC-742C-518C-5A53-0D4108FB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64874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nivau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32783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5541962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7FFD1-9811-9F57-D161-689CE381A1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34112" y="1677988"/>
            <a:ext cx="5541963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125511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3602037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7FFD1-9811-9F57-D161-689CE381A1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96913" y="1677988"/>
            <a:ext cx="3602037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3E80DA8-52D5-4DFA-7BA2-3A66929D65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73244" y="1677988"/>
            <a:ext cx="3602037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58010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5541962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337" y="419100"/>
            <a:ext cx="5541963" cy="839788"/>
          </a:xfrm>
        </p:spPr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1E378B-6CF1-3C3E-3A6C-080C9D87B9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4113" y="419100"/>
            <a:ext cx="5541962" cy="5738813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91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med indholds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5541962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338" y="419100"/>
            <a:ext cx="11361738" cy="839788"/>
          </a:xfrm>
        </p:spPr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1E378B-6CF1-3C3E-3A6C-080C9D87B9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4113" y="1677988"/>
            <a:ext cx="5541962" cy="4479925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89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1FEB7-81CF-0755-490B-C17BD37E1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4339" y="1677988"/>
            <a:ext cx="5541962" cy="6181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62049-B8F7-13AF-4B0E-706AFE0EB2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14339" y="2517775"/>
            <a:ext cx="5541962" cy="36401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00EA7F-859C-B039-CB57-83760701FF5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34112" y="1677988"/>
            <a:ext cx="5541963" cy="6181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03ABD9-CCBE-8281-3BFE-AE34A9D8F06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34112" y="2517775"/>
            <a:ext cx="5541963" cy="36401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EE389F-05A7-795B-3EA5-FDE2744AD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19E5-AB7E-41D6-848F-46E55995357E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168A9E-8F50-7596-35B4-0F1D5BEE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914F73-FE74-B45F-0B29-A7D2C6461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E7B53BF-4DC0-5FDB-1039-C35AF63425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702057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378EC-B021-7464-1BF3-731F2D6DD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622DCB-5FEB-2ECF-9492-27A9548FB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3EAC-3A76-4181-995E-58DC54239F30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EA7E87-0555-0CE2-B957-CA4A213A2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1C199D-18D3-3981-EA70-1E1D37AAC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26286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E1E62A-639D-621A-9430-7777049F5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62D9-EE94-417C-81B5-8D4D3967DEAE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67648-3F4D-BFA4-7005-73BFC3C22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64F91-3C0D-2797-769A-BEFAB2FE0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7871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defineret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e 14">
            <a:extLst>
              <a:ext uri="{FF2B5EF4-FFF2-40B4-BE49-F238E27FC236}">
                <a16:creationId xmlns:a16="http://schemas.microsoft.com/office/drawing/2014/main" id="{9F79B45E-8217-B58D-3E89-3F617B2ADDF4}"/>
              </a:ext>
            </a:extLst>
          </p:cNvPr>
          <p:cNvGrpSpPr/>
          <p:nvPr userDrawn="1"/>
        </p:nvGrpSpPr>
        <p:grpSpPr>
          <a:xfrm>
            <a:off x="4198901" y="3001824"/>
            <a:ext cx="3794198" cy="654672"/>
            <a:chOff x="830263" y="777875"/>
            <a:chExt cx="1665288" cy="28733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8304C4EE-1C4A-B0B1-DF89-75D5C48186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0863" y="809625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57686CB7-A5E5-F2FF-814D-66791C8122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46313" y="852488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2758C93F-719F-2B35-81D4-733D50A1EDA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7476" y="852488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EF5B63F4-89F6-AB3F-9E6B-D85799EF199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55801" y="852488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E9E614E6-1970-448B-1500-759C06FFC6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8551" y="811213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A457392A-3531-BC47-42AF-E1B668775E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93913" y="852488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60324151-AF46-311F-B23C-410A4C1FA9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576" y="852488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BE2466F4-3A44-E9E6-C276-0E82D93201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7288" y="811213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B46B731E-6376-EFDE-3765-8592679FBA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30263" y="811213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6" name="Kombinationstegning: figur 25">
              <a:extLst>
                <a:ext uri="{FF2B5EF4-FFF2-40B4-BE49-F238E27FC236}">
                  <a16:creationId xmlns:a16="http://schemas.microsoft.com/office/drawing/2014/main" id="{0FA64D4B-A242-56F4-BC3A-890C6FC050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36701" y="777875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89 w 252413"/>
                <a:gd name="connsiteY2" fmla="*/ 32965 h 252413"/>
                <a:gd name="connsiteX3" fmla="*/ 124409 w 252413"/>
                <a:gd name="connsiteY3" fmla="*/ 33129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89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0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3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2 h 252413"/>
                <a:gd name="connsiteX30" fmla="*/ 135521 w 252413"/>
                <a:gd name="connsiteY30" fmla="*/ 216049 h 252413"/>
                <a:gd name="connsiteX31" fmla="*/ 136992 w 252413"/>
                <a:gd name="connsiteY31" fmla="*/ 215554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3 h 252413"/>
                <a:gd name="connsiteX35" fmla="*/ 127187 w 252413"/>
                <a:gd name="connsiteY35" fmla="*/ 210775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79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5 w 252413"/>
                <a:gd name="connsiteY42" fmla="*/ 117338 h 252413"/>
                <a:gd name="connsiteX43" fmla="*/ 129312 w 252413"/>
                <a:gd name="connsiteY43" fmla="*/ 114042 h 252413"/>
                <a:gd name="connsiteX44" fmla="*/ 115584 w 252413"/>
                <a:gd name="connsiteY44" fmla="*/ 106627 h 252413"/>
                <a:gd name="connsiteX45" fmla="*/ 113133 w 252413"/>
                <a:gd name="connsiteY45" fmla="*/ 106791 h 252413"/>
                <a:gd name="connsiteX46" fmla="*/ 99896 w 252413"/>
                <a:gd name="connsiteY46" fmla="*/ 179135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89" y="32965"/>
                  </a:cubicBezTo>
                  <a:cubicBezTo>
                    <a:pt x="125063" y="33129"/>
                    <a:pt x="124736" y="33129"/>
                    <a:pt x="124409" y="33129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8"/>
                    <a:pt x="117382" y="34612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89" y="40051"/>
                  </a:cubicBezTo>
                  <a:cubicBezTo>
                    <a:pt x="126207" y="40215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0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7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3"/>
                    <a:pt x="121467" y="132993"/>
                    <a:pt x="121467" y="132993"/>
                  </a:cubicBezTo>
                  <a:cubicBezTo>
                    <a:pt x="121794" y="132993"/>
                    <a:pt x="121958" y="133158"/>
                    <a:pt x="122121" y="133488"/>
                  </a:cubicBezTo>
                  <a:cubicBezTo>
                    <a:pt x="122121" y="133488"/>
                    <a:pt x="122611" y="135465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199"/>
                    <a:pt x="138463" y="144199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6" y="56859"/>
                    <a:pt x="37306" y="107945"/>
                  </a:cubicBezTo>
                  <a:cubicBezTo>
                    <a:pt x="31750" y="125907"/>
                    <a:pt x="32567" y="147330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6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2"/>
                  </a:cubicBezTo>
                  <a:cubicBezTo>
                    <a:pt x="131109" y="217202"/>
                    <a:pt x="135195" y="216214"/>
                    <a:pt x="135521" y="216049"/>
                  </a:cubicBezTo>
                  <a:cubicBezTo>
                    <a:pt x="135848" y="216049"/>
                    <a:pt x="136829" y="215719"/>
                    <a:pt x="136992" y="215554"/>
                  </a:cubicBezTo>
                  <a:cubicBezTo>
                    <a:pt x="137483" y="215225"/>
                    <a:pt x="137973" y="214895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1" y="212423"/>
                    <a:pt x="135031" y="212423"/>
                  </a:cubicBezTo>
                  <a:cubicBezTo>
                    <a:pt x="133234" y="212094"/>
                    <a:pt x="129638" y="211270"/>
                    <a:pt x="127187" y="210775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3"/>
                    <a:pt x="98098" y="198746"/>
                  </a:cubicBezTo>
                  <a:cubicBezTo>
                    <a:pt x="76200" y="183090"/>
                    <a:pt x="63127" y="156064"/>
                    <a:pt x="71788" y="128379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1" y="102177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5" y="117338"/>
                    <a:pt x="130455" y="117338"/>
                  </a:cubicBezTo>
                  <a:cubicBezTo>
                    <a:pt x="130455" y="117338"/>
                    <a:pt x="129965" y="115361"/>
                    <a:pt x="129312" y="114042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1"/>
                  </a:cubicBezTo>
                  <a:cubicBezTo>
                    <a:pt x="78978" y="111076"/>
                    <a:pt x="76854" y="157877"/>
                    <a:pt x="99896" y="179135"/>
                  </a:cubicBezTo>
                  <a:cubicBezTo>
                    <a:pt x="139117" y="215554"/>
                    <a:pt x="202360" y="194131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5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0C90425-B8E0-6A02-A2BE-214C67B944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82838" y="852488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</p:grpSp>
    </p:spTree>
    <p:extLst>
      <p:ext uri="{BB962C8B-B14F-4D97-AF65-F5344CB8AC3E}">
        <p14:creationId xmlns:p14="http://schemas.microsoft.com/office/powerpoint/2010/main" val="2346402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ÆS_logo_POS_CMYK.pdf">
            <a:extLst>
              <a:ext uri="{FF2B5EF4-FFF2-40B4-BE49-F238E27FC236}">
                <a16:creationId xmlns:a16="http://schemas.microsoft.com/office/drawing/2014/main" id="{8279718C-33AA-1D63-F4AE-507BFFAAA5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" r="152"/>
          <a:stretch/>
        </p:blipFill>
        <p:spPr>
          <a:xfrm>
            <a:off x="4198901" y="3001824"/>
            <a:ext cx="3794197" cy="65467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34016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defineret layout">
    <p:bg>
      <p:bgPr>
        <a:solidFill>
          <a:srgbClr val="E0B3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E6E6FBE5-FD89-5517-7C26-F9DBB9ADF36A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77837" y="1958975"/>
            <a:ext cx="11234737" cy="2431435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4800" kern="1200" dirty="0">
                <a:solidFill>
                  <a:srgbClr val="192B37"/>
                </a:solidFill>
                <a:latin typeface="+mj-lt"/>
                <a:ea typeface="IBM Plex Sans" panose="020B0503050203000203" pitchFamily="34" charset="0"/>
                <a:cs typeface="+mj-cs"/>
              </a:rPr>
              <a:t>Brug ikke masterlayouts, </a:t>
            </a:r>
            <a:br>
              <a:rPr lang="da-DK" sz="4800" kern="1200" dirty="0">
                <a:solidFill>
                  <a:srgbClr val="192B37"/>
                </a:solidFill>
                <a:latin typeface="+mj-lt"/>
                <a:ea typeface="IBM Plex Sans" panose="020B0503050203000203" pitchFamily="34" charset="0"/>
                <a:cs typeface="+mj-cs"/>
              </a:rPr>
            </a:br>
            <a:r>
              <a:rPr lang="da-DK" sz="4800" kern="1200" dirty="0">
                <a:solidFill>
                  <a:srgbClr val="192B37"/>
                </a:solidFill>
                <a:latin typeface="+mj-lt"/>
                <a:ea typeface="IBM Plex Sans" panose="020B0503050203000203" pitchFamily="34" charset="0"/>
                <a:cs typeface="+mj-cs"/>
              </a:rPr>
              <a:t>der ligger efter dette</a:t>
            </a:r>
          </a:p>
          <a:p>
            <a:pPr algn="ctr"/>
            <a:endParaRPr lang="da-DK" sz="1100" b="1" dirty="0">
              <a:solidFill>
                <a:srgbClr val="192B37"/>
              </a:solidFill>
            </a:endParaRPr>
          </a:p>
          <a:p>
            <a:pPr algn="ctr">
              <a:spcBef>
                <a:spcPts val="1800"/>
              </a:spcBef>
            </a:pPr>
            <a:r>
              <a:rPr lang="da-DK" sz="1800" dirty="0">
                <a:solidFill>
                  <a:srgbClr val="192B37"/>
                </a:solidFill>
              </a:rPr>
              <a:t>Slides i præsentationen efter denne er fra den præsentation, du har kopieret slides fra </a:t>
            </a:r>
            <a:br>
              <a:rPr lang="da-DK" sz="1800" dirty="0">
                <a:solidFill>
                  <a:schemeClr val="bg1"/>
                </a:solidFill>
              </a:rPr>
            </a:br>
            <a:r>
              <a:rPr lang="da-DK" sz="1800" dirty="0">
                <a:solidFill>
                  <a:srgbClr val="B94335"/>
                </a:solidFill>
              </a:rPr>
              <a:t>Slet layout fra masteren og brug et af de eksisterende layouts (før dette slide)</a:t>
            </a:r>
          </a:p>
        </p:txBody>
      </p:sp>
    </p:spTree>
    <p:extLst>
      <p:ext uri="{BB962C8B-B14F-4D97-AF65-F5344CB8AC3E}">
        <p14:creationId xmlns:p14="http://schemas.microsoft.com/office/powerpoint/2010/main" val="1489223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A28031AD-EEFD-6FEA-4BEC-EBD7D9B6716F}"/>
              </a:ext>
            </a:extLst>
          </p:cNvPr>
          <p:cNvSpPr/>
          <p:nvPr userDrawn="1"/>
        </p:nvSpPr>
        <p:spPr>
          <a:xfrm>
            <a:off x="0" y="6576219"/>
            <a:ext cx="12192000" cy="2817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800" dirty="0"/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7246CA8F-7E1F-FCBD-6F4E-A6278E462C59}"/>
              </a:ext>
            </a:extLst>
          </p:cNvPr>
          <p:cNvSpPr/>
          <p:nvPr/>
        </p:nvSpPr>
        <p:spPr>
          <a:xfrm>
            <a:off x="0" y="6576219"/>
            <a:ext cx="12192000" cy="2817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8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75624-6F22-75AD-7F9C-B5C12884A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419100"/>
            <a:ext cx="11361737" cy="8397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682E3-1200-6DFD-1151-577DC0B95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337" y="1677988"/>
            <a:ext cx="11361737" cy="4479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Normal tekst (bold for mellemrubrik, forøg nivau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2DC6F-A788-7B4D-06CB-E5D0B635E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66188" y="6577013"/>
            <a:ext cx="1939925" cy="2730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619C5E17-E3FE-46F1-9A9E-4EDB6E4D0AA7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27101-A64C-B695-DC11-5349CB46A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4262" y="6577013"/>
            <a:ext cx="6511926" cy="2730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A4518-9894-242B-21BB-F4A3B6876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2337" y="6577013"/>
            <a:ext cx="693737" cy="2730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40" name="Gruppe 39">
            <a:extLst>
              <a:ext uri="{FF2B5EF4-FFF2-40B4-BE49-F238E27FC236}">
                <a16:creationId xmlns:a16="http://schemas.microsoft.com/office/drawing/2014/main" id="{2BC78506-0AA1-4479-72F8-ACEE3E335213}"/>
              </a:ext>
            </a:extLst>
          </p:cNvPr>
          <p:cNvGrpSpPr/>
          <p:nvPr/>
        </p:nvGrpSpPr>
        <p:grpSpPr>
          <a:xfrm>
            <a:off x="414338" y="6667500"/>
            <a:ext cx="627122" cy="108207"/>
            <a:chOff x="-3222625" y="8053388"/>
            <a:chExt cx="1665288" cy="287338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B9A3E7CD-E2C2-DF6A-5910-7EBB2C471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32025" y="8085138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3F96DF0B-F14F-DF4D-007B-43E022DCAE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806575" y="8128001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A458A159-6BEC-08A3-6E61-A61A52B4F8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665413" y="8128001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CA0E538F-7715-9CB7-6DEA-0A61443530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97088" y="8128001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2A6D11B-4C36-DEAA-F006-95C973F65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954338" y="8086726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5B2BECF9-08D5-DB58-18B1-8922BB0C9E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958975" y="8128001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12E8FBC7-DBC9-9177-A00D-7C20C2109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54313" y="8128001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5F175DEA-C979-C10D-9739-1A7C1AC389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895600" y="8086726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7EFE5A71-B05C-90EF-A1EA-AC09D0FE13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222625" y="8086726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39" name="Kombinationstegning: figur 38">
              <a:extLst>
                <a:ext uri="{FF2B5EF4-FFF2-40B4-BE49-F238E27FC236}">
                  <a16:creationId xmlns:a16="http://schemas.microsoft.com/office/drawing/2014/main" id="{378FDDF4-9A84-2972-8A9F-84F8B6340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-2516188" y="8053388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90 w 252413"/>
                <a:gd name="connsiteY2" fmla="*/ 32965 h 252413"/>
                <a:gd name="connsiteX3" fmla="*/ 124409 w 252413"/>
                <a:gd name="connsiteY3" fmla="*/ 33130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90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1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4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3 h 252413"/>
                <a:gd name="connsiteX30" fmla="*/ 135522 w 252413"/>
                <a:gd name="connsiteY30" fmla="*/ 216049 h 252413"/>
                <a:gd name="connsiteX31" fmla="*/ 136992 w 252413"/>
                <a:gd name="connsiteY31" fmla="*/ 215555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4 h 252413"/>
                <a:gd name="connsiteX35" fmla="*/ 127187 w 252413"/>
                <a:gd name="connsiteY35" fmla="*/ 210776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80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6 w 252413"/>
                <a:gd name="connsiteY42" fmla="*/ 117338 h 252413"/>
                <a:gd name="connsiteX43" fmla="*/ 129312 w 252413"/>
                <a:gd name="connsiteY43" fmla="*/ 114043 h 252413"/>
                <a:gd name="connsiteX44" fmla="*/ 115584 w 252413"/>
                <a:gd name="connsiteY44" fmla="*/ 106627 h 252413"/>
                <a:gd name="connsiteX45" fmla="*/ 113133 w 252413"/>
                <a:gd name="connsiteY45" fmla="*/ 106792 h 252413"/>
                <a:gd name="connsiteX46" fmla="*/ 99896 w 252413"/>
                <a:gd name="connsiteY46" fmla="*/ 179136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90" y="32965"/>
                  </a:cubicBezTo>
                  <a:cubicBezTo>
                    <a:pt x="125063" y="33130"/>
                    <a:pt x="124736" y="33130"/>
                    <a:pt x="124409" y="33130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9"/>
                    <a:pt x="117382" y="34613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90" y="40051"/>
                  </a:cubicBezTo>
                  <a:cubicBezTo>
                    <a:pt x="126207" y="40216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1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8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4"/>
                    <a:pt x="121467" y="132994"/>
                    <a:pt x="121467" y="132994"/>
                  </a:cubicBezTo>
                  <a:cubicBezTo>
                    <a:pt x="121794" y="132994"/>
                    <a:pt x="121958" y="133158"/>
                    <a:pt x="122121" y="133488"/>
                  </a:cubicBezTo>
                  <a:cubicBezTo>
                    <a:pt x="122121" y="133488"/>
                    <a:pt x="122611" y="135466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200"/>
                    <a:pt x="138463" y="144200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7" y="56860"/>
                    <a:pt x="37306" y="107945"/>
                  </a:cubicBezTo>
                  <a:cubicBezTo>
                    <a:pt x="31750" y="125908"/>
                    <a:pt x="32567" y="147331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7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3"/>
                  </a:cubicBezTo>
                  <a:cubicBezTo>
                    <a:pt x="131109" y="217203"/>
                    <a:pt x="135195" y="216214"/>
                    <a:pt x="135522" y="216049"/>
                  </a:cubicBezTo>
                  <a:cubicBezTo>
                    <a:pt x="135848" y="216049"/>
                    <a:pt x="136829" y="215719"/>
                    <a:pt x="136992" y="215555"/>
                  </a:cubicBezTo>
                  <a:cubicBezTo>
                    <a:pt x="137483" y="215225"/>
                    <a:pt x="137973" y="214896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2" y="212424"/>
                    <a:pt x="135031" y="212424"/>
                  </a:cubicBezTo>
                  <a:cubicBezTo>
                    <a:pt x="133234" y="212094"/>
                    <a:pt x="129638" y="211270"/>
                    <a:pt x="127187" y="210776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4"/>
                    <a:pt x="98098" y="198746"/>
                  </a:cubicBezTo>
                  <a:cubicBezTo>
                    <a:pt x="76200" y="183091"/>
                    <a:pt x="63127" y="156065"/>
                    <a:pt x="71788" y="128380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2" y="102178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6" y="117338"/>
                    <a:pt x="130456" y="117338"/>
                  </a:cubicBezTo>
                  <a:cubicBezTo>
                    <a:pt x="130456" y="117338"/>
                    <a:pt x="129965" y="115361"/>
                    <a:pt x="129312" y="114043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2"/>
                  </a:cubicBezTo>
                  <a:cubicBezTo>
                    <a:pt x="78978" y="111076"/>
                    <a:pt x="76854" y="157877"/>
                    <a:pt x="99896" y="179136"/>
                  </a:cubicBezTo>
                  <a:cubicBezTo>
                    <a:pt x="139117" y="215555"/>
                    <a:pt x="202360" y="194132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6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 sz="800" dirty="0"/>
            </a:p>
          </p:txBody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5089C09F-C5DD-384C-1289-E6A4A7199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70050" y="8128001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826778AB-4ADA-476F-F5BC-1877799972DF}"/>
              </a:ext>
            </a:extLst>
          </p:cNvPr>
          <p:cNvGrpSpPr/>
          <p:nvPr userDrawn="1"/>
        </p:nvGrpSpPr>
        <p:grpSpPr>
          <a:xfrm>
            <a:off x="414338" y="6667500"/>
            <a:ext cx="627122" cy="108207"/>
            <a:chOff x="-3222625" y="8053388"/>
            <a:chExt cx="1665288" cy="28733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D5163BCA-ACBB-EFA8-5BF0-3AA08C8B92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32025" y="8085138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466C5F51-4FA5-495F-9851-0349C3DE106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806575" y="8128001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1A57C059-3599-F8FD-D7B8-EBC19BD2F60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665413" y="8128001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B6912E3C-5050-5981-FC1D-6B6FB35C3F1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097088" y="8128001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A668AE9A-D61F-D111-3D25-940444DF7A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54338" y="8086726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B67EA869-8FFF-FC8D-328C-D0E1097B1D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958975" y="8128001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FCAF1BF0-8700-A105-E4C5-7E3BFD6AEB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754313" y="8128001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4A1FFB29-ED07-6514-AEE9-9D98C4877F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895600" y="8086726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755CDF40-9EBD-4A5E-5125-588E0E5EEB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222625" y="8086726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9" name="Kombinationstegning: figur 18">
              <a:extLst>
                <a:ext uri="{FF2B5EF4-FFF2-40B4-BE49-F238E27FC236}">
                  <a16:creationId xmlns:a16="http://schemas.microsoft.com/office/drawing/2014/main" id="{F6049C8D-A51E-6ACD-6B27-87584E330D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516188" y="8053388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90 w 252413"/>
                <a:gd name="connsiteY2" fmla="*/ 32965 h 252413"/>
                <a:gd name="connsiteX3" fmla="*/ 124409 w 252413"/>
                <a:gd name="connsiteY3" fmla="*/ 33130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90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1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4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3 h 252413"/>
                <a:gd name="connsiteX30" fmla="*/ 135522 w 252413"/>
                <a:gd name="connsiteY30" fmla="*/ 216049 h 252413"/>
                <a:gd name="connsiteX31" fmla="*/ 136992 w 252413"/>
                <a:gd name="connsiteY31" fmla="*/ 215555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4 h 252413"/>
                <a:gd name="connsiteX35" fmla="*/ 127187 w 252413"/>
                <a:gd name="connsiteY35" fmla="*/ 210776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80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6 w 252413"/>
                <a:gd name="connsiteY42" fmla="*/ 117338 h 252413"/>
                <a:gd name="connsiteX43" fmla="*/ 129312 w 252413"/>
                <a:gd name="connsiteY43" fmla="*/ 114043 h 252413"/>
                <a:gd name="connsiteX44" fmla="*/ 115584 w 252413"/>
                <a:gd name="connsiteY44" fmla="*/ 106627 h 252413"/>
                <a:gd name="connsiteX45" fmla="*/ 113133 w 252413"/>
                <a:gd name="connsiteY45" fmla="*/ 106792 h 252413"/>
                <a:gd name="connsiteX46" fmla="*/ 99896 w 252413"/>
                <a:gd name="connsiteY46" fmla="*/ 179136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90" y="32965"/>
                  </a:cubicBezTo>
                  <a:cubicBezTo>
                    <a:pt x="125063" y="33130"/>
                    <a:pt x="124736" y="33130"/>
                    <a:pt x="124409" y="33130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9"/>
                    <a:pt x="117382" y="34613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90" y="40051"/>
                  </a:cubicBezTo>
                  <a:cubicBezTo>
                    <a:pt x="126207" y="40216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1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8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4"/>
                    <a:pt x="121467" y="132994"/>
                    <a:pt x="121467" y="132994"/>
                  </a:cubicBezTo>
                  <a:cubicBezTo>
                    <a:pt x="121794" y="132994"/>
                    <a:pt x="121958" y="133158"/>
                    <a:pt x="122121" y="133488"/>
                  </a:cubicBezTo>
                  <a:cubicBezTo>
                    <a:pt x="122121" y="133488"/>
                    <a:pt x="122611" y="135466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200"/>
                    <a:pt x="138463" y="144200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7" y="56860"/>
                    <a:pt x="37306" y="107945"/>
                  </a:cubicBezTo>
                  <a:cubicBezTo>
                    <a:pt x="31750" y="125908"/>
                    <a:pt x="32567" y="147331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7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3"/>
                  </a:cubicBezTo>
                  <a:cubicBezTo>
                    <a:pt x="131109" y="217203"/>
                    <a:pt x="135195" y="216214"/>
                    <a:pt x="135522" y="216049"/>
                  </a:cubicBezTo>
                  <a:cubicBezTo>
                    <a:pt x="135848" y="216049"/>
                    <a:pt x="136829" y="215719"/>
                    <a:pt x="136992" y="215555"/>
                  </a:cubicBezTo>
                  <a:cubicBezTo>
                    <a:pt x="137483" y="215225"/>
                    <a:pt x="137973" y="214896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2" y="212424"/>
                    <a:pt x="135031" y="212424"/>
                  </a:cubicBezTo>
                  <a:cubicBezTo>
                    <a:pt x="133234" y="212094"/>
                    <a:pt x="129638" y="211270"/>
                    <a:pt x="127187" y="210776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4"/>
                    <a:pt x="98098" y="198746"/>
                  </a:cubicBezTo>
                  <a:cubicBezTo>
                    <a:pt x="76200" y="183091"/>
                    <a:pt x="63127" y="156065"/>
                    <a:pt x="71788" y="128380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2" y="102178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6" y="117338"/>
                    <a:pt x="130456" y="117338"/>
                  </a:cubicBezTo>
                  <a:cubicBezTo>
                    <a:pt x="130456" y="117338"/>
                    <a:pt x="129965" y="115361"/>
                    <a:pt x="129312" y="114043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2"/>
                  </a:cubicBezTo>
                  <a:cubicBezTo>
                    <a:pt x="78978" y="111076"/>
                    <a:pt x="76854" y="157877"/>
                    <a:pt x="99896" y="179136"/>
                  </a:cubicBezTo>
                  <a:cubicBezTo>
                    <a:pt x="139117" y="215555"/>
                    <a:pt x="202360" y="194132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6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 sz="800" dirty="0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42D4F206-276E-1B62-E4D2-9FC34DDD3E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70050" y="8128001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71098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92" r:id="rId3"/>
    <p:sldLayoutId id="2147483691" r:id="rId4"/>
    <p:sldLayoutId id="2147483670" r:id="rId5"/>
    <p:sldLayoutId id="2147483679" r:id="rId6"/>
    <p:sldLayoutId id="2147483680" r:id="rId7"/>
    <p:sldLayoutId id="2147483669" r:id="rId8"/>
    <p:sldLayoutId id="2147483673" r:id="rId9"/>
    <p:sldLayoutId id="2147483685" r:id="rId10"/>
    <p:sldLayoutId id="2147483683" r:id="rId11"/>
    <p:sldLayoutId id="2147483684" r:id="rId12"/>
    <p:sldLayoutId id="2147483674" r:id="rId13"/>
    <p:sldLayoutId id="2147483675" r:id="rId14"/>
    <p:sldLayoutId id="2147483676" r:id="rId15"/>
    <p:sldLayoutId id="2147483686" r:id="rId16"/>
    <p:sldLayoutId id="2147483687" r:id="rId17"/>
    <p:sldLayoutId id="2147483681" r:id="rId18"/>
  </p:sldLayoutIdLst>
  <p:hf hdr="0"/>
  <p:txStyles>
    <p:titleStyle>
      <a:lvl1pPr algn="l" defTabSz="914400" rtl="0" eaLnBrk="1" latinLnBrk="0" hangingPunct="1">
        <a:lnSpc>
          <a:spcPct val="87000"/>
        </a:lnSpc>
        <a:spcBef>
          <a:spcPct val="0"/>
        </a:spcBef>
        <a:buNone/>
        <a:defRPr sz="30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None/>
        <a:defRPr sz="16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Char char="•"/>
        <a:defRPr sz="16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2pPr>
      <a:lvl3pPr marL="425450" indent="-23495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Char char="–"/>
        <a:defRPr sz="16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3pPr>
      <a:lvl4pPr marL="609600" indent="-15875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Char char="•"/>
        <a:tabLst>
          <a:tab pos="438150" algn="l"/>
        </a:tabLst>
        <a:defRPr sz="12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4pPr>
      <a:lvl5pPr marL="831850" indent="-20320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Char char="–"/>
        <a:defRPr sz="12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IBM Plex Sans" panose="020B050305020300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IBM Plex Sans" panose="020B050305020300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IBM Plex Sans" panose="020B050305020300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IBM Plex Sans" panose="020B050305020300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41" userDrawn="1">
          <p15:clr>
            <a:srgbClr val="D9D9D9"/>
          </p15:clr>
        </p15:guide>
        <p15:guide id="142" pos="7680" userDrawn="1">
          <p15:clr>
            <a:srgbClr val="D9D9D9"/>
          </p15:clr>
        </p15:guide>
        <p15:guide id="143" pos="87" userDrawn="1">
          <p15:clr>
            <a:srgbClr val="D9D9D9"/>
          </p15:clr>
        </p15:guide>
        <p15:guide id="144" pos="174" userDrawn="1">
          <p15:clr>
            <a:srgbClr val="D9D9D9"/>
          </p15:clr>
        </p15:guide>
        <p15:guide id="145" pos="261" userDrawn="1">
          <p15:clr>
            <a:srgbClr val="F26B43"/>
          </p15:clr>
        </p15:guide>
        <p15:guide id="146" pos="349" userDrawn="1">
          <p15:clr>
            <a:srgbClr val="D9D9D9"/>
          </p15:clr>
        </p15:guide>
        <p15:guide id="147" pos="436" userDrawn="1">
          <p15:clr>
            <a:srgbClr val="D9D9D9"/>
          </p15:clr>
        </p15:guide>
        <p15:guide id="148" pos="523" userDrawn="1">
          <p15:clr>
            <a:srgbClr val="D9D9D9"/>
          </p15:clr>
        </p15:guide>
        <p15:guide id="149" pos="610" userDrawn="1">
          <p15:clr>
            <a:srgbClr val="D9D9D9"/>
          </p15:clr>
        </p15:guide>
        <p15:guide id="150" pos="698" userDrawn="1">
          <p15:clr>
            <a:srgbClr val="A4A3A4"/>
          </p15:clr>
        </p15:guide>
        <p15:guide id="151" pos="785" userDrawn="1">
          <p15:clr>
            <a:srgbClr val="D9D9D9"/>
          </p15:clr>
        </p15:guide>
        <p15:guide id="152" pos="872" userDrawn="1">
          <p15:clr>
            <a:srgbClr val="A4A3A4"/>
          </p15:clr>
        </p15:guide>
        <p15:guide id="153" pos="960" userDrawn="1">
          <p15:clr>
            <a:srgbClr val="D9D9D9"/>
          </p15:clr>
        </p15:guide>
        <p15:guide id="154" pos="1047" userDrawn="1">
          <p15:clr>
            <a:srgbClr val="D9D9D9"/>
          </p15:clr>
        </p15:guide>
        <p15:guide id="155" pos="1134" userDrawn="1">
          <p15:clr>
            <a:srgbClr val="D9D9D9"/>
          </p15:clr>
        </p15:guide>
        <p15:guide id="156" pos="1221" userDrawn="1">
          <p15:clr>
            <a:srgbClr val="D9D9D9"/>
          </p15:clr>
        </p15:guide>
        <p15:guide id="157" pos="1309" userDrawn="1">
          <p15:clr>
            <a:srgbClr val="A4A3A4"/>
          </p15:clr>
        </p15:guide>
        <p15:guide id="158" pos="1396" userDrawn="1">
          <p15:clr>
            <a:srgbClr val="D9D9D9"/>
          </p15:clr>
        </p15:guide>
        <p15:guide id="159" pos="1483" userDrawn="1">
          <p15:clr>
            <a:srgbClr val="A4A3A4"/>
          </p15:clr>
        </p15:guide>
        <p15:guide id="160" pos="1570" userDrawn="1">
          <p15:clr>
            <a:srgbClr val="D9D9D9"/>
          </p15:clr>
        </p15:guide>
        <p15:guide id="161" pos="1658" userDrawn="1">
          <p15:clr>
            <a:srgbClr val="D9D9D9"/>
          </p15:clr>
        </p15:guide>
        <p15:guide id="162" pos="1745" userDrawn="1">
          <p15:clr>
            <a:srgbClr val="D9D9D9"/>
          </p15:clr>
        </p15:guide>
        <p15:guide id="163" pos="1832" userDrawn="1">
          <p15:clr>
            <a:srgbClr val="D9D9D9"/>
          </p15:clr>
        </p15:guide>
        <p15:guide id="164" pos="1920" userDrawn="1">
          <p15:clr>
            <a:srgbClr val="A4A3A4"/>
          </p15:clr>
        </p15:guide>
        <p15:guide id="165" pos="2007" userDrawn="1">
          <p15:clr>
            <a:srgbClr val="D9D9D9"/>
          </p15:clr>
        </p15:guide>
        <p15:guide id="166" pos="2094" userDrawn="1">
          <p15:clr>
            <a:srgbClr val="A4A3A4"/>
          </p15:clr>
        </p15:guide>
        <p15:guide id="167" pos="2181" userDrawn="1">
          <p15:clr>
            <a:srgbClr val="D9D9D9"/>
          </p15:clr>
        </p15:guide>
        <p15:guide id="168" pos="2269" userDrawn="1">
          <p15:clr>
            <a:srgbClr val="D9D9D9"/>
          </p15:clr>
        </p15:guide>
        <p15:guide id="169" pos="2356" userDrawn="1">
          <p15:clr>
            <a:srgbClr val="D9D9D9"/>
          </p15:clr>
        </p15:guide>
        <p15:guide id="170" pos="2443" userDrawn="1">
          <p15:clr>
            <a:srgbClr val="D9D9D9"/>
          </p15:clr>
        </p15:guide>
        <p15:guide id="171" pos="2530" userDrawn="1">
          <p15:clr>
            <a:srgbClr val="A4A3A4"/>
          </p15:clr>
        </p15:guide>
        <p15:guide id="172" pos="2618" userDrawn="1">
          <p15:clr>
            <a:srgbClr val="D9D9D9"/>
          </p15:clr>
        </p15:guide>
        <p15:guide id="173" pos="2705" userDrawn="1">
          <p15:clr>
            <a:srgbClr val="A4A3A4"/>
          </p15:clr>
        </p15:guide>
        <p15:guide id="174" pos="2792" userDrawn="1">
          <p15:clr>
            <a:srgbClr val="D9D9D9"/>
          </p15:clr>
        </p15:guide>
        <p15:guide id="175" pos="2880" userDrawn="1">
          <p15:clr>
            <a:srgbClr val="D9D9D9"/>
          </p15:clr>
        </p15:guide>
        <p15:guide id="176" pos="2967" userDrawn="1">
          <p15:clr>
            <a:srgbClr val="D9D9D9"/>
          </p15:clr>
        </p15:guide>
        <p15:guide id="177" pos="3054" userDrawn="1">
          <p15:clr>
            <a:srgbClr val="D9D9D9"/>
          </p15:clr>
        </p15:guide>
        <p15:guide id="178" pos="3141" userDrawn="1">
          <p15:clr>
            <a:srgbClr val="A4A3A4"/>
          </p15:clr>
        </p15:guide>
        <p15:guide id="179" pos="3229" userDrawn="1">
          <p15:clr>
            <a:srgbClr val="D9D9D9"/>
          </p15:clr>
        </p15:guide>
        <p15:guide id="180" pos="3316" userDrawn="1">
          <p15:clr>
            <a:srgbClr val="A4A3A4"/>
          </p15:clr>
        </p15:guide>
        <p15:guide id="181" pos="3403" userDrawn="1">
          <p15:clr>
            <a:srgbClr val="D9D9D9"/>
          </p15:clr>
        </p15:guide>
        <p15:guide id="182" pos="3490" userDrawn="1">
          <p15:clr>
            <a:srgbClr val="D9D9D9"/>
          </p15:clr>
        </p15:guide>
        <p15:guide id="183" pos="3578" userDrawn="1">
          <p15:clr>
            <a:srgbClr val="D9D9D9"/>
          </p15:clr>
        </p15:guide>
        <p15:guide id="184" pos="3665" userDrawn="1">
          <p15:clr>
            <a:srgbClr val="D9D9D9"/>
          </p15:clr>
        </p15:guide>
        <p15:guide id="185" pos="3752" userDrawn="1">
          <p15:clr>
            <a:srgbClr val="A4A3A4"/>
          </p15:clr>
        </p15:guide>
        <p15:guide id="186" pos="3840" userDrawn="1">
          <p15:clr>
            <a:srgbClr val="D9D9D9"/>
          </p15:clr>
        </p15:guide>
        <p15:guide id="187" pos="3927" userDrawn="1">
          <p15:clr>
            <a:srgbClr val="A4A3A4"/>
          </p15:clr>
        </p15:guide>
        <p15:guide id="188" pos="4014" userDrawn="1">
          <p15:clr>
            <a:srgbClr val="D9D9D9"/>
          </p15:clr>
        </p15:guide>
        <p15:guide id="189" pos="4101" userDrawn="1">
          <p15:clr>
            <a:srgbClr val="D9D9D9"/>
          </p15:clr>
        </p15:guide>
        <p15:guide id="190" pos="4189" userDrawn="1">
          <p15:clr>
            <a:srgbClr val="D9D9D9"/>
          </p15:clr>
        </p15:guide>
        <p15:guide id="191" pos="4276" userDrawn="1">
          <p15:clr>
            <a:srgbClr val="D9D9D9"/>
          </p15:clr>
        </p15:guide>
        <p15:guide id="192" pos="4363" userDrawn="1">
          <p15:clr>
            <a:srgbClr val="A4A3A4"/>
          </p15:clr>
        </p15:guide>
        <p15:guide id="193" pos="4450" userDrawn="1">
          <p15:clr>
            <a:srgbClr val="D9D9D9"/>
          </p15:clr>
        </p15:guide>
        <p15:guide id="194" pos="4538" userDrawn="1">
          <p15:clr>
            <a:srgbClr val="A4A3A4"/>
          </p15:clr>
        </p15:guide>
        <p15:guide id="195" pos="4625" userDrawn="1">
          <p15:clr>
            <a:srgbClr val="D9D9D9"/>
          </p15:clr>
        </p15:guide>
        <p15:guide id="196" pos="4712" userDrawn="1">
          <p15:clr>
            <a:srgbClr val="D9D9D9"/>
          </p15:clr>
        </p15:guide>
        <p15:guide id="197" pos="4800" userDrawn="1">
          <p15:clr>
            <a:srgbClr val="D9D9D9"/>
          </p15:clr>
        </p15:guide>
        <p15:guide id="198" pos="4887" userDrawn="1">
          <p15:clr>
            <a:srgbClr val="D9D9D9"/>
          </p15:clr>
        </p15:guide>
        <p15:guide id="199" pos="4974" userDrawn="1">
          <p15:clr>
            <a:srgbClr val="A4A3A4"/>
          </p15:clr>
        </p15:guide>
        <p15:guide id="200" pos="5061" userDrawn="1">
          <p15:clr>
            <a:srgbClr val="D9D9D9"/>
          </p15:clr>
        </p15:guide>
        <p15:guide id="201" pos="5149" userDrawn="1">
          <p15:clr>
            <a:srgbClr val="A4A3A4"/>
          </p15:clr>
        </p15:guide>
        <p15:guide id="202" pos="5236" userDrawn="1">
          <p15:clr>
            <a:srgbClr val="D9D9D9"/>
          </p15:clr>
        </p15:guide>
        <p15:guide id="203" pos="5323" userDrawn="1">
          <p15:clr>
            <a:srgbClr val="D9D9D9"/>
          </p15:clr>
        </p15:guide>
        <p15:guide id="204" pos="5410" userDrawn="1">
          <p15:clr>
            <a:srgbClr val="D9D9D9"/>
          </p15:clr>
        </p15:guide>
        <p15:guide id="205" pos="5498" userDrawn="1">
          <p15:clr>
            <a:srgbClr val="D9D9D9"/>
          </p15:clr>
        </p15:guide>
        <p15:guide id="206" pos="5585" userDrawn="1">
          <p15:clr>
            <a:srgbClr val="A4A3A4"/>
          </p15:clr>
        </p15:guide>
        <p15:guide id="207" pos="5672" userDrawn="1">
          <p15:clr>
            <a:srgbClr val="D9D9D9"/>
          </p15:clr>
        </p15:guide>
        <p15:guide id="208" pos="5760" userDrawn="1">
          <p15:clr>
            <a:srgbClr val="A4A3A4"/>
          </p15:clr>
        </p15:guide>
        <p15:guide id="209" pos="5847" userDrawn="1">
          <p15:clr>
            <a:srgbClr val="D9D9D9"/>
          </p15:clr>
        </p15:guide>
        <p15:guide id="210" pos="5934" userDrawn="1">
          <p15:clr>
            <a:srgbClr val="D9D9D9"/>
          </p15:clr>
        </p15:guide>
        <p15:guide id="211" pos="6021" userDrawn="1">
          <p15:clr>
            <a:srgbClr val="D9D9D9"/>
          </p15:clr>
        </p15:guide>
        <p15:guide id="212" pos="6109" userDrawn="1">
          <p15:clr>
            <a:srgbClr val="D9D9D9"/>
          </p15:clr>
        </p15:guide>
        <p15:guide id="213" pos="6196" userDrawn="1">
          <p15:clr>
            <a:srgbClr val="A4A3A4"/>
          </p15:clr>
        </p15:guide>
        <p15:guide id="214" pos="6283" userDrawn="1">
          <p15:clr>
            <a:srgbClr val="D9D9D9"/>
          </p15:clr>
        </p15:guide>
        <p15:guide id="215" pos="6370" userDrawn="1">
          <p15:clr>
            <a:srgbClr val="A4A3A4"/>
          </p15:clr>
        </p15:guide>
        <p15:guide id="216" pos="6458" userDrawn="1">
          <p15:clr>
            <a:srgbClr val="D9D9D9"/>
          </p15:clr>
        </p15:guide>
        <p15:guide id="217" pos="6545" userDrawn="1">
          <p15:clr>
            <a:srgbClr val="D9D9D9"/>
          </p15:clr>
        </p15:guide>
        <p15:guide id="218" pos="6632" userDrawn="1">
          <p15:clr>
            <a:srgbClr val="D9D9D9"/>
          </p15:clr>
        </p15:guide>
        <p15:guide id="219" pos="6720" userDrawn="1">
          <p15:clr>
            <a:srgbClr val="D9D9D9"/>
          </p15:clr>
        </p15:guide>
        <p15:guide id="220" pos="6807" userDrawn="1">
          <p15:clr>
            <a:srgbClr val="A4A3A4"/>
          </p15:clr>
        </p15:guide>
        <p15:guide id="221" pos="6894" userDrawn="1">
          <p15:clr>
            <a:srgbClr val="D9D9D9"/>
          </p15:clr>
        </p15:guide>
        <p15:guide id="222" pos="6981" userDrawn="1">
          <p15:clr>
            <a:srgbClr val="A4A3A4"/>
          </p15:clr>
        </p15:guide>
        <p15:guide id="223" pos="7069" userDrawn="1">
          <p15:clr>
            <a:srgbClr val="D9D9D9"/>
          </p15:clr>
        </p15:guide>
        <p15:guide id="224" pos="7156" userDrawn="1">
          <p15:clr>
            <a:srgbClr val="D9D9D9"/>
          </p15:clr>
        </p15:guide>
        <p15:guide id="225" pos="7243" userDrawn="1">
          <p15:clr>
            <a:srgbClr val="D9D9D9"/>
          </p15:clr>
        </p15:guide>
        <p15:guide id="226" pos="7330" userDrawn="1">
          <p15:clr>
            <a:srgbClr val="D9D9D9"/>
          </p15:clr>
        </p15:guide>
        <p15:guide id="227" pos="7418" userDrawn="1">
          <p15:clr>
            <a:srgbClr val="F26B43"/>
          </p15:clr>
        </p15:guide>
        <p15:guide id="228" pos="7505" userDrawn="1">
          <p15:clr>
            <a:srgbClr val="D9D9D9"/>
          </p15:clr>
        </p15:guide>
        <p15:guide id="229" pos="7592" userDrawn="1">
          <p15:clr>
            <a:srgbClr val="D9D9D9"/>
          </p15:clr>
        </p15:guide>
        <p15:guide id="230" orient="horz" userDrawn="1">
          <p15:clr>
            <a:srgbClr val="D9D9D9"/>
          </p15:clr>
        </p15:guide>
        <p15:guide id="231" orient="horz" pos="4320" userDrawn="1">
          <p15:clr>
            <a:srgbClr val="D9D9D9"/>
          </p15:clr>
        </p15:guide>
        <p15:guide id="232" orient="horz" pos="88" userDrawn="1">
          <p15:clr>
            <a:srgbClr val="D9D9D9"/>
          </p15:clr>
        </p15:guide>
        <p15:guide id="233" orient="horz" pos="176" userDrawn="1">
          <p15:clr>
            <a:srgbClr val="D9D9D9"/>
          </p15:clr>
        </p15:guide>
        <p15:guide id="234" orient="horz" pos="264" userDrawn="1">
          <p15:clr>
            <a:srgbClr val="F26B43"/>
          </p15:clr>
        </p15:guide>
        <p15:guide id="235" orient="horz" pos="352" userDrawn="1">
          <p15:clr>
            <a:srgbClr val="D9D9D9"/>
          </p15:clr>
        </p15:guide>
        <p15:guide id="236" orient="horz" pos="440" userDrawn="1">
          <p15:clr>
            <a:srgbClr val="D9D9D9"/>
          </p15:clr>
        </p15:guide>
        <p15:guide id="237" orient="horz" pos="528" userDrawn="1">
          <p15:clr>
            <a:srgbClr val="D9D9D9"/>
          </p15:clr>
        </p15:guide>
        <p15:guide id="238" orient="horz" pos="617" userDrawn="1">
          <p15:clr>
            <a:srgbClr val="D9D9D9"/>
          </p15:clr>
        </p15:guide>
        <p15:guide id="239" orient="horz" pos="705" userDrawn="1">
          <p15:clr>
            <a:srgbClr val="D9D9D9"/>
          </p15:clr>
        </p15:guide>
        <p15:guide id="240" orient="horz" pos="793" userDrawn="1">
          <p15:clr>
            <a:srgbClr val="D9D9D9"/>
          </p15:clr>
        </p15:guide>
        <p15:guide id="241" orient="horz" pos="881" userDrawn="1">
          <p15:clr>
            <a:srgbClr val="D9D9D9"/>
          </p15:clr>
        </p15:guide>
        <p15:guide id="242" orient="horz" pos="969" userDrawn="1">
          <p15:clr>
            <a:srgbClr val="D9D9D9"/>
          </p15:clr>
        </p15:guide>
        <p15:guide id="243" orient="horz" pos="1057" userDrawn="1">
          <p15:clr>
            <a:srgbClr val="F26B43"/>
          </p15:clr>
        </p15:guide>
        <p15:guide id="244" orient="horz" pos="1146" userDrawn="1">
          <p15:clr>
            <a:srgbClr val="D9D9D9"/>
          </p15:clr>
        </p15:guide>
        <p15:guide id="245" orient="horz" pos="1234" userDrawn="1">
          <p15:clr>
            <a:srgbClr val="D9D9D9"/>
          </p15:clr>
        </p15:guide>
        <p15:guide id="246" orient="horz" pos="1322" userDrawn="1">
          <p15:clr>
            <a:srgbClr val="D9D9D9"/>
          </p15:clr>
        </p15:guide>
        <p15:guide id="247" orient="horz" pos="1410" userDrawn="1">
          <p15:clr>
            <a:srgbClr val="D9D9D9"/>
          </p15:clr>
        </p15:guide>
        <p15:guide id="248" orient="horz" pos="1498" userDrawn="1">
          <p15:clr>
            <a:srgbClr val="D9D9D9"/>
          </p15:clr>
        </p15:guide>
        <p15:guide id="249" orient="horz" pos="1586" userDrawn="1">
          <p15:clr>
            <a:srgbClr val="D9D9D9"/>
          </p15:clr>
        </p15:guide>
        <p15:guide id="250" orient="horz" pos="1675" userDrawn="1">
          <p15:clr>
            <a:srgbClr val="D9D9D9"/>
          </p15:clr>
        </p15:guide>
        <p15:guide id="251" orient="horz" pos="1763" userDrawn="1">
          <p15:clr>
            <a:srgbClr val="D9D9D9"/>
          </p15:clr>
        </p15:guide>
        <p15:guide id="252" orient="horz" pos="1851" userDrawn="1">
          <p15:clr>
            <a:srgbClr val="D9D9D9"/>
          </p15:clr>
        </p15:guide>
        <p15:guide id="253" orient="horz" pos="1939" userDrawn="1">
          <p15:clr>
            <a:srgbClr val="D9D9D9"/>
          </p15:clr>
        </p15:guide>
        <p15:guide id="254" orient="horz" pos="2027" userDrawn="1">
          <p15:clr>
            <a:srgbClr val="D9D9D9"/>
          </p15:clr>
        </p15:guide>
        <p15:guide id="255" orient="horz" pos="2115" userDrawn="1">
          <p15:clr>
            <a:srgbClr val="D9D9D9"/>
          </p15:clr>
        </p15:guide>
        <p15:guide id="256" orient="horz" pos="2204" userDrawn="1">
          <p15:clr>
            <a:srgbClr val="D9D9D9"/>
          </p15:clr>
        </p15:guide>
        <p15:guide id="257" orient="horz" pos="2292" userDrawn="1">
          <p15:clr>
            <a:srgbClr val="D9D9D9"/>
          </p15:clr>
        </p15:guide>
        <p15:guide id="258" orient="horz" pos="2380" userDrawn="1">
          <p15:clr>
            <a:srgbClr val="D9D9D9"/>
          </p15:clr>
        </p15:guide>
        <p15:guide id="259" orient="horz" pos="2468" userDrawn="1">
          <p15:clr>
            <a:srgbClr val="D9D9D9"/>
          </p15:clr>
        </p15:guide>
        <p15:guide id="260" orient="horz" pos="2556" userDrawn="1">
          <p15:clr>
            <a:srgbClr val="D9D9D9"/>
          </p15:clr>
        </p15:guide>
        <p15:guide id="261" orient="horz" pos="2644" userDrawn="1">
          <p15:clr>
            <a:srgbClr val="D9D9D9"/>
          </p15:clr>
        </p15:guide>
        <p15:guide id="262" orient="horz" pos="2733" userDrawn="1">
          <p15:clr>
            <a:srgbClr val="D9D9D9"/>
          </p15:clr>
        </p15:guide>
        <p15:guide id="263" orient="horz" pos="2821" userDrawn="1">
          <p15:clr>
            <a:srgbClr val="D9D9D9"/>
          </p15:clr>
        </p15:guide>
        <p15:guide id="264" orient="horz" pos="2909" userDrawn="1">
          <p15:clr>
            <a:srgbClr val="D9D9D9"/>
          </p15:clr>
        </p15:guide>
        <p15:guide id="265" orient="horz" pos="2997" userDrawn="1">
          <p15:clr>
            <a:srgbClr val="D9D9D9"/>
          </p15:clr>
        </p15:guide>
        <p15:guide id="266" orient="horz" pos="3085" userDrawn="1">
          <p15:clr>
            <a:srgbClr val="D9D9D9"/>
          </p15:clr>
        </p15:guide>
        <p15:guide id="267" orient="horz" pos="3173" userDrawn="1">
          <p15:clr>
            <a:srgbClr val="D9D9D9"/>
          </p15:clr>
        </p15:guide>
        <p15:guide id="268" orient="horz" pos="3262" userDrawn="1">
          <p15:clr>
            <a:srgbClr val="D9D9D9"/>
          </p15:clr>
        </p15:guide>
        <p15:guide id="269" orient="horz" pos="3350" userDrawn="1">
          <p15:clr>
            <a:srgbClr val="D9D9D9"/>
          </p15:clr>
        </p15:guide>
        <p15:guide id="270" orient="horz" pos="3438" userDrawn="1">
          <p15:clr>
            <a:srgbClr val="D9D9D9"/>
          </p15:clr>
        </p15:guide>
        <p15:guide id="271" orient="horz" pos="3526" userDrawn="1">
          <p15:clr>
            <a:srgbClr val="D9D9D9"/>
          </p15:clr>
        </p15:guide>
        <p15:guide id="272" orient="horz" pos="3614" userDrawn="1">
          <p15:clr>
            <a:srgbClr val="D9D9D9"/>
          </p15:clr>
        </p15:guide>
        <p15:guide id="273" orient="horz" pos="3702" userDrawn="1">
          <p15:clr>
            <a:srgbClr val="D9D9D9"/>
          </p15:clr>
        </p15:guide>
        <p15:guide id="274" orient="horz" pos="3791" userDrawn="1">
          <p15:clr>
            <a:srgbClr val="D9D9D9"/>
          </p15:clr>
        </p15:guide>
        <p15:guide id="275" orient="horz" pos="3879" userDrawn="1">
          <p15:clr>
            <a:srgbClr val="F26B43"/>
          </p15:clr>
        </p15:guide>
        <p15:guide id="276" orient="horz" pos="3967" userDrawn="1">
          <p15:clr>
            <a:srgbClr val="D9D9D9"/>
          </p15:clr>
        </p15:guide>
        <p15:guide id="277" orient="horz" pos="4143" userDrawn="1">
          <p15:clr>
            <a:srgbClr val="D9D9D9"/>
          </p15:clr>
        </p15:guide>
        <p15:guide id="278" orient="horz" pos="4231" userDrawn="1">
          <p15:clr>
            <a:srgbClr val="D9D9D9"/>
          </p15:clr>
        </p15:guide>
        <p15:guide id="279" orient="horz" pos="4054" userDrawn="1">
          <p15:clr>
            <a:srgbClr val="D9D9D9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eldresagen.dk/maerkesager-og-resultater/resultater/politiske-resultater/2024-borgerraadgivningen-fortsaetter" TargetMode="External"/><Relationship Id="rId7" Type="http://schemas.openxmlformats.org/officeDocument/2006/relationships/hyperlink" Target="https://www.aeldresagen.dk/maerkesager-og-resultater/resultater/politiske-resultater/2024-aeldre-sagen-har-forsvaret-kontantbetalingern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aeldresagen.dk/maerkesager-og-resultater/resultater/politiske-resultater/2024-ret-til-at-fravaelge-maaltid" TargetMode="External"/><Relationship Id="rId5" Type="http://schemas.openxmlformats.org/officeDocument/2006/relationships/hyperlink" Target="https://www.aeldresagen.dk/maerkesager-og-resultater/resultater/politiske-resultater/2024-forbedret-retssikkerhed-for-plejehjemsbeboere" TargetMode="External"/><Relationship Id="rId4" Type="http://schemas.openxmlformats.org/officeDocument/2006/relationships/hyperlink" Target="https://www.aeldresagen.dk/maerkesager-og-resultater/resultater/politiske-resultater/2024-nye-initiativer-mod-digital-svinde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eldresagen.dk/maerkesager-og-resultater/resultater/politiske-resultater/2024-laenge-ventet-aeldrereform-vedtaget" TargetMode="External"/><Relationship Id="rId7" Type="http://schemas.openxmlformats.org/officeDocument/2006/relationships/hyperlink" Target="https://www.aeldresagen.dk/maerkesager-og-resultater/resultater/politiske-resultater/ny-afgoerelse-sikrer-aeldre-lettere-adgang-til-kompressionshjaelpemidle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aeldresagen.dk/maerkesager-og-resultater/resultater/politiske-resultater/2024-vi-er-med-i-ny-aftale-mod-digital-svindel" TargetMode="External"/><Relationship Id="rId5" Type="http://schemas.openxmlformats.org/officeDocument/2006/relationships/hyperlink" Target="https://www.aeldresagen.dk/maerkesager-og-resultater/resultater/politiske-resultater/2024-forbedret-retssikkerhed-for-plejehjemsbeboere" TargetMode="External"/><Relationship Id="rId4" Type="http://schemas.openxmlformats.org/officeDocument/2006/relationships/hyperlink" Target="https://www.aeldresagen.dk/maerkesager-og-resultater/resultater/politiske-resultater/2024-vi-presser-paa-for-hoejere-ambitioner-i-aeldrereform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BE1181B-E96C-81A3-A304-4590BAD355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5400"/>
              <a:t>Årsberetning 2024</a:t>
            </a:r>
            <a:endParaRPr lang="da-DK" sz="5400" dirty="0"/>
          </a:p>
        </p:txBody>
      </p:sp>
      <p:sp>
        <p:nvSpPr>
          <p:cNvPr id="5" name="Undertitel 4">
            <a:extLst>
              <a:ext uri="{FF2B5EF4-FFF2-40B4-BE49-F238E27FC236}">
                <a16:creationId xmlns:a16="http://schemas.microsoft.com/office/drawing/2014/main" id="{C83C7967-B6F6-4E77-D535-F7B72D75FE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/>
              <a:t>Årsmøde 2025</a:t>
            </a:r>
            <a:endParaRPr lang="da-DK" dirty="0"/>
          </a:p>
        </p:txBody>
      </p:sp>
      <p:pic>
        <p:nvPicPr>
          <p:cNvPr id="14" name="Pladsholder til billede 13" descr="Et billede, der indeholder tøj, person, Ansigt, udendørs&#10;&#10;Automatisk genereret beskrivelse">
            <a:extLst>
              <a:ext uri="{FF2B5EF4-FFF2-40B4-BE49-F238E27FC236}">
                <a16:creationId xmlns:a16="http://schemas.microsoft.com/office/drawing/2014/main" id="{B868DBC3-A231-48B0-23B8-95105BBAAE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0278" r="202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854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A7159980-D977-EC22-F123-2CF679933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54340"/>
            <a:ext cx="8203093" cy="1406101"/>
          </a:xfrm>
        </p:spPr>
        <p:txBody>
          <a:bodyPr/>
          <a:lstStyle/>
          <a:p>
            <a:r>
              <a:rPr lang="da-DK" dirty="0"/>
              <a:t>Ældre Sagens 20.600 frivillige er uvurderlige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17FCA3F5-D648-3886-1AAE-9DBA1AC0A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304876"/>
            <a:ext cx="10124172" cy="1637950"/>
          </a:xfrm>
        </p:spPr>
        <p:txBody>
          <a:bodyPr/>
          <a:lstStyle/>
          <a:p>
            <a:r>
              <a:rPr lang="da-DK" dirty="0"/>
              <a:t>20.600 frivillige i Ældre Sagen spiller en uvurderlig rolle for alle dem, de hjælper og for </a:t>
            </a:r>
            <a:br>
              <a:rPr lang="da-DK" dirty="0"/>
            </a:br>
            <a:r>
              <a:rPr lang="da-DK" dirty="0"/>
              <a:t>Ældre Sagens aktiviteter</a:t>
            </a:r>
            <a:br>
              <a:rPr lang="da-DK" dirty="0"/>
            </a:br>
            <a:endParaRPr lang="da-DK" dirty="0"/>
          </a:p>
          <a:p>
            <a:r>
              <a:rPr lang="da-DK" dirty="0"/>
              <a:t>20.600 frivillige skaber sociale netværk og fællesskaber, der gavner den enkelte</a:t>
            </a:r>
          </a:p>
          <a:p>
            <a:br>
              <a:rPr lang="da-DK" dirty="0"/>
            </a:br>
            <a:r>
              <a:rPr lang="da-DK" dirty="0"/>
              <a:t>20.600 frivillige skaber aktiviteter, der inviterer ældre, der føler sig ensomme, </a:t>
            </a:r>
            <a:br>
              <a:rPr lang="da-DK" dirty="0"/>
            </a:br>
            <a:r>
              <a:rPr lang="da-DK" dirty="0"/>
              <a:t>ind i fællesskaber</a:t>
            </a:r>
          </a:p>
          <a:p>
            <a:br>
              <a:rPr lang="da-DK" dirty="0"/>
            </a:br>
            <a:r>
              <a:rPr lang="da-DK" dirty="0"/>
              <a:t>20.600 frivillige er med til at løse tunge samfundsopgaver, fx indenfor digitalisering, sundhed og ensomhed</a:t>
            </a:r>
          </a:p>
          <a:p>
            <a:br>
              <a:rPr lang="da-DK" dirty="0"/>
            </a:br>
            <a:r>
              <a:rPr lang="da-DK" dirty="0"/>
              <a:t>Tæt på 110.000 arrangementer og aktiviteter i de 215 lokalafdelinger i 2024</a:t>
            </a:r>
          </a:p>
          <a:p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0D4C574-8B18-4933-65B3-624D39A23A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6188" y="6577013"/>
            <a:ext cx="1939925" cy="273050"/>
          </a:xfrm>
        </p:spPr>
        <p:txBody>
          <a:bodyPr/>
          <a:lstStyle/>
          <a:p>
            <a:fld id="{E1F51329-5A9B-4FA1-B51F-EE0A6E70E354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ACB3D5E-C780-A99D-7A45-6A163C377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4262" y="6577013"/>
            <a:ext cx="6511926" cy="273050"/>
          </a:xfrm>
        </p:spPr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5151679-1DAE-50B6-4F6E-7C41DE8D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2337" y="6577013"/>
            <a:ext cx="693737" cy="273050"/>
          </a:xfrm>
        </p:spPr>
        <p:txBody>
          <a:bodyPr/>
          <a:lstStyle/>
          <a:p>
            <a:fld id="{0E8862F4-759C-4937-98C7-CDEB1EE77131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47279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B71108-54F6-D9EE-61D7-0C772BF5B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F4A83A-B930-F006-DCA0-140C86736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962520A0-727B-194C-2C82-299FFE963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338" y="1644242"/>
            <a:ext cx="5541962" cy="4513671"/>
          </a:xfrm>
        </p:spPr>
        <p:txBody>
          <a:bodyPr/>
          <a:lstStyle/>
          <a:p>
            <a:r>
              <a:rPr lang="da-DK" sz="2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 </a:t>
            </a:r>
            <a:endParaRPr lang="da-DK" sz="20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da-DK" sz="2000" dirty="0">
                <a:ea typeface="IBM Plex Sans" panose="020B0503050203000203" pitchFamily="34" charset="0"/>
              </a:rPr>
              <a:t>Vi b</a:t>
            </a:r>
            <a:r>
              <a:rPr lang="da-DK" sz="2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ekæmper ensomhed, bl.a. i mandefælleskaber, i vores lokalafdelinger.</a:t>
            </a:r>
            <a:endParaRPr lang="da-DK" sz="20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da-DK" sz="2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Vi har fået en ny anonym telefonlinje for ældre.</a:t>
            </a:r>
            <a:endParaRPr lang="da-DK" sz="20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da-DK" sz="2000" dirty="0">
                <a:ea typeface="IBM Plex Sans" panose="020B0503050203000203" pitchFamily="34" charset="0"/>
              </a:rPr>
              <a:t>Vi b</a:t>
            </a:r>
            <a:r>
              <a:rPr lang="da-DK" sz="2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ygger bro mellem ældrepleje og sundhed.</a:t>
            </a:r>
            <a:endParaRPr lang="da-DK" sz="20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da-DK" sz="2000" dirty="0">
                <a:ea typeface="IBM Plex Sans" panose="020B0503050203000203" pitchFamily="34" charset="0"/>
              </a:rPr>
              <a:t>Vi p</a:t>
            </a:r>
            <a:r>
              <a:rPr lang="da-DK" sz="2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åvirker ældrereformen.</a:t>
            </a:r>
            <a:endParaRPr lang="da-DK" sz="20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da-DK" sz="2000" dirty="0">
                <a:ea typeface="IBM Plex Sans" panose="020B0503050203000203" pitchFamily="34" charset="0"/>
              </a:rPr>
              <a:t>Vi b</a:t>
            </a:r>
            <a:r>
              <a:rPr lang="da-DK" sz="2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ekæmper it-svindel.</a:t>
            </a:r>
            <a:endParaRPr lang="da-DK" sz="20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da-DK" sz="2000" dirty="0">
                <a:ea typeface="IBM Plex Sans" panose="020B0503050203000203" pitchFamily="34" charset="0"/>
              </a:rPr>
              <a:t>Vi s</a:t>
            </a:r>
            <a:r>
              <a:rPr lang="da-DK" sz="2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tøtter og hjælper pressede pårørende.</a:t>
            </a:r>
            <a:endParaRPr lang="da-DK" sz="20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da-DK" sz="2000" dirty="0">
                <a:ea typeface="IBM Plex Sans" panose="020B0503050203000203" pitchFamily="34" charset="0"/>
              </a:rPr>
              <a:t>Vi h</a:t>
            </a:r>
            <a:r>
              <a:rPr lang="da-DK" sz="2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ar 48.000 rådgivninger om året.</a:t>
            </a:r>
            <a:endParaRPr lang="da-DK" sz="20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8AF2A97-86A8-8732-8D1B-2A7C41495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8" y="908198"/>
            <a:ext cx="5541963" cy="839788"/>
          </a:xfrm>
        </p:spPr>
        <p:txBody>
          <a:bodyPr/>
          <a:lstStyle/>
          <a:p>
            <a:r>
              <a:rPr lang="da-DK" dirty="0"/>
              <a:t>Vi kæmper, påvirker og </a:t>
            </a:r>
            <a:br>
              <a:rPr lang="da-DK" dirty="0"/>
            </a:br>
            <a:r>
              <a:rPr lang="da-DK" dirty="0"/>
              <a:t>bygger broer</a:t>
            </a:r>
          </a:p>
        </p:txBody>
      </p:sp>
      <p:cxnSp>
        <p:nvCxnSpPr>
          <p:cNvPr id="5" name="Lige forbindelse 4" hidden="1">
            <a:extLst>
              <a:ext uri="{FF2B5EF4-FFF2-40B4-BE49-F238E27FC236}">
                <a16:creationId xmlns:a16="http://schemas.microsoft.com/office/drawing/2014/main" id="{F8930B1C-86A0-2B13-515D-FDC1CEE3D10B}"/>
              </a:ext>
            </a:extLst>
          </p:cNvPr>
          <p:cNvCxnSpPr/>
          <p:nvPr/>
        </p:nvCxnSpPr>
        <p:spPr>
          <a:xfrm>
            <a:off x="900430" y="900430"/>
            <a:ext cx="0" cy="4262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forbindelse 6" hidden="1">
            <a:extLst>
              <a:ext uri="{FF2B5EF4-FFF2-40B4-BE49-F238E27FC236}">
                <a16:creationId xmlns:a16="http://schemas.microsoft.com/office/drawing/2014/main" id="{BE14ADB5-93C1-7BE1-DADD-DDB4C8DFC1D5}"/>
              </a:ext>
            </a:extLst>
          </p:cNvPr>
          <p:cNvCxnSpPr/>
          <p:nvPr/>
        </p:nvCxnSpPr>
        <p:spPr>
          <a:xfrm>
            <a:off x="436880" y="1548130"/>
            <a:ext cx="75380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forbindelse 8" hidden="1">
            <a:extLst>
              <a:ext uri="{FF2B5EF4-FFF2-40B4-BE49-F238E27FC236}">
                <a16:creationId xmlns:a16="http://schemas.microsoft.com/office/drawing/2014/main" id="{416D296A-2852-00D9-5AC4-EEB30D53A8E9}"/>
              </a:ext>
            </a:extLst>
          </p:cNvPr>
          <p:cNvCxnSpPr/>
          <p:nvPr/>
        </p:nvCxnSpPr>
        <p:spPr>
          <a:xfrm>
            <a:off x="6661150" y="900430"/>
            <a:ext cx="0" cy="4262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forbindelse 9" hidden="1">
            <a:extLst>
              <a:ext uri="{FF2B5EF4-FFF2-40B4-BE49-F238E27FC236}">
                <a16:creationId xmlns:a16="http://schemas.microsoft.com/office/drawing/2014/main" id="{27767566-76C3-5A6E-A354-3BE31F47648D}"/>
              </a:ext>
            </a:extLst>
          </p:cNvPr>
          <p:cNvCxnSpPr/>
          <p:nvPr/>
        </p:nvCxnSpPr>
        <p:spPr>
          <a:xfrm>
            <a:off x="5581015" y="900430"/>
            <a:ext cx="0" cy="4262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5">
            <a:extLst>
              <a:ext uri="{FF2B5EF4-FFF2-40B4-BE49-F238E27FC236}">
                <a16:creationId xmlns:a16="http://schemas.microsoft.com/office/drawing/2014/main" id="{FE793044-9AC4-7973-3CA7-B8BF037B9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8" name="Pladsholder til billede 17" descr="Et billede, der indeholder tøj, person, mur, Ansigt&#10;&#10;Automatisk genereret beskrivelse">
            <a:extLst>
              <a:ext uri="{FF2B5EF4-FFF2-40B4-BE49-F238E27FC236}">
                <a16:creationId xmlns:a16="http://schemas.microsoft.com/office/drawing/2014/main" id="{D1A06D7C-7C01-D3AF-D97E-D48AEA80BE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7794" r="21720"/>
          <a:stretch/>
        </p:blipFill>
        <p:spPr>
          <a:xfrm>
            <a:off x="6235703" y="7937"/>
            <a:ext cx="5956298" cy="6568210"/>
          </a:xfrm>
        </p:spPr>
      </p:pic>
    </p:spTree>
    <p:extLst>
      <p:ext uri="{BB962C8B-B14F-4D97-AF65-F5344CB8AC3E}">
        <p14:creationId xmlns:p14="http://schemas.microsoft.com/office/powerpoint/2010/main" val="2496896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ladsholder til billede 10" descr="Et billede, der indeholder person, tøj, Ansigt, indendørs">
            <a:extLst>
              <a:ext uri="{FF2B5EF4-FFF2-40B4-BE49-F238E27FC236}">
                <a16:creationId xmlns:a16="http://schemas.microsoft.com/office/drawing/2014/main" id="{8DCC4572-8751-B061-B610-EC2DFDA5099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7344" r="35611"/>
          <a:stretch/>
        </p:blipFill>
        <p:spPr>
          <a:xfrm>
            <a:off x="-1" y="7937"/>
            <a:ext cx="5618531" cy="6569076"/>
          </a:xfrm>
        </p:spPr>
      </p:pic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962520A0-727B-194C-2C82-299FFE963D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8490" y="1470893"/>
            <a:ext cx="6292526" cy="4699402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AB2026"/>
                </a:solidFill>
                <a:effectLst/>
                <a:latin typeface="+mn-lt"/>
                <a:ea typeface="IBM Plex Sans" panose="020B0503050203000203" pitchFamily="34" charset="0"/>
              </a:rPr>
              <a:t>Generationsmøder i børnehave og skole</a:t>
            </a:r>
            <a:endParaRPr lang="da-DK" sz="2400" dirty="0">
              <a:effectLst/>
              <a:latin typeface="+mn-lt"/>
              <a:ea typeface="IBM Plex Sans" panose="020B0503050203000203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AB2026"/>
                </a:solidFill>
                <a:effectLst/>
                <a:latin typeface="+mn-lt"/>
                <a:ea typeface="IBM Plex Sans" panose="020B0503050203000203" pitchFamily="34" charset="0"/>
              </a:rPr>
              <a:t>Flere frivillige – Rekrutteringsugen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AB2026"/>
                </a:solidFill>
                <a:effectLst/>
                <a:latin typeface="+mn-lt"/>
                <a:ea typeface="IBM Plex Sans" panose="020B0503050203000203" pitchFamily="34" charset="0"/>
              </a:rPr>
              <a:t>Folkebevægelsen mod Ensomhed dækker </a:t>
            </a:r>
          </a:p>
          <a:p>
            <a:pPr>
              <a:lnSpc>
                <a:spcPct val="120000"/>
              </a:lnSpc>
            </a:pPr>
            <a:r>
              <a:rPr lang="da-DK" sz="2400" dirty="0">
                <a:solidFill>
                  <a:srgbClr val="AB2026"/>
                </a:solidFill>
                <a:effectLst/>
                <a:latin typeface="+mn-lt"/>
                <a:ea typeface="IBM Plex Sans" panose="020B0503050203000203" pitchFamily="34" charset="0"/>
              </a:rPr>
              <a:t>     alle aldre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AB2026"/>
                </a:solidFill>
                <a:effectLst/>
                <a:latin typeface="+mn-lt"/>
                <a:ea typeface="IBM Plex Sans" panose="020B0503050203000203" pitchFamily="34" charset="0"/>
              </a:rPr>
              <a:t>”Danmark Spiser Sammen” i uge 17 og 45</a:t>
            </a:r>
            <a:endParaRPr lang="da-DK" sz="2400" dirty="0">
              <a:effectLst/>
              <a:latin typeface="+mn-lt"/>
              <a:ea typeface="IBM Plex Sans" panose="020B0503050203000203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AB2026"/>
                </a:solidFill>
                <a:latin typeface="+mn-lt"/>
              </a:rPr>
              <a:t>Flere demensvenlige lokalafdelinger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AB2026"/>
                </a:solidFill>
                <a:effectLst/>
                <a:latin typeface="+mn-lt"/>
                <a:ea typeface="IBM Plex Sans" panose="020B0503050203000203" pitchFamily="34" charset="0"/>
              </a:rPr>
              <a:t>Over 200 mandefællesskaber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AB2026"/>
                </a:solidFill>
                <a:effectLst/>
                <a:latin typeface="+mn-lt"/>
                <a:ea typeface="IBM Plex Sans" panose="020B0503050203000203" pitchFamily="34" charset="0"/>
              </a:rPr>
              <a:t>Reparationscaféer for klima og fællesskab</a:t>
            </a:r>
            <a:endParaRPr lang="da-DK" sz="2400" dirty="0">
              <a:effectLst/>
              <a:latin typeface="+mn-lt"/>
              <a:ea typeface="IBM Plex Sans" panose="020B0503050203000203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AB2026"/>
                </a:solidFill>
                <a:effectLst/>
                <a:latin typeface="+mn-lt"/>
                <a:ea typeface="IBM Plex Sans" panose="020B0503050203000203" pitchFamily="34" charset="0"/>
              </a:rPr>
              <a:t>Mere end 5000 besøgsvenner landet over</a:t>
            </a:r>
            <a:endParaRPr lang="da-DK" sz="2400" dirty="0">
              <a:effectLst/>
              <a:latin typeface="+mn-lt"/>
              <a:ea typeface="IBM Plex Sans" panose="020B0503050203000203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 kern="0" dirty="0">
                <a:solidFill>
                  <a:srgbClr val="AB2026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Ældretelefonen en anonym samtalelinje for ældre</a:t>
            </a:r>
            <a:endParaRPr lang="da-DK" sz="2400" kern="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AB2026"/>
                </a:solidFill>
                <a:effectLst/>
                <a:latin typeface="+mn-lt"/>
                <a:ea typeface="IBM Plex Sans" panose="020B0503050203000203" pitchFamily="34" charset="0"/>
              </a:rPr>
              <a:t>450 Telefonvennepar </a:t>
            </a:r>
            <a:r>
              <a:rPr lang="da-DK" sz="2400" dirty="0">
                <a:solidFill>
                  <a:srgbClr val="FF0000"/>
                </a:solidFill>
                <a:effectLst/>
                <a:latin typeface="+mn-lt"/>
                <a:ea typeface="IBM Plex Sans" panose="020B0503050203000203" pitchFamily="34" charset="0"/>
              </a:rPr>
              <a:t> </a:t>
            </a:r>
            <a:endParaRPr lang="da-DK" sz="2400" dirty="0">
              <a:effectLst/>
              <a:latin typeface="+mn-lt"/>
              <a:ea typeface="IBM Plex Sans" panose="020B0503050203000203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 kern="0" dirty="0">
                <a:solidFill>
                  <a:srgbClr val="AB2026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Kurser for bestyrelser og nye formænd</a:t>
            </a:r>
            <a:endParaRPr lang="da-DK" sz="2400" dirty="0">
              <a:solidFill>
                <a:srgbClr val="AB2026"/>
              </a:solidFill>
              <a:effectLst/>
              <a:latin typeface="+mn-lt"/>
              <a:ea typeface="IBM Plex Sans" panose="020B0503050203000203" pitchFamily="34" charset="0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B71108-54F6-D9EE-61D7-0C772BF5BC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6188" y="6577013"/>
            <a:ext cx="1939925" cy="27305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9DC91F-28B5-4ED4-980F-F7980C0A9ECB}" type="datetime1">
              <a:rPr lang="da-DK" smtClean="0"/>
              <a:pPr>
                <a:spcAft>
                  <a:spcPts val="600"/>
                </a:spcAft>
              </a:pPr>
              <a:t>21-01-2025</a:t>
            </a:fld>
            <a:endParaRPr lang="da-DK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27602210-7C55-7893-BE2A-5DD8AB08C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4262" y="6577013"/>
            <a:ext cx="6511926" cy="273050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F4A83A-B930-F006-DCA0-140C86736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2337" y="6577013"/>
            <a:ext cx="693737" cy="27305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4</a:t>
            </a:fld>
            <a:endParaRPr lang="da-DK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5F2750A1-5C5F-A2C0-7A79-F42E38857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8490" y="423678"/>
            <a:ext cx="11361737" cy="839788"/>
          </a:xfrm>
        </p:spPr>
        <p:txBody>
          <a:bodyPr anchor="t">
            <a:normAutofit/>
          </a:bodyPr>
          <a:lstStyle/>
          <a:p>
            <a:r>
              <a:rPr lang="da-DK" dirty="0"/>
              <a:t>Et travlt år for </a:t>
            </a:r>
            <a:br>
              <a:rPr lang="da-DK" dirty="0"/>
            </a:br>
            <a:r>
              <a:rPr lang="da-DK" dirty="0"/>
              <a:t>frivillige i Ældre Sagen</a:t>
            </a:r>
          </a:p>
        </p:txBody>
      </p:sp>
    </p:spTree>
    <p:extLst>
      <p:ext uri="{BB962C8B-B14F-4D97-AF65-F5344CB8AC3E}">
        <p14:creationId xmlns:p14="http://schemas.microsoft.com/office/powerpoint/2010/main" val="3255641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AAE29D57-4427-DC3E-75B2-5469F8465A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337" y="1529133"/>
            <a:ext cx="5541962" cy="447992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AB2026"/>
                </a:solidFill>
                <a:effectLst/>
                <a:latin typeface="+mn-lt"/>
                <a:ea typeface="IBM Plex Sans" panose="020B0503050203000203" pitchFamily="34" charset="0"/>
              </a:rPr>
              <a:t>Vågetjenesten hjælper – også på bosteder</a:t>
            </a:r>
            <a:endParaRPr lang="da-DK" sz="2000" dirty="0">
              <a:effectLst/>
              <a:latin typeface="+mn-lt"/>
              <a:ea typeface="IBM Plex San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AB2026"/>
                </a:solidFill>
                <a:effectLst/>
                <a:latin typeface="+mn-lt"/>
                <a:ea typeface="IBM Plex Sans" panose="020B0503050203000203" pitchFamily="34" charset="0"/>
              </a:rPr>
              <a:t>Digital bisidderhjælp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AB2026"/>
                </a:solidFill>
                <a:effectLst/>
                <a:latin typeface="+mj-lt"/>
                <a:ea typeface="IBM Plex Sans" panose="020B0503050203000203" pitchFamily="34" charset="0"/>
              </a:rPr>
              <a:t>Mange besøgsvenner</a:t>
            </a:r>
            <a:endParaRPr lang="da-DK" sz="2000" dirty="0">
              <a:effectLst/>
              <a:latin typeface="+mj-lt"/>
              <a:ea typeface="IBM Plex San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AB2026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Hunden med på besøg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AB2026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Tryghedsopkald – en god start på dagen</a:t>
            </a:r>
            <a:r>
              <a:rPr lang="da-DK" sz="2000" dirty="0">
                <a:solidFill>
                  <a:srgbClr val="FF0000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 </a:t>
            </a:r>
            <a:endParaRPr lang="da-DK" sz="20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AB2026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Drømmeløber – opfyld drømme og gør en forskel</a:t>
            </a:r>
            <a:endParaRPr lang="da-DK" sz="20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AB2026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Webakademiet om </a:t>
            </a:r>
            <a:r>
              <a:rPr lang="da-DK" sz="2000" dirty="0" err="1">
                <a:solidFill>
                  <a:srgbClr val="AB2026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MitID</a:t>
            </a:r>
            <a:r>
              <a:rPr lang="da-DK" sz="2000" dirty="0">
                <a:solidFill>
                  <a:srgbClr val="AB2026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, MobilePay og Rejsekort</a:t>
            </a:r>
            <a:endParaRPr lang="da-DK" sz="20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AB2026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Kurser i kunstig intelligens (AI)</a:t>
            </a:r>
            <a:endParaRPr lang="da-DK" sz="20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AB2026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Calibri" panose="020F0502020204030204" pitchFamily="34" charset="0"/>
              </a:rPr>
              <a:t>Frivillige inden for velfærdsteknologi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AB2026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Times New Roman" panose="02020603050405020304" pitchFamily="18" charset="0"/>
              </a:rPr>
              <a:t>Lokal ældrepolitik og et Rejsehold </a:t>
            </a:r>
            <a:endParaRPr lang="da-DK" sz="2000" dirty="0">
              <a:effectLst/>
              <a:latin typeface="Georgia" panose="02040502050405020303" pitchFamily="18" charset="0"/>
              <a:ea typeface="IBM Plex Sans" panose="020B0503050203000203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AB2026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Fælles indsats om flere plejehjemspladser</a:t>
            </a:r>
            <a:endParaRPr lang="da-DK" sz="20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br>
              <a:rPr lang="da-DK" sz="1800" dirty="0">
                <a:solidFill>
                  <a:srgbClr val="FF0000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Calibri" panose="020F0502020204030204" pitchFamily="34" charset="0"/>
              </a:rPr>
            </a:br>
            <a:endParaRPr lang="da-DK" sz="1800" dirty="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endParaRPr lang="da-DK" sz="1800" dirty="0">
              <a:solidFill>
                <a:srgbClr val="AB2026"/>
              </a:solidFill>
              <a:effectLst/>
              <a:latin typeface="+mn-lt"/>
              <a:ea typeface="IBM Plex Sans" panose="020B0503050203000203" pitchFamily="34" charset="0"/>
            </a:endParaRPr>
          </a:p>
          <a:p>
            <a:endParaRPr lang="da-DK" sz="180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343747-EEE9-71C0-F407-DA1FC2D2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D63586-6267-6AC9-5BA3-4F68D2B80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FC958E-FA52-F506-B114-BCD992D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5</a:t>
            </a:fld>
            <a:endParaRPr lang="da-DK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30D85A8B-5922-3D9B-8194-FBE0AF3EA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dirty="0"/>
              <a:t>Et travlt år for </a:t>
            </a:r>
            <a:br>
              <a:rPr lang="da-DK" sz="3200" dirty="0"/>
            </a:br>
            <a:r>
              <a:rPr lang="da-DK" sz="3200" dirty="0"/>
              <a:t>frivillige i Ældre Sagen</a:t>
            </a:r>
          </a:p>
        </p:txBody>
      </p:sp>
      <p:pic>
        <p:nvPicPr>
          <p:cNvPr id="13" name="Pladsholder til indhold 12" descr="Et billede, der indeholder person, indendørs, mur, komfort/trøst&#10;&#10;Automatisk genereret beskrivelse">
            <a:extLst>
              <a:ext uri="{FF2B5EF4-FFF2-40B4-BE49-F238E27FC236}">
                <a16:creationId xmlns:a16="http://schemas.microsoft.com/office/drawing/2014/main" id="{14BB483A-B082-57D7-1E9C-05255BADD3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-1" t="789" r="42457"/>
          <a:stretch/>
        </p:blipFill>
        <p:spPr>
          <a:xfrm>
            <a:off x="6479515" y="7937"/>
            <a:ext cx="5712485" cy="6569076"/>
          </a:xfrm>
        </p:spPr>
      </p:pic>
    </p:spTree>
    <p:extLst>
      <p:ext uri="{BB962C8B-B14F-4D97-AF65-F5344CB8AC3E}">
        <p14:creationId xmlns:p14="http://schemas.microsoft.com/office/powerpoint/2010/main" val="2146020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0EE607-69B4-6E92-C6B4-0B03E83B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352598"/>
            <a:ext cx="11361737" cy="839788"/>
          </a:xfrm>
        </p:spPr>
        <p:txBody>
          <a:bodyPr/>
          <a:lstStyle/>
          <a:p>
            <a:r>
              <a:rPr lang="da-DK" dirty="0"/>
              <a:t>Indflydelse på ældrepolitik i 2024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78A855-62D0-4AD2-D62F-9F518A5E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44D0692-9B5F-9E83-7F48-D03157243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3C87987-858F-CE56-86C6-B566C855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6</a:t>
            </a:fld>
            <a:endParaRPr lang="da-DK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59727BC-53B2-C20F-1112-070B2C42E0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4337" y="1022465"/>
            <a:ext cx="11361737" cy="5210263"/>
          </a:xfrm>
        </p:spPr>
        <p:txBody>
          <a:bodyPr/>
          <a:lstStyle/>
          <a:p>
            <a:endParaRPr lang="da-DK" sz="2800" dirty="0">
              <a:solidFill>
                <a:srgbClr val="AB202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rgbClr val="AB2026"/>
                </a:solidFill>
              </a:rPr>
              <a:t>Drømmekommunen – ældre føler sig set, hørt og lyttet til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rgbClr val="AB2026"/>
                </a:solidFill>
              </a:rPr>
              <a:t>13 forskere i gang under Fremtidsstudiet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rgbClr val="AB2026"/>
                </a:solidFill>
              </a:rPr>
              <a:t>Vi bygger bro mellem ældrepleje og sundhed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rgbClr val="AB2026"/>
                </a:solidFill>
              </a:rPr>
              <a:t>Sunde tænder skal prioriteres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rgbClr val="AB2026"/>
                </a:solidFill>
              </a:rPr>
              <a:t>Ældre Sagen kæmper for en rimelig pension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rgbClr val="AB2026"/>
                </a:solidFill>
              </a:rPr>
              <a:t>Ældre Sagen påvirker ældrereform 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rgbClr val="AB2026"/>
                </a:solidFill>
              </a:rPr>
              <a:t>Vi bekæmper it-svindel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rgbClr val="AB2026"/>
                </a:solidFill>
              </a:rPr>
              <a:t>Ældre kan stadig betale med 1000-kronesedlen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rgbClr val="AB2026"/>
                </a:solidFill>
              </a:rPr>
              <a:t>Pårørende bliver mere og mere pressede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800" dirty="0">
              <a:solidFill>
                <a:srgbClr val="AB202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800" dirty="0">
              <a:solidFill>
                <a:srgbClr val="AB202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800" dirty="0">
              <a:solidFill>
                <a:srgbClr val="AB2026"/>
              </a:solidFill>
            </a:endParaRPr>
          </a:p>
          <a:p>
            <a:endParaRPr lang="da-DK" sz="2800" dirty="0">
              <a:solidFill>
                <a:srgbClr val="AB2026"/>
              </a:solidFill>
            </a:endParaRPr>
          </a:p>
          <a:p>
            <a:endParaRPr lang="da-DK" sz="2800" dirty="0">
              <a:solidFill>
                <a:srgbClr val="AB20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052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0EE607-69B4-6E92-C6B4-0B03E83B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352598"/>
            <a:ext cx="11361737" cy="839788"/>
          </a:xfrm>
        </p:spPr>
        <p:txBody>
          <a:bodyPr/>
          <a:lstStyle/>
          <a:p>
            <a:r>
              <a:rPr lang="da-DK" dirty="0"/>
              <a:t>Politiske resultater i 2024 (fra aeldresagen.dk)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78A855-62D0-4AD2-D62F-9F518A5E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44D0692-9B5F-9E83-7F48-D03157243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3C87987-858F-CE56-86C6-B566C855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59727BC-53B2-C20F-1112-070B2C42E0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4337" y="1022465"/>
            <a:ext cx="11361737" cy="52102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0" i="0" u="none" strike="noStrike" dirty="0">
                <a:effectLst/>
                <a:latin typeface="IBM Plex Sans" panose="020B0503050203000203" pitchFamily="34" charset="0"/>
                <a:hlinkClick r:id="rId3"/>
              </a:rPr>
              <a:t>Borgerrådgivning kan fortsætte – retssikkerheden styrkes</a:t>
            </a:r>
            <a:br>
              <a:rPr lang="da-DK" u="none" strike="noStrike" dirty="0"/>
            </a:br>
            <a:r>
              <a:rPr lang="da-DK" b="0" i="0" dirty="0">
                <a:solidFill>
                  <a:srgbClr val="192B37"/>
                </a:solidFill>
                <a:effectLst/>
                <a:latin typeface="IBM Plex Sans" panose="020B0503050203000203" pitchFamily="34" charset="0"/>
              </a:rPr>
              <a:t>Ældre Sagen har sammen med Retssikkerhedsnetværket fået gennemført, at Borgerrådgivningsordningen fortsætter, og kommunerne fortsat kan sikre borgernes retssikkerhed.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>
              <a:solidFill>
                <a:srgbClr val="192B37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0" i="0" u="none" strike="noStrike" dirty="0">
                <a:effectLst/>
                <a:latin typeface="IBM Plex Sans" panose="020B0503050203000203" pitchFamily="34" charset="0"/>
                <a:hlinkClick r:id="rId4"/>
              </a:rPr>
              <a:t>Tre nye initiativer mod digital svindel</a:t>
            </a:r>
            <a:br>
              <a:rPr lang="da-DK" u="none" strike="noStrike" dirty="0"/>
            </a:br>
            <a:r>
              <a:rPr lang="da-DK" b="0" i="0" dirty="0">
                <a:solidFill>
                  <a:srgbClr val="192B37"/>
                </a:solidFill>
                <a:effectLst/>
                <a:latin typeface="IBM Plex Sans" panose="020B0503050203000203" pitchFamily="34" charset="0"/>
              </a:rPr>
              <a:t>Ældre Sagen kæmper for, at befolkningen – især ældre – skal beskyttes bedre mod digital svindel. Nu er flere nye initiativer vedtaget.</a:t>
            </a:r>
          </a:p>
          <a:p>
            <a:pPr algn="l"/>
            <a:endParaRPr lang="da-DK" dirty="0">
              <a:solidFill>
                <a:srgbClr val="192B37"/>
              </a:solidFill>
              <a:hlinkClick r:id="rId5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b="0" i="0" u="none" strike="noStrike" dirty="0">
                <a:effectLst/>
                <a:latin typeface="IBM Plex Sans" panose="020B0503050203000203" pitchFamily="34" charset="0"/>
                <a:hlinkClick r:id="rId5"/>
              </a:rPr>
              <a:t>Forbedret retssikkerhed for plejehjemsbeboere</a:t>
            </a:r>
            <a:br>
              <a:rPr lang="da-DK" sz="2400" b="0" i="0" u="none" strike="noStrike" dirty="0">
                <a:effectLst/>
                <a:latin typeface="IBM Plex Sans" panose="020B0503050203000203" pitchFamily="34" charset="0"/>
              </a:rPr>
            </a:br>
            <a:r>
              <a:rPr lang="da-DK" b="0" i="0" dirty="0">
                <a:solidFill>
                  <a:srgbClr val="192B37"/>
                </a:solidFill>
                <a:effectLst/>
                <a:latin typeface="IBM Plex Sans" panose="020B0503050203000203" pitchFamily="34" charset="0"/>
              </a:rPr>
              <a:t>Ældre Sagen har sikret vigtige ændringer i reglerne om magtanvendelse.</a:t>
            </a:r>
          </a:p>
          <a:p>
            <a:endParaRPr lang="da-DK" sz="24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2400" b="0" i="0" u="none" strike="noStrike" dirty="0">
                <a:effectLst/>
                <a:latin typeface="IBM Plex Sans" panose="020B0503050203000203" pitchFamily="34" charset="0"/>
                <a:hlinkClick r:id="rId6"/>
              </a:rPr>
              <a:t>Vi har kæmpet for at beboere på plejehjem kan fravælge måltider</a:t>
            </a:r>
            <a:br>
              <a:rPr lang="da-DK" sz="2400" u="none" strike="noStrike" dirty="0"/>
            </a:br>
            <a:r>
              <a:rPr lang="da-DK" b="0" i="0" dirty="0">
                <a:solidFill>
                  <a:srgbClr val="192B37"/>
                </a:solidFill>
                <a:effectLst/>
                <a:latin typeface="IBM Plex Sans" panose="020B0503050203000203" pitchFamily="34" charset="0"/>
              </a:rPr>
              <a:t>Beboerne skulle betale for måltider, de ikke fik, medmindre de afbestilte halvanden måned i forvejen.</a:t>
            </a:r>
          </a:p>
          <a:p>
            <a:endParaRPr lang="da-DK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2400" b="0" i="0" u="none" strike="noStrike" dirty="0">
                <a:effectLst/>
                <a:latin typeface="IBM Plex Sans" panose="020B0503050203000203" pitchFamily="34" charset="0"/>
                <a:hlinkClick r:id="rId7"/>
              </a:rPr>
              <a:t>Ældre Sagen har forsvaret kontantbetalingerne</a:t>
            </a:r>
            <a:br>
              <a:rPr lang="da-DK" sz="2400" u="none" strike="noStrike" dirty="0"/>
            </a:br>
            <a:r>
              <a:rPr lang="da-DK" b="0" i="0" dirty="0">
                <a:solidFill>
                  <a:srgbClr val="192B37"/>
                </a:solidFill>
                <a:effectLst/>
                <a:latin typeface="IBM Plex Sans" panose="020B0503050203000203" pitchFamily="34" charset="0"/>
              </a:rPr>
              <a:t>Ældre Sagen været en afgørende stemme i, at erhvervsministeren har skiftet mening og ændret et lovforslag om kontantbetalinger til fordel for forbrugerne.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83595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0EE607-69B4-6E92-C6B4-0B03E83B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352598"/>
            <a:ext cx="11361737" cy="839788"/>
          </a:xfrm>
        </p:spPr>
        <p:txBody>
          <a:bodyPr/>
          <a:lstStyle/>
          <a:p>
            <a:r>
              <a:rPr lang="da-DK" dirty="0"/>
              <a:t>Politiske resultater i 2024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78A855-62D0-4AD2-D62F-9F518A5E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44D0692-9B5F-9E83-7F48-D03157243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3C87987-858F-CE56-86C6-B566C855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8</a:t>
            </a:fld>
            <a:endParaRPr lang="da-DK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59727BC-53B2-C20F-1112-070B2C42E0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4337" y="1022465"/>
            <a:ext cx="11361737" cy="5210263"/>
          </a:xfrm>
        </p:spPr>
        <p:txBody>
          <a:bodyPr/>
          <a:lstStyle/>
          <a:p>
            <a:pPr algn="l"/>
            <a:r>
              <a:rPr lang="da-DK" sz="2800" b="0" i="0" u="none" strike="noStrike" dirty="0">
                <a:effectLst/>
                <a:latin typeface="IBM Plex Sans" panose="020B0503050203000203" pitchFamily="34" charset="0"/>
                <a:hlinkClick r:id="rId3"/>
              </a:rPr>
              <a:t>Længe ventet ældrereform vedtaget</a:t>
            </a:r>
            <a:endParaRPr lang="da-DK" sz="2800" b="0" i="0" dirty="0">
              <a:effectLst/>
              <a:latin typeface="IBM Plex Sans" panose="020B0503050203000203" pitchFamily="34" charset="0"/>
            </a:endParaRPr>
          </a:p>
          <a:p>
            <a:pPr algn="l"/>
            <a:r>
              <a:rPr lang="da-DK" sz="1400" b="0" i="0" dirty="0">
                <a:solidFill>
                  <a:srgbClr val="192B37"/>
                </a:solidFill>
                <a:effectLst/>
                <a:latin typeface="IBM Plex Sans" panose="020B0503050203000203" pitchFamily="34" charset="0"/>
              </a:rPr>
              <a:t>Ældre Sagen har kæmpet indædt for et eftersyn af ældreplejen i Danmark.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>
              <a:solidFill>
                <a:srgbClr val="192B37"/>
              </a:solidFill>
            </a:endParaRPr>
          </a:p>
          <a:p>
            <a:pPr algn="l"/>
            <a:r>
              <a:rPr lang="da-DK" sz="2800" b="0" i="0" u="none" strike="noStrike" dirty="0">
                <a:effectLst/>
                <a:latin typeface="IBM Plex Sans" panose="020B0503050203000203" pitchFamily="34" charset="0"/>
                <a:hlinkClick r:id="rId4"/>
              </a:rPr>
              <a:t>Vi presser på for højere ambitioner i ældrereformen</a:t>
            </a:r>
            <a:endParaRPr lang="da-DK" sz="2800" b="0" i="0" dirty="0">
              <a:effectLst/>
              <a:latin typeface="IBM Plex Sans" panose="020B0503050203000203" pitchFamily="34" charset="0"/>
            </a:endParaRPr>
          </a:p>
          <a:p>
            <a:pPr algn="l"/>
            <a:r>
              <a:rPr lang="da-DK" sz="1400" b="0" i="0" dirty="0">
                <a:solidFill>
                  <a:srgbClr val="192B37"/>
                </a:solidFill>
                <a:effectLst/>
                <a:latin typeface="IBM Plex Sans" panose="020B0503050203000203" pitchFamily="34" charset="0"/>
              </a:rPr>
              <a:t>Ældre Sagen har i medierne lagt massivt pres på regeringen for at få hævet ambitionsniveau i den forestående reform.</a:t>
            </a:r>
          </a:p>
          <a:p>
            <a:pPr algn="l"/>
            <a:endParaRPr lang="da-DK" dirty="0">
              <a:solidFill>
                <a:srgbClr val="192B37"/>
              </a:solidFill>
              <a:hlinkClick r:id="rId5"/>
            </a:endParaRPr>
          </a:p>
          <a:p>
            <a:pPr algn="l"/>
            <a:r>
              <a:rPr lang="da-DK" sz="2800" b="0" i="0" u="none" strike="noStrike" dirty="0">
                <a:effectLst/>
                <a:latin typeface="IBM Plex Sans" panose="020B0503050203000203" pitchFamily="34" charset="0"/>
                <a:hlinkClick r:id="rId6"/>
              </a:rPr>
              <a:t>Vi er med i ny aftale mod digital svindel</a:t>
            </a:r>
            <a:endParaRPr lang="da-DK" sz="2800" b="0" i="0" dirty="0">
              <a:effectLst/>
              <a:latin typeface="IBM Plex Sans" panose="020B0503050203000203" pitchFamily="34" charset="0"/>
            </a:endParaRPr>
          </a:p>
          <a:p>
            <a:pPr algn="l"/>
            <a:r>
              <a:rPr lang="da-DK" sz="1400" b="0" i="0" dirty="0">
                <a:solidFill>
                  <a:srgbClr val="192B37"/>
                </a:solidFill>
                <a:effectLst/>
                <a:latin typeface="IBM Plex Sans" panose="020B0503050203000203" pitchFamily="34" charset="0"/>
              </a:rPr>
              <a:t>Ældre Sagen har indgået en aftale med Finanssektoren, regeringen og Teleindustrien. Aftalen består i flere initiativer mod digital svindel.</a:t>
            </a:r>
          </a:p>
          <a:p>
            <a:pPr algn="l"/>
            <a:endParaRPr lang="da-DK" sz="1400" b="0" i="0" dirty="0">
              <a:solidFill>
                <a:srgbClr val="192B37"/>
              </a:solidFill>
              <a:effectLst/>
              <a:latin typeface="IBM Plex Sans" panose="020B0503050203000203" pitchFamily="34" charset="0"/>
            </a:endParaRPr>
          </a:p>
          <a:p>
            <a:pPr algn="l"/>
            <a:r>
              <a:rPr lang="da-DK" sz="2800" b="0" i="0" u="none" strike="noStrike" dirty="0">
                <a:effectLst/>
                <a:latin typeface="IBM Plex Sans" panose="020B0503050203000203" pitchFamily="34" charset="0"/>
                <a:hlinkClick r:id="rId7"/>
              </a:rPr>
              <a:t>Ny afgørelse sikrer lettere adgang til kompressionshjælpemidler</a:t>
            </a:r>
            <a:endParaRPr lang="da-DK" sz="2800" b="0" i="0" dirty="0">
              <a:effectLst/>
              <a:latin typeface="IBM Plex Sans" panose="020B0503050203000203" pitchFamily="34" charset="0"/>
            </a:endParaRPr>
          </a:p>
          <a:p>
            <a:pPr algn="l"/>
            <a:r>
              <a:rPr lang="da-DK" sz="1400" b="0" i="0" dirty="0">
                <a:solidFill>
                  <a:srgbClr val="192B37"/>
                </a:solidFill>
                <a:effectLst/>
                <a:latin typeface="IBM Plex Sans" panose="020B0503050203000203" pitchFamily="34" charset="0"/>
              </a:rPr>
              <a:t>Ældre Sagen har siden 2023 arbejdet ihærdigt for at sikre bedre vilkår for ældre, der har brug for kompressionshjælpemidler.</a:t>
            </a:r>
          </a:p>
          <a:p>
            <a:pPr algn="l"/>
            <a:endParaRPr lang="da-DK" sz="1400" b="0" i="0" dirty="0">
              <a:solidFill>
                <a:srgbClr val="192B37"/>
              </a:solidFill>
              <a:effectLst/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977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7F5944-9C8E-756B-B0E1-7AD80B4F2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/>
              <a:t>De lokale PR- og kommunikationsfrivillige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78AB6F0-0C13-0EE6-26B0-A0ECA948E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21-01-2025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E29BF62-D93D-5C39-6AA0-BB10DAC2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4F3D43E-1C55-5269-4D7D-2F38E38D9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7CBFA8F-98DC-E804-BBDF-E74649B302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Flere og flere frivillige interesserer sig for at arbejde med lokal presse</a:t>
            </a:r>
            <a:br>
              <a:rPr lang="da-DK" sz="2000" dirty="0"/>
            </a:b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Arbejdet med lokal presse giver omtale, kendskab og indflydelse</a:t>
            </a:r>
            <a:br>
              <a:rPr lang="da-DK" sz="2000" dirty="0"/>
            </a:b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Ældre Sagens budskaber, undersøgelser og tal når bredt ud</a:t>
            </a:r>
            <a:br>
              <a:rPr lang="da-DK" sz="2000" dirty="0"/>
            </a:b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Det lokale pressearbejde skal sikre, at Ældre Sagen når de regionale og lokale medier</a:t>
            </a:r>
            <a:br>
              <a:rPr lang="da-DK" sz="2000" dirty="0"/>
            </a:b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2024 blev endnu et år med mange borgermøder for at diskutere kommunernes økonomi og politiske prioriteringer</a:t>
            </a:r>
            <a:br>
              <a:rPr lang="da-DK" sz="2000" dirty="0"/>
            </a:b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Mange lokalafdelinger har debatteret ældrepleje gennem debatindlæg, læserbreve og interviews til lokalaviser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9546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92696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heme/theme1.xml><?xml version="1.0" encoding="utf-8"?>
<a:theme xmlns:a="http://schemas.openxmlformats.org/drawingml/2006/main" name="Office-tema">
  <a:themeElements>
    <a:clrScheme name="Brugerdefineret 17">
      <a:dk1>
        <a:srgbClr val="000000"/>
      </a:dk1>
      <a:lt1>
        <a:srgbClr val="FFFFFF"/>
      </a:lt1>
      <a:dk2>
        <a:srgbClr val="192B37"/>
      </a:dk2>
      <a:lt2>
        <a:srgbClr val="DEE2E4"/>
      </a:lt2>
      <a:accent1>
        <a:srgbClr val="52575B"/>
      </a:accent1>
      <a:accent2>
        <a:srgbClr val="3A8182"/>
      </a:accent2>
      <a:accent3>
        <a:srgbClr val="E0B362"/>
      </a:accent3>
      <a:accent4>
        <a:srgbClr val="9DB4C7"/>
      </a:accent4>
      <a:accent5>
        <a:srgbClr val="BB575D"/>
      </a:accent5>
      <a:accent6>
        <a:srgbClr val="E4C6BA"/>
      </a:accent6>
      <a:hlink>
        <a:srgbClr val="AB2026"/>
      </a:hlink>
      <a:folHlink>
        <a:srgbClr val="B2B2B2"/>
      </a:folHlink>
    </a:clrScheme>
    <a:fontScheme name="Custom 29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EE2E4"/>
        </a:solidFill>
        <a:ln>
          <a:noFill/>
        </a:ln>
      </a:spPr>
      <a:bodyPr rtlCol="0" anchor="ctr"/>
      <a:lstStyle>
        <a:defPPr algn="ctr">
          <a:defRPr sz="16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rgbClr val="A4B2BA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Logo">
      <a:srgbClr val="AB2026"/>
    </a:custClr>
    <a:custClr name="BAggrund">
      <a:srgbClr val="192B37"/>
    </a:custClr>
    <a:custClr name="BLANK">
      <a:srgbClr val="FFFFFF"/>
    </a:custClr>
    <a:custClr name="Turkis">
      <a:srgbClr val="235656"/>
    </a:custClr>
    <a:custClr name="Brun">
      <a:srgbClr val="A36A24"/>
    </a:custClr>
    <a:custClr name="Rosa">
      <a:srgbClr val="BB575D"/>
    </a:custClr>
    <a:custClr name="BLANK">
      <a:srgbClr val="FFFFFF"/>
    </a:custClr>
    <a:custClr name="Graa">
      <a:srgbClr val="52575B"/>
    </a:custClr>
    <a:custClr name="Mellem Graa">
      <a:srgbClr val="B2B2B2"/>
    </a:custClr>
    <a:custClr name="Lys Graa">
      <a:srgbClr val="D7D9DA"/>
    </a:custClr>
    <a:custClr name="Streg">
      <a:srgbClr val="A4B2BA"/>
    </a:custClr>
    <a:custClr name="Baggrund Lys">
      <a:srgbClr val="DEE2E4"/>
    </a:custClr>
    <a:custClr name="BLANK">
      <a:srgbClr val="FFFFFF"/>
    </a:custClr>
    <a:custClr name="Turkis Lys">
      <a:srgbClr val="3A8182"/>
    </a:custClr>
    <a:custClr name="Guld">
      <a:srgbClr val="E0B362"/>
    </a:custClr>
    <a:custClr name="Rosa Lys">
      <a:srgbClr val="CF8B8F"/>
    </a:custClr>
    <a:custClr name="BLANK">
      <a:srgbClr val="FFFFFF"/>
    </a:custClr>
    <a:custClr name="Action GO">
      <a:srgbClr val="4E9E6F"/>
    </a:custClr>
    <a:custClr name="Avtion Vent">
      <a:srgbClr val="EC8618"/>
    </a:custClr>
    <a:custClr name="Action Stop">
      <a:srgbClr val="B94335"/>
    </a:custClr>
  </a:custClrLst>
  <a:extLst>
    <a:ext uri="{05A4C25C-085E-4340-85A3-A5531E510DB2}">
      <thm15:themeFamily xmlns:thm15="http://schemas.microsoft.com/office/thememl/2012/main" name="AES_ppt-skabelon-2024" id="{344F7B3E-C0CF-47A3-9868-BF4F1E56F7F0}" vid="{72B37E83-1C1E-439D-A622-BA3A06557D0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055342CC713E46B8DE09DC0AEF5073" ma:contentTypeVersion="4" ma:contentTypeDescription="Opret et nyt dokument." ma:contentTypeScope="" ma:versionID="8a11a074d9ad356ee92ad48f4c44934b">
  <xsd:schema xmlns:xsd="http://www.w3.org/2001/XMLSchema" xmlns:xs="http://www.w3.org/2001/XMLSchema" xmlns:p="http://schemas.microsoft.com/office/2006/metadata/properties" xmlns:ns2="1338e435-d237-4fad-8471-72e2170afd4b" targetNamespace="http://schemas.microsoft.com/office/2006/metadata/properties" ma:root="true" ma:fieldsID="9e02a6ecdeac37562f6793147604b1d9" ns2:_="">
    <xsd:import namespace="1338e435-d237-4fad-8471-72e2170afd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38e435-d237-4fad-8471-72e2170afd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3083A4-C65A-41AD-8D65-AFDF142F1CE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0D70A0F-319E-4EEB-A3E7-5F46FBA348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38e435-d237-4fad-8471-72e2170afd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C4030A-4243-4964-90DD-BCB1B85D40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AES_ppt-skabelon-2024</Template>
  <TotalTime>40349</TotalTime>
  <Words>738</Words>
  <Application>Microsoft Office PowerPoint</Application>
  <PresentationFormat>Widescreen</PresentationFormat>
  <Paragraphs>115</Paragraphs>
  <Slides>10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8" baseType="lpstr">
      <vt:lpstr>Aptos</vt:lpstr>
      <vt:lpstr>Symbol</vt:lpstr>
      <vt:lpstr>Calibri</vt:lpstr>
      <vt:lpstr>IBM Plex Sans Medium</vt:lpstr>
      <vt:lpstr>IBM Plex Sans</vt:lpstr>
      <vt:lpstr>Georgia</vt:lpstr>
      <vt:lpstr>Arial</vt:lpstr>
      <vt:lpstr>Office-tema</vt:lpstr>
      <vt:lpstr>Årsberetning 2024</vt:lpstr>
      <vt:lpstr>Ældre Sagens 20.600 frivillige er uvurderlige</vt:lpstr>
      <vt:lpstr>Vi kæmper, påvirker og  bygger broer</vt:lpstr>
      <vt:lpstr>Et travlt år for  frivillige i Ældre Sagen</vt:lpstr>
      <vt:lpstr>Et travlt år for  frivillige i Ældre Sagen</vt:lpstr>
      <vt:lpstr>Indflydelse på ældrepolitik i 2024</vt:lpstr>
      <vt:lpstr>Politiske resultater i 2024 (fra aeldresagen.dk)</vt:lpstr>
      <vt:lpstr>Politiske resultater i 2024</vt:lpstr>
      <vt:lpstr>De lokale PR- og kommunikationsfrivillige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Årsberetning 2024</dc:title>
  <dc:creator>Julie Aebischer Nørgaard-Gebru</dc:creator>
  <cp:lastModifiedBy>Jacob Bøgesvang</cp:lastModifiedBy>
  <cp:revision>3</cp:revision>
  <dcterms:created xsi:type="dcterms:W3CDTF">2024-12-16T09:09:41Z</dcterms:created>
  <dcterms:modified xsi:type="dcterms:W3CDTF">2025-01-21T11:36:51Z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2985337</vt:lpwstr>
  </property>
  <property fmtid="{D5CDD505-2E9C-101B-9397-08002B2CF9AE}" pid="3" name="NXPowerLiteSettings">
    <vt:lpwstr>F9000F7008E001</vt:lpwstr>
  </property>
  <property fmtid="{D5CDD505-2E9C-101B-9397-08002B2CF9AE}" pid="4" name="NXPowerLiteVersion">
    <vt:lpwstr>D10.0.1</vt:lpwstr>
  </property>
  <property fmtid="{D5CDD505-2E9C-101B-9397-08002B2CF9AE}" pid="5" name="ContentTypeId">
    <vt:lpwstr>0x0101005F055342CC713E46B8DE09DC0AEF5073</vt:lpwstr>
  </property>
</Properties>
</file>