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7" r:id="rId3"/>
    <p:sldId id="282" r:id="rId4"/>
    <p:sldId id="472" r:id="rId5"/>
    <p:sldId id="477" r:id="rId6"/>
    <p:sldId id="478" r:id="rId7"/>
    <p:sldId id="482" r:id="rId8"/>
    <p:sldId id="481" r:id="rId9"/>
    <p:sldId id="484" r:id="rId10"/>
    <p:sldId id="480" r:id="rId11"/>
    <p:sldId id="466" r:id="rId12"/>
    <p:sldId id="467" r:id="rId13"/>
    <p:sldId id="314" r:id="rId14"/>
    <p:sldId id="313" r:id="rId15"/>
    <p:sldId id="300" r:id="rId16"/>
    <p:sldId id="475" r:id="rId17"/>
    <p:sldId id="465" r:id="rId18"/>
    <p:sldId id="265" r:id="rId19"/>
    <p:sldId id="26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A00"/>
    <a:srgbClr val="E6D9AC"/>
    <a:srgbClr val="CCA9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342" autoAdjust="0"/>
    <p:restoredTop sz="99385" autoAdjust="0"/>
  </p:normalViewPr>
  <p:slideViewPr>
    <p:cSldViewPr snapToGrid="0">
      <p:cViewPr varScale="1">
        <p:scale>
          <a:sx n="90" d="100"/>
          <a:sy n="90" d="100"/>
        </p:scale>
        <p:origin x="240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09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kahoot.it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kahoot.it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F9041C-D207-42DD-8576-6B39D036716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4ACCD0-4C24-45F0-A6B1-8A891B3BFDFA}">
      <dgm:prSet custT="1"/>
      <dgm:spPr/>
      <dgm:t>
        <a:bodyPr/>
        <a:lstStyle/>
        <a:p>
          <a:r>
            <a:rPr lang="da-DK" sz="2800" dirty="0"/>
            <a:t>1) Tag din mobil!</a:t>
          </a:r>
          <a:endParaRPr lang="en-US" sz="2800" dirty="0"/>
        </a:p>
      </dgm:t>
    </dgm:pt>
    <dgm:pt modelId="{3EA12FAE-17C0-42B0-A638-3FD07DCC92BE}" type="parTrans" cxnId="{368709B6-2173-450F-9EE3-24BBE249EBEA}">
      <dgm:prSet/>
      <dgm:spPr/>
      <dgm:t>
        <a:bodyPr/>
        <a:lstStyle/>
        <a:p>
          <a:endParaRPr lang="en-US"/>
        </a:p>
      </dgm:t>
    </dgm:pt>
    <dgm:pt modelId="{92BD92D2-834E-4F28-98AC-B8F18D765FD5}" type="sibTrans" cxnId="{368709B6-2173-450F-9EE3-24BBE249EBEA}">
      <dgm:prSet/>
      <dgm:spPr/>
      <dgm:t>
        <a:bodyPr/>
        <a:lstStyle/>
        <a:p>
          <a:endParaRPr lang="en-US"/>
        </a:p>
      </dgm:t>
    </dgm:pt>
    <dgm:pt modelId="{A6D1E15C-CC5D-48F2-8986-9E539AE48343}">
      <dgm:prSet custT="1"/>
      <dgm:spPr/>
      <dgm:t>
        <a:bodyPr/>
        <a:lstStyle/>
        <a:p>
          <a:r>
            <a:rPr lang="da-DK" sz="2800" dirty="0">
              <a:solidFill>
                <a:schemeClr val="accent6"/>
              </a:solidFill>
            </a:rPr>
            <a:t>2) Gå ind på hjemmesiden </a:t>
          </a:r>
          <a:r>
            <a:rPr lang="da-DK" sz="2800" dirty="0">
              <a:solidFill>
                <a:schemeClr val="accent6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www.kahoot.it</a:t>
          </a:r>
          <a:r>
            <a:rPr lang="da-DK" sz="2800" dirty="0">
              <a:solidFill>
                <a:schemeClr val="accent6"/>
              </a:solidFill>
            </a:rPr>
            <a:t>!</a:t>
          </a:r>
          <a:endParaRPr lang="en-US" sz="2800" dirty="0">
            <a:solidFill>
              <a:schemeClr val="accent6"/>
            </a:solidFill>
          </a:endParaRPr>
        </a:p>
      </dgm:t>
    </dgm:pt>
    <dgm:pt modelId="{FE9764CE-8E2E-4D9E-AA0C-E17825C30CFA}" type="parTrans" cxnId="{D0B708AF-8AF0-4C20-82E1-69FA99F2D55D}">
      <dgm:prSet/>
      <dgm:spPr/>
      <dgm:t>
        <a:bodyPr/>
        <a:lstStyle/>
        <a:p>
          <a:endParaRPr lang="en-US"/>
        </a:p>
      </dgm:t>
    </dgm:pt>
    <dgm:pt modelId="{DD6B3C77-1DBA-492A-8409-C13DF2B142CA}" type="sibTrans" cxnId="{D0B708AF-8AF0-4C20-82E1-69FA99F2D55D}">
      <dgm:prSet/>
      <dgm:spPr/>
      <dgm:t>
        <a:bodyPr/>
        <a:lstStyle/>
        <a:p>
          <a:endParaRPr lang="en-US"/>
        </a:p>
      </dgm:t>
    </dgm:pt>
    <dgm:pt modelId="{A3CC68FD-432F-4412-A22B-AE564BE6B640}">
      <dgm:prSet custT="1"/>
      <dgm:spPr/>
      <dgm:t>
        <a:bodyPr/>
        <a:lstStyle/>
        <a:p>
          <a:r>
            <a:rPr lang="da-DK" sz="2800" dirty="0"/>
            <a:t>3) Tast den kode, du får om lidt.</a:t>
          </a:r>
          <a:endParaRPr lang="en-US" sz="2800" dirty="0"/>
        </a:p>
      </dgm:t>
    </dgm:pt>
    <dgm:pt modelId="{AF5474B9-F3F4-43A9-9FAB-A1D0EB8381D2}" type="parTrans" cxnId="{525C0BAD-B471-474C-8F54-03C1F0954CB5}">
      <dgm:prSet/>
      <dgm:spPr/>
      <dgm:t>
        <a:bodyPr/>
        <a:lstStyle/>
        <a:p>
          <a:endParaRPr lang="en-US"/>
        </a:p>
      </dgm:t>
    </dgm:pt>
    <dgm:pt modelId="{D9354FD3-812C-4352-A879-D7A5B8A73EA6}" type="sibTrans" cxnId="{525C0BAD-B471-474C-8F54-03C1F0954CB5}">
      <dgm:prSet/>
      <dgm:spPr/>
      <dgm:t>
        <a:bodyPr/>
        <a:lstStyle/>
        <a:p>
          <a:endParaRPr lang="en-US"/>
        </a:p>
      </dgm:t>
    </dgm:pt>
    <dgm:pt modelId="{B3F1E817-EC88-4DCC-9C27-7BABE204A1F3}">
      <dgm:prSet custT="1"/>
      <dgm:spPr/>
      <dgm:t>
        <a:bodyPr/>
        <a:lstStyle/>
        <a:p>
          <a:r>
            <a:rPr lang="da-DK" sz="2800" dirty="0"/>
            <a:t>4) Vælg et navn </a:t>
          </a:r>
          <a:r>
            <a:rPr lang="da-DK" sz="1800" dirty="0"/>
            <a:t>(Følg instruktionerne).</a:t>
          </a:r>
          <a:endParaRPr lang="en-US" sz="1800" dirty="0"/>
        </a:p>
      </dgm:t>
    </dgm:pt>
    <dgm:pt modelId="{EC761B9A-EC85-4EB3-A3B2-3BBE56C1CC5E}" type="parTrans" cxnId="{1FC0F082-5EA8-46A3-BAE9-30C8D5ABEB68}">
      <dgm:prSet/>
      <dgm:spPr/>
      <dgm:t>
        <a:bodyPr/>
        <a:lstStyle/>
        <a:p>
          <a:endParaRPr lang="en-US"/>
        </a:p>
      </dgm:t>
    </dgm:pt>
    <dgm:pt modelId="{CC44C450-8926-40EB-85CE-0FD9F69A2E2B}" type="sibTrans" cxnId="{1FC0F082-5EA8-46A3-BAE9-30C8D5ABEB68}">
      <dgm:prSet/>
      <dgm:spPr/>
      <dgm:t>
        <a:bodyPr/>
        <a:lstStyle/>
        <a:p>
          <a:endParaRPr lang="en-US"/>
        </a:p>
      </dgm:t>
    </dgm:pt>
    <dgm:pt modelId="{91B9C140-FDEC-49A4-A3F1-2B59057F70D9}">
      <dgm:prSet custT="1"/>
      <dgm:spPr/>
      <dgm:t>
        <a:bodyPr/>
        <a:lstStyle/>
        <a:p>
          <a:r>
            <a:rPr lang="da-DK" sz="2800" dirty="0"/>
            <a:t>5) Så er du klar </a:t>
          </a:r>
          <a:r>
            <a:rPr lang="da-DK" sz="2800" dirty="0">
              <a:sym typeface="Wingdings" panose="05000000000000000000" pitchFamily="2" charset="2"/>
            </a:rPr>
            <a:t></a:t>
          </a:r>
          <a:r>
            <a:rPr lang="da-DK" sz="2800" dirty="0"/>
            <a:t>.</a:t>
          </a:r>
          <a:endParaRPr lang="en-US" sz="2800" dirty="0"/>
        </a:p>
      </dgm:t>
    </dgm:pt>
    <dgm:pt modelId="{98C960BB-01A7-422E-8FBC-53D92DB850F7}" type="parTrans" cxnId="{39452225-139C-4265-8E15-D4257E78BAF3}">
      <dgm:prSet/>
      <dgm:spPr/>
      <dgm:t>
        <a:bodyPr/>
        <a:lstStyle/>
        <a:p>
          <a:endParaRPr lang="en-US"/>
        </a:p>
      </dgm:t>
    </dgm:pt>
    <dgm:pt modelId="{E3FD7CC7-F83D-421F-91A1-592DF985193E}" type="sibTrans" cxnId="{39452225-139C-4265-8E15-D4257E78BAF3}">
      <dgm:prSet/>
      <dgm:spPr/>
      <dgm:t>
        <a:bodyPr/>
        <a:lstStyle/>
        <a:p>
          <a:endParaRPr lang="en-US"/>
        </a:p>
      </dgm:t>
    </dgm:pt>
    <dgm:pt modelId="{E8F8CF16-70F5-4386-BF45-A9D390C694FD}">
      <dgm:prSet/>
      <dgm:spPr/>
      <dgm:t>
        <a:bodyPr/>
        <a:lstStyle/>
        <a:p>
          <a:endParaRPr lang="en-US" dirty="0"/>
        </a:p>
      </dgm:t>
    </dgm:pt>
    <dgm:pt modelId="{51075E14-7790-4337-97C7-478040F234C5}" type="parTrans" cxnId="{D8A49B01-A2E9-4B71-A09B-46C61A72E2C2}">
      <dgm:prSet/>
      <dgm:spPr/>
      <dgm:t>
        <a:bodyPr/>
        <a:lstStyle/>
        <a:p>
          <a:endParaRPr lang="en-US"/>
        </a:p>
      </dgm:t>
    </dgm:pt>
    <dgm:pt modelId="{16999889-FCC8-4626-8A03-4D6AEFE9F578}" type="sibTrans" cxnId="{D8A49B01-A2E9-4B71-A09B-46C61A72E2C2}">
      <dgm:prSet/>
      <dgm:spPr/>
      <dgm:t>
        <a:bodyPr/>
        <a:lstStyle/>
        <a:p>
          <a:endParaRPr lang="en-US"/>
        </a:p>
      </dgm:t>
    </dgm:pt>
    <dgm:pt modelId="{EEB46632-090E-2A46-AAAA-ECBBC21768DB}" type="pres">
      <dgm:prSet presAssocID="{61F9041C-D207-42DD-8576-6B39D036716B}" presName="Name0" presStyleCnt="0">
        <dgm:presLayoutVars>
          <dgm:dir/>
          <dgm:resizeHandles val="exact"/>
        </dgm:presLayoutVars>
      </dgm:prSet>
      <dgm:spPr/>
    </dgm:pt>
    <dgm:pt modelId="{8825F1F9-8341-C247-977E-0B484D60035A}" type="pres">
      <dgm:prSet presAssocID="{824ACCD0-4C24-45F0-A6B1-8A891B3BFDFA}" presName="node" presStyleLbl="node1" presStyleIdx="0" presStyleCnt="6">
        <dgm:presLayoutVars>
          <dgm:bulletEnabled val="1"/>
        </dgm:presLayoutVars>
      </dgm:prSet>
      <dgm:spPr/>
    </dgm:pt>
    <dgm:pt modelId="{FC18CB28-17A3-9240-B402-F13379511FB3}" type="pres">
      <dgm:prSet presAssocID="{92BD92D2-834E-4F28-98AC-B8F18D765FD5}" presName="sibTrans" presStyleLbl="sibTrans1D1" presStyleIdx="0" presStyleCnt="5"/>
      <dgm:spPr/>
    </dgm:pt>
    <dgm:pt modelId="{74C40B3E-0095-F34C-9B5D-23272E07C21C}" type="pres">
      <dgm:prSet presAssocID="{92BD92D2-834E-4F28-98AC-B8F18D765FD5}" presName="connectorText" presStyleLbl="sibTrans1D1" presStyleIdx="0" presStyleCnt="5"/>
      <dgm:spPr/>
    </dgm:pt>
    <dgm:pt modelId="{0ECD0BC8-7008-6342-BC44-8B26FB2B2B7E}" type="pres">
      <dgm:prSet presAssocID="{A6D1E15C-CC5D-48F2-8986-9E539AE48343}" presName="node" presStyleLbl="node1" presStyleIdx="1" presStyleCnt="6">
        <dgm:presLayoutVars>
          <dgm:bulletEnabled val="1"/>
        </dgm:presLayoutVars>
      </dgm:prSet>
      <dgm:spPr/>
    </dgm:pt>
    <dgm:pt modelId="{CB6F1436-B58D-7147-9178-EF889CD88E70}" type="pres">
      <dgm:prSet presAssocID="{DD6B3C77-1DBA-492A-8409-C13DF2B142CA}" presName="sibTrans" presStyleLbl="sibTrans1D1" presStyleIdx="1" presStyleCnt="5"/>
      <dgm:spPr/>
    </dgm:pt>
    <dgm:pt modelId="{D6AF619C-B92B-584A-B8E0-5E9AAAA12CCB}" type="pres">
      <dgm:prSet presAssocID="{DD6B3C77-1DBA-492A-8409-C13DF2B142CA}" presName="connectorText" presStyleLbl="sibTrans1D1" presStyleIdx="1" presStyleCnt="5"/>
      <dgm:spPr/>
    </dgm:pt>
    <dgm:pt modelId="{9D556753-8EA3-4B42-A2BC-61D075DD2463}" type="pres">
      <dgm:prSet presAssocID="{A3CC68FD-432F-4412-A22B-AE564BE6B640}" presName="node" presStyleLbl="node1" presStyleIdx="2" presStyleCnt="6">
        <dgm:presLayoutVars>
          <dgm:bulletEnabled val="1"/>
        </dgm:presLayoutVars>
      </dgm:prSet>
      <dgm:spPr/>
    </dgm:pt>
    <dgm:pt modelId="{825C585F-15AE-9E4E-AC69-2AFB97151C95}" type="pres">
      <dgm:prSet presAssocID="{D9354FD3-812C-4352-A879-D7A5B8A73EA6}" presName="sibTrans" presStyleLbl="sibTrans1D1" presStyleIdx="2" presStyleCnt="5"/>
      <dgm:spPr/>
    </dgm:pt>
    <dgm:pt modelId="{3544F94B-71C2-8F4D-A3C2-9E82795DD714}" type="pres">
      <dgm:prSet presAssocID="{D9354FD3-812C-4352-A879-D7A5B8A73EA6}" presName="connectorText" presStyleLbl="sibTrans1D1" presStyleIdx="2" presStyleCnt="5"/>
      <dgm:spPr/>
    </dgm:pt>
    <dgm:pt modelId="{5E142278-0153-B44B-9445-FCC8D744D33E}" type="pres">
      <dgm:prSet presAssocID="{B3F1E817-EC88-4DCC-9C27-7BABE204A1F3}" presName="node" presStyleLbl="node1" presStyleIdx="3" presStyleCnt="6">
        <dgm:presLayoutVars>
          <dgm:bulletEnabled val="1"/>
        </dgm:presLayoutVars>
      </dgm:prSet>
      <dgm:spPr/>
    </dgm:pt>
    <dgm:pt modelId="{3813FFDC-E7D8-1A47-B4BB-BE05BD32B386}" type="pres">
      <dgm:prSet presAssocID="{CC44C450-8926-40EB-85CE-0FD9F69A2E2B}" presName="sibTrans" presStyleLbl="sibTrans1D1" presStyleIdx="3" presStyleCnt="5"/>
      <dgm:spPr/>
    </dgm:pt>
    <dgm:pt modelId="{A19648A6-B2F6-554C-82CE-4BAEFC001A41}" type="pres">
      <dgm:prSet presAssocID="{CC44C450-8926-40EB-85CE-0FD9F69A2E2B}" presName="connectorText" presStyleLbl="sibTrans1D1" presStyleIdx="3" presStyleCnt="5"/>
      <dgm:spPr/>
    </dgm:pt>
    <dgm:pt modelId="{BEBF9D6B-6A6D-BB43-BB84-F6D569F8B739}" type="pres">
      <dgm:prSet presAssocID="{91B9C140-FDEC-49A4-A3F1-2B59057F70D9}" presName="node" presStyleLbl="node1" presStyleIdx="4" presStyleCnt="6">
        <dgm:presLayoutVars>
          <dgm:bulletEnabled val="1"/>
        </dgm:presLayoutVars>
      </dgm:prSet>
      <dgm:spPr/>
    </dgm:pt>
    <dgm:pt modelId="{3DE45F70-617D-3548-ABAF-42A397E6AD6E}" type="pres">
      <dgm:prSet presAssocID="{E3FD7CC7-F83D-421F-91A1-592DF985193E}" presName="sibTrans" presStyleLbl="sibTrans1D1" presStyleIdx="4" presStyleCnt="5"/>
      <dgm:spPr/>
    </dgm:pt>
    <dgm:pt modelId="{0D96F86B-83C7-2846-9A43-666FDD0E4A6E}" type="pres">
      <dgm:prSet presAssocID="{E3FD7CC7-F83D-421F-91A1-592DF985193E}" presName="connectorText" presStyleLbl="sibTrans1D1" presStyleIdx="4" presStyleCnt="5"/>
      <dgm:spPr/>
    </dgm:pt>
    <dgm:pt modelId="{079C594B-9A45-784C-92F2-4D002FC66D35}" type="pres">
      <dgm:prSet presAssocID="{E8F8CF16-70F5-4386-BF45-A9D390C694FD}" presName="node" presStyleLbl="node1" presStyleIdx="5" presStyleCnt="6">
        <dgm:presLayoutVars>
          <dgm:bulletEnabled val="1"/>
        </dgm:presLayoutVars>
      </dgm:prSet>
      <dgm:spPr/>
    </dgm:pt>
  </dgm:ptLst>
  <dgm:cxnLst>
    <dgm:cxn modelId="{D8A49B01-A2E9-4B71-A09B-46C61A72E2C2}" srcId="{61F9041C-D207-42DD-8576-6B39D036716B}" destId="{E8F8CF16-70F5-4386-BF45-A9D390C694FD}" srcOrd="5" destOrd="0" parTransId="{51075E14-7790-4337-97C7-478040F234C5}" sibTransId="{16999889-FCC8-4626-8A03-4D6AEFE9F578}"/>
    <dgm:cxn modelId="{461D7C02-8CBF-3A43-823A-F5ADB7FF1800}" type="presOf" srcId="{92BD92D2-834E-4F28-98AC-B8F18D765FD5}" destId="{FC18CB28-17A3-9240-B402-F13379511FB3}" srcOrd="0" destOrd="0" presId="urn:microsoft.com/office/officeart/2016/7/layout/RepeatingBendingProcessNew"/>
    <dgm:cxn modelId="{8DCC1709-B6B2-2443-AEC2-DA557FE99421}" type="presOf" srcId="{E3FD7CC7-F83D-421F-91A1-592DF985193E}" destId="{3DE45F70-617D-3548-ABAF-42A397E6AD6E}" srcOrd="0" destOrd="0" presId="urn:microsoft.com/office/officeart/2016/7/layout/RepeatingBendingProcessNew"/>
    <dgm:cxn modelId="{61E1180C-137E-514A-8A15-C6E6E9CEC3BD}" type="presOf" srcId="{DD6B3C77-1DBA-492A-8409-C13DF2B142CA}" destId="{D6AF619C-B92B-584A-B8E0-5E9AAAA12CCB}" srcOrd="1" destOrd="0" presId="urn:microsoft.com/office/officeart/2016/7/layout/RepeatingBendingProcessNew"/>
    <dgm:cxn modelId="{16FDF424-E9A0-5C47-8771-5ED4154EC33E}" type="presOf" srcId="{D9354FD3-812C-4352-A879-D7A5B8A73EA6}" destId="{3544F94B-71C2-8F4D-A3C2-9E82795DD714}" srcOrd="1" destOrd="0" presId="urn:microsoft.com/office/officeart/2016/7/layout/RepeatingBendingProcessNew"/>
    <dgm:cxn modelId="{39452225-139C-4265-8E15-D4257E78BAF3}" srcId="{61F9041C-D207-42DD-8576-6B39D036716B}" destId="{91B9C140-FDEC-49A4-A3F1-2B59057F70D9}" srcOrd="4" destOrd="0" parTransId="{98C960BB-01A7-422E-8FBC-53D92DB850F7}" sibTransId="{E3FD7CC7-F83D-421F-91A1-592DF985193E}"/>
    <dgm:cxn modelId="{F776B126-48F7-1B40-8E26-2A9438E20502}" type="presOf" srcId="{A3CC68FD-432F-4412-A22B-AE564BE6B640}" destId="{9D556753-8EA3-4B42-A2BC-61D075DD2463}" srcOrd="0" destOrd="0" presId="urn:microsoft.com/office/officeart/2016/7/layout/RepeatingBendingProcessNew"/>
    <dgm:cxn modelId="{5226C93D-F3EF-6E4F-B750-11649CC323E1}" type="presOf" srcId="{E8F8CF16-70F5-4386-BF45-A9D390C694FD}" destId="{079C594B-9A45-784C-92F2-4D002FC66D35}" srcOrd="0" destOrd="0" presId="urn:microsoft.com/office/officeart/2016/7/layout/RepeatingBendingProcessNew"/>
    <dgm:cxn modelId="{72322E44-151C-5346-8C46-709F64CF6B12}" type="presOf" srcId="{DD6B3C77-1DBA-492A-8409-C13DF2B142CA}" destId="{CB6F1436-B58D-7147-9178-EF889CD88E70}" srcOrd="0" destOrd="0" presId="urn:microsoft.com/office/officeart/2016/7/layout/RepeatingBendingProcessNew"/>
    <dgm:cxn modelId="{CE6C814C-26DE-FB44-A7BE-0B27AC02A995}" type="presOf" srcId="{A6D1E15C-CC5D-48F2-8986-9E539AE48343}" destId="{0ECD0BC8-7008-6342-BC44-8B26FB2B2B7E}" srcOrd="0" destOrd="0" presId="urn:microsoft.com/office/officeart/2016/7/layout/RepeatingBendingProcessNew"/>
    <dgm:cxn modelId="{11E9834F-840F-1343-9C4D-3A850943BB13}" type="presOf" srcId="{D9354FD3-812C-4352-A879-D7A5B8A73EA6}" destId="{825C585F-15AE-9E4E-AC69-2AFB97151C95}" srcOrd="0" destOrd="0" presId="urn:microsoft.com/office/officeart/2016/7/layout/RepeatingBendingProcessNew"/>
    <dgm:cxn modelId="{7F33C265-3BB7-BB49-AB04-A59EB5C5FAB4}" type="presOf" srcId="{824ACCD0-4C24-45F0-A6B1-8A891B3BFDFA}" destId="{8825F1F9-8341-C247-977E-0B484D60035A}" srcOrd="0" destOrd="0" presId="urn:microsoft.com/office/officeart/2016/7/layout/RepeatingBendingProcessNew"/>
    <dgm:cxn modelId="{1FC0F082-5EA8-46A3-BAE9-30C8D5ABEB68}" srcId="{61F9041C-D207-42DD-8576-6B39D036716B}" destId="{B3F1E817-EC88-4DCC-9C27-7BABE204A1F3}" srcOrd="3" destOrd="0" parTransId="{EC761B9A-EC85-4EB3-A3B2-3BBE56C1CC5E}" sibTransId="{CC44C450-8926-40EB-85CE-0FD9F69A2E2B}"/>
    <dgm:cxn modelId="{725E7790-E709-6449-AC14-ED866185A377}" type="presOf" srcId="{92BD92D2-834E-4F28-98AC-B8F18D765FD5}" destId="{74C40B3E-0095-F34C-9B5D-23272E07C21C}" srcOrd="1" destOrd="0" presId="urn:microsoft.com/office/officeart/2016/7/layout/RepeatingBendingProcessNew"/>
    <dgm:cxn modelId="{73387894-D789-6A40-8AB3-17ABDF0D9A24}" type="presOf" srcId="{91B9C140-FDEC-49A4-A3F1-2B59057F70D9}" destId="{BEBF9D6B-6A6D-BB43-BB84-F6D569F8B739}" srcOrd="0" destOrd="0" presId="urn:microsoft.com/office/officeart/2016/7/layout/RepeatingBendingProcessNew"/>
    <dgm:cxn modelId="{023A3BA5-7752-1443-B55B-AE0B9728497B}" type="presOf" srcId="{CC44C450-8926-40EB-85CE-0FD9F69A2E2B}" destId="{A19648A6-B2F6-554C-82CE-4BAEFC001A41}" srcOrd="1" destOrd="0" presId="urn:microsoft.com/office/officeart/2016/7/layout/RepeatingBendingProcessNew"/>
    <dgm:cxn modelId="{B1818DA9-D892-774E-B689-106402FE10ED}" type="presOf" srcId="{CC44C450-8926-40EB-85CE-0FD9F69A2E2B}" destId="{3813FFDC-E7D8-1A47-B4BB-BE05BD32B386}" srcOrd="0" destOrd="0" presId="urn:microsoft.com/office/officeart/2016/7/layout/RepeatingBendingProcessNew"/>
    <dgm:cxn modelId="{525C0BAD-B471-474C-8F54-03C1F0954CB5}" srcId="{61F9041C-D207-42DD-8576-6B39D036716B}" destId="{A3CC68FD-432F-4412-A22B-AE564BE6B640}" srcOrd="2" destOrd="0" parTransId="{AF5474B9-F3F4-43A9-9FAB-A1D0EB8381D2}" sibTransId="{D9354FD3-812C-4352-A879-D7A5B8A73EA6}"/>
    <dgm:cxn modelId="{D0B708AF-8AF0-4C20-82E1-69FA99F2D55D}" srcId="{61F9041C-D207-42DD-8576-6B39D036716B}" destId="{A6D1E15C-CC5D-48F2-8986-9E539AE48343}" srcOrd="1" destOrd="0" parTransId="{FE9764CE-8E2E-4D9E-AA0C-E17825C30CFA}" sibTransId="{DD6B3C77-1DBA-492A-8409-C13DF2B142CA}"/>
    <dgm:cxn modelId="{368709B6-2173-450F-9EE3-24BBE249EBEA}" srcId="{61F9041C-D207-42DD-8576-6B39D036716B}" destId="{824ACCD0-4C24-45F0-A6B1-8A891B3BFDFA}" srcOrd="0" destOrd="0" parTransId="{3EA12FAE-17C0-42B0-A638-3FD07DCC92BE}" sibTransId="{92BD92D2-834E-4F28-98AC-B8F18D765FD5}"/>
    <dgm:cxn modelId="{CF37ADBB-8877-394E-87AF-B0A04F320299}" type="presOf" srcId="{61F9041C-D207-42DD-8576-6B39D036716B}" destId="{EEB46632-090E-2A46-AAAA-ECBBC21768DB}" srcOrd="0" destOrd="0" presId="urn:microsoft.com/office/officeart/2016/7/layout/RepeatingBendingProcessNew"/>
    <dgm:cxn modelId="{E53FCACB-2EFC-5C47-BB67-042F32CF4EF1}" type="presOf" srcId="{E3FD7CC7-F83D-421F-91A1-592DF985193E}" destId="{0D96F86B-83C7-2846-9A43-666FDD0E4A6E}" srcOrd="1" destOrd="0" presId="urn:microsoft.com/office/officeart/2016/7/layout/RepeatingBendingProcessNew"/>
    <dgm:cxn modelId="{400A86DB-1B1A-2D4B-B0D9-45BBB4CAB677}" type="presOf" srcId="{B3F1E817-EC88-4DCC-9C27-7BABE204A1F3}" destId="{5E142278-0153-B44B-9445-FCC8D744D33E}" srcOrd="0" destOrd="0" presId="urn:microsoft.com/office/officeart/2016/7/layout/RepeatingBendingProcessNew"/>
    <dgm:cxn modelId="{321CAF62-8D6B-7545-8326-F6A11AA6F74D}" type="presParOf" srcId="{EEB46632-090E-2A46-AAAA-ECBBC21768DB}" destId="{8825F1F9-8341-C247-977E-0B484D60035A}" srcOrd="0" destOrd="0" presId="urn:microsoft.com/office/officeart/2016/7/layout/RepeatingBendingProcessNew"/>
    <dgm:cxn modelId="{DFD03197-9CAB-8649-BBCB-CF2C56C7986B}" type="presParOf" srcId="{EEB46632-090E-2A46-AAAA-ECBBC21768DB}" destId="{FC18CB28-17A3-9240-B402-F13379511FB3}" srcOrd="1" destOrd="0" presId="urn:microsoft.com/office/officeart/2016/7/layout/RepeatingBendingProcessNew"/>
    <dgm:cxn modelId="{61DB2768-E2F3-4A40-937C-2E8C1692F60D}" type="presParOf" srcId="{FC18CB28-17A3-9240-B402-F13379511FB3}" destId="{74C40B3E-0095-F34C-9B5D-23272E07C21C}" srcOrd="0" destOrd="0" presId="urn:microsoft.com/office/officeart/2016/7/layout/RepeatingBendingProcessNew"/>
    <dgm:cxn modelId="{7EF161ED-9D01-4845-BE36-B7E487B7FE84}" type="presParOf" srcId="{EEB46632-090E-2A46-AAAA-ECBBC21768DB}" destId="{0ECD0BC8-7008-6342-BC44-8B26FB2B2B7E}" srcOrd="2" destOrd="0" presId="urn:microsoft.com/office/officeart/2016/7/layout/RepeatingBendingProcessNew"/>
    <dgm:cxn modelId="{6D87A64C-AB64-4648-A816-26EA409942D2}" type="presParOf" srcId="{EEB46632-090E-2A46-AAAA-ECBBC21768DB}" destId="{CB6F1436-B58D-7147-9178-EF889CD88E70}" srcOrd="3" destOrd="0" presId="urn:microsoft.com/office/officeart/2016/7/layout/RepeatingBendingProcessNew"/>
    <dgm:cxn modelId="{28B45D20-030A-DA40-B3A1-83E6701BD09C}" type="presParOf" srcId="{CB6F1436-B58D-7147-9178-EF889CD88E70}" destId="{D6AF619C-B92B-584A-B8E0-5E9AAAA12CCB}" srcOrd="0" destOrd="0" presId="urn:microsoft.com/office/officeart/2016/7/layout/RepeatingBendingProcessNew"/>
    <dgm:cxn modelId="{0E413085-7D11-6D4A-AA99-C4A360337E2D}" type="presParOf" srcId="{EEB46632-090E-2A46-AAAA-ECBBC21768DB}" destId="{9D556753-8EA3-4B42-A2BC-61D075DD2463}" srcOrd="4" destOrd="0" presId="urn:microsoft.com/office/officeart/2016/7/layout/RepeatingBendingProcessNew"/>
    <dgm:cxn modelId="{C33EB542-AE3D-D64D-9E28-80E26941F2F9}" type="presParOf" srcId="{EEB46632-090E-2A46-AAAA-ECBBC21768DB}" destId="{825C585F-15AE-9E4E-AC69-2AFB97151C95}" srcOrd="5" destOrd="0" presId="urn:microsoft.com/office/officeart/2016/7/layout/RepeatingBendingProcessNew"/>
    <dgm:cxn modelId="{2552BC2E-8CA6-2045-8FB0-985579BC9418}" type="presParOf" srcId="{825C585F-15AE-9E4E-AC69-2AFB97151C95}" destId="{3544F94B-71C2-8F4D-A3C2-9E82795DD714}" srcOrd="0" destOrd="0" presId="urn:microsoft.com/office/officeart/2016/7/layout/RepeatingBendingProcessNew"/>
    <dgm:cxn modelId="{51176199-55B2-BA4B-B2AD-F6BF5BDA5A38}" type="presParOf" srcId="{EEB46632-090E-2A46-AAAA-ECBBC21768DB}" destId="{5E142278-0153-B44B-9445-FCC8D744D33E}" srcOrd="6" destOrd="0" presId="urn:microsoft.com/office/officeart/2016/7/layout/RepeatingBendingProcessNew"/>
    <dgm:cxn modelId="{76C48735-0649-0849-BF74-588C6861DB12}" type="presParOf" srcId="{EEB46632-090E-2A46-AAAA-ECBBC21768DB}" destId="{3813FFDC-E7D8-1A47-B4BB-BE05BD32B386}" srcOrd="7" destOrd="0" presId="urn:microsoft.com/office/officeart/2016/7/layout/RepeatingBendingProcessNew"/>
    <dgm:cxn modelId="{FA1ACB36-672E-624C-8BF8-40F263751EA1}" type="presParOf" srcId="{3813FFDC-E7D8-1A47-B4BB-BE05BD32B386}" destId="{A19648A6-B2F6-554C-82CE-4BAEFC001A41}" srcOrd="0" destOrd="0" presId="urn:microsoft.com/office/officeart/2016/7/layout/RepeatingBendingProcessNew"/>
    <dgm:cxn modelId="{431647EB-1BB7-404A-B6BF-EE4466054AC0}" type="presParOf" srcId="{EEB46632-090E-2A46-AAAA-ECBBC21768DB}" destId="{BEBF9D6B-6A6D-BB43-BB84-F6D569F8B739}" srcOrd="8" destOrd="0" presId="urn:microsoft.com/office/officeart/2016/7/layout/RepeatingBendingProcessNew"/>
    <dgm:cxn modelId="{7F5BE7B5-CC48-9940-A153-86172FB64838}" type="presParOf" srcId="{EEB46632-090E-2A46-AAAA-ECBBC21768DB}" destId="{3DE45F70-617D-3548-ABAF-42A397E6AD6E}" srcOrd="9" destOrd="0" presId="urn:microsoft.com/office/officeart/2016/7/layout/RepeatingBendingProcessNew"/>
    <dgm:cxn modelId="{81B023A4-451F-B34E-99CB-FC90011B2BFE}" type="presParOf" srcId="{3DE45F70-617D-3548-ABAF-42A397E6AD6E}" destId="{0D96F86B-83C7-2846-9A43-666FDD0E4A6E}" srcOrd="0" destOrd="0" presId="urn:microsoft.com/office/officeart/2016/7/layout/RepeatingBendingProcessNew"/>
    <dgm:cxn modelId="{4DA6AFFA-0A5A-B740-A036-3D4AE6BF528D}" type="presParOf" srcId="{EEB46632-090E-2A46-AAAA-ECBBC21768DB}" destId="{079C594B-9A45-784C-92F2-4D002FC66D3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8CB28-17A3-9240-B402-F13379511FB3}">
      <dsp:nvSpPr>
        <dsp:cNvPr id="0" name=""/>
        <dsp:cNvSpPr/>
      </dsp:nvSpPr>
      <dsp:spPr>
        <a:xfrm>
          <a:off x="3095369" y="1089948"/>
          <a:ext cx="6798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9861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17538" y="1132115"/>
        <a:ext cx="35523" cy="7104"/>
      </dsp:txXfrm>
    </dsp:sp>
    <dsp:sp modelId="{8825F1F9-8341-C247-977E-0B484D60035A}">
      <dsp:nvSpPr>
        <dsp:cNvPr id="0" name=""/>
        <dsp:cNvSpPr/>
      </dsp:nvSpPr>
      <dsp:spPr>
        <a:xfrm>
          <a:off x="8205" y="208978"/>
          <a:ext cx="3088963" cy="1853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362" tIns="158881" rIns="151362" bIns="158881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1) Tag din mobil!</a:t>
          </a:r>
          <a:endParaRPr lang="en-US" sz="2800" kern="1200" dirty="0"/>
        </a:p>
      </dsp:txBody>
      <dsp:txXfrm>
        <a:off x="8205" y="208978"/>
        <a:ext cx="3088963" cy="1853378"/>
      </dsp:txXfrm>
    </dsp:sp>
    <dsp:sp modelId="{CB6F1436-B58D-7147-9178-EF889CD88E70}">
      <dsp:nvSpPr>
        <dsp:cNvPr id="0" name=""/>
        <dsp:cNvSpPr/>
      </dsp:nvSpPr>
      <dsp:spPr>
        <a:xfrm>
          <a:off x="6894794" y="1089948"/>
          <a:ext cx="6798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9861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16964" y="1132115"/>
        <a:ext cx="35523" cy="7104"/>
      </dsp:txXfrm>
    </dsp:sp>
    <dsp:sp modelId="{0ECD0BC8-7008-6342-BC44-8B26FB2B2B7E}">
      <dsp:nvSpPr>
        <dsp:cNvPr id="0" name=""/>
        <dsp:cNvSpPr/>
      </dsp:nvSpPr>
      <dsp:spPr>
        <a:xfrm>
          <a:off x="3807631" y="208978"/>
          <a:ext cx="3088963" cy="1853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362" tIns="158881" rIns="151362" bIns="158881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>
              <a:solidFill>
                <a:schemeClr val="accent6"/>
              </a:solidFill>
            </a:rPr>
            <a:t>2) Gå ind på hjemmesiden </a:t>
          </a:r>
          <a:r>
            <a:rPr lang="da-DK" sz="2800" kern="1200" dirty="0">
              <a:solidFill>
                <a:schemeClr val="accent6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www.kahoot.it</a:t>
          </a:r>
          <a:r>
            <a:rPr lang="da-DK" sz="2800" kern="1200" dirty="0">
              <a:solidFill>
                <a:schemeClr val="accent6"/>
              </a:solidFill>
            </a:rPr>
            <a:t>!</a:t>
          </a:r>
          <a:endParaRPr lang="en-US" sz="2800" kern="1200" dirty="0">
            <a:solidFill>
              <a:schemeClr val="accent6"/>
            </a:solidFill>
          </a:endParaRPr>
        </a:p>
      </dsp:txBody>
      <dsp:txXfrm>
        <a:off x="3807631" y="208978"/>
        <a:ext cx="3088963" cy="1853378"/>
      </dsp:txXfrm>
    </dsp:sp>
    <dsp:sp modelId="{825C585F-15AE-9E4E-AC69-2AFB97151C95}">
      <dsp:nvSpPr>
        <dsp:cNvPr id="0" name=""/>
        <dsp:cNvSpPr/>
      </dsp:nvSpPr>
      <dsp:spPr>
        <a:xfrm>
          <a:off x="1552687" y="2060557"/>
          <a:ext cx="7598850" cy="679861"/>
        </a:xfrm>
        <a:custGeom>
          <a:avLst/>
          <a:gdLst/>
          <a:ahLst/>
          <a:cxnLst/>
          <a:rect l="0" t="0" r="0" b="0"/>
          <a:pathLst>
            <a:path>
              <a:moveTo>
                <a:pt x="7598850" y="0"/>
              </a:moveTo>
              <a:lnTo>
                <a:pt x="7598850" y="357030"/>
              </a:lnTo>
              <a:lnTo>
                <a:pt x="0" y="357030"/>
              </a:lnTo>
              <a:lnTo>
                <a:pt x="0" y="679861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61313" y="2396935"/>
        <a:ext cx="381599" cy="7104"/>
      </dsp:txXfrm>
    </dsp:sp>
    <dsp:sp modelId="{9D556753-8EA3-4B42-A2BC-61D075DD2463}">
      <dsp:nvSpPr>
        <dsp:cNvPr id="0" name=""/>
        <dsp:cNvSpPr/>
      </dsp:nvSpPr>
      <dsp:spPr>
        <a:xfrm>
          <a:off x="7607056" y="208978"/>
          <a:ext cx="3088963" cy="1853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362" tIns="158881" rIns="151362" bIns="158881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3) Tast den kode, du får om lidt.</a:t>
          </a:r>
          <a:endParaRPr lang="en-US" sz="2800" kern="1200" dirty="0"/>
        </a:p>
      </dsp:txBody>
      <dsp:txXfrm>
        <a:off x="7607056" y="208978"/>
        <a:ext cx="3088963" cy="1853378"/>
      </dsp:txXfrm>
    </dsp:sp>
    <dsp:sp modelId="{3813FFDC-E7D8-1A47-B4BB-BE05BD32B386}">
      <dsp:nvSpPr>
        <dsp:cNvPr id="0" name=""/>
        <dsp:cNvSpPr/>
      </dsp:nvSpPr>
      <dsp:spPr>
        <a:xfrm>
          <a:off x="3095369" y="3653787"/>
          <a:ext cx="6798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9861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17538" y="3695955"/>
        <a:ext cx="35523" cy="7104"/>
      </dsp:txXfrm>
    </dsp:sp>
    <dsp:sp modelId="{5E142278-0153-B44B-9445-FCC8D744D33E}">
      <dsp:nvSpPr>
        <dsp:cNvPr id="0" name=""/>
        <dsp:cNvSpPr/>
      </dsp:nvSpPr>
      <dsp:spPr>
        <a:xfrm>
          <a:off x="8205" y="2772818"/>
          <a:ext cx="3088963" cy="1853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362" tIns="158881" rIns="151362" bIns="158881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4) Vælg et navn </a:t>
          </a:r>
          <a:r>
            <a:rPr lang="da-DK" sz="1800" kern="1200" dirty="0"/>
            <a:t>(Følg instruktionerne).</a:t>
          </a:r>
          <a:endParaRPr lang="en-US" sz="1800" kern="1200" dirty="0"/>
        </a:p>
      </dsp:txBody>
      <dsp:txXfrm>
        <a:off x="8205" y="2772818"/>
        <a:ext cx="3088963" cy="1853378"/>
      </dsp:txXfrm>
    </dsp:sp>
    <dsp:sp modelId="{3DE45F70-617D-3548-ABAF-42A397E6AD6E}">
      <dsp:nvSpPr>
        <dsp:cNvPr id="0" name=""/>
        <dsp:cNvSpPr/>
      </dsp:nvSpPr>
      <dsp:spPr>
        <a:xfrm>
          <a:off x="6894794" y="3653787"/>
          <a:ext cx="6798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9861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16964" y="3695955"/>
        <a:ext cx="35523" cy="7104"/>
      </dsp:txXfrm>
    </dsp:sp>
    <dsp:sp modelId="{BEBF9D6B-6A6D-BB43-BB84-F6D569F8B739}">
      <dsp:nvSpPr>
        <dsp:cNvPr id="0" name=""/>
        <dsp:cNvSpPr/>
      </dsp:nvSpPr>
      <dsp:spPr>
        <a:xfrm>
          <a:off x="3807631" y="2772818"/>
          <a:ext cx="3088963" cy="1853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362" tIns="158881" rIns="151362" bIns="158881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5) Så er du klar </a:t>
          </a:r>
          <a:r>
            <a:rPr lang="da-DK" sz="2800" kern="1200" dirty="0">
              <a:sym typeface="Wingdings" panose="05000000000000000000" pitchFamily="2" charset="2"/>
            </a:rPr>
            <a:t></a:t>
          </a:r>
          <a:r>
            <a:rPr lang="da-DK" sz="2800" kern="1200" dirty="0"/>
            <a:t>.</a:t>
          </a:r>
          <a:endParaRPr lang="en-US" sz="2800" kern="1200" dirty="0"/>
        </a:p>
      </dsp:txBody>
      <dsp:txXfrm>
        <a:off x="3807631" y="2772818"/>
        <a:ext cx="3088963" cy="1853378"/>
      </dsp:txXfrm>
    </dsp:sp>
    <dsp:sp modelId="{079C594B-9A45-784C-92F2-4D002FC66D35}">
      <dsp:nvSpPr>
        <dsp:cNvPr id="0" name=""/>
        <dsp:cNvSpPr/>
      </dsp:nvSpPr>
      <dsp:spPr>
        <a:xfrm>
          <a:off x="7607056" y="2772818"/>
          <a:ext cx="3088963" cy="1853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362" tIns="158881" rIns="151362" bIns="158881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7607056" y="2772818"/>
        <a:ext cx="3088963" cy="1853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9410AA-7AFC-4262-98A4-2F686A8C18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21DA3B-7295-427A-8C94-96E76704DF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5D1FD-2726-4378-A006-F935764E0C74}" type="datetimeFigureOut">
              <a:rPr lang="en-US" smtClean="0"/>
              <a:t>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48585B-C108-4F6E-A922-E16C80F5CE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3EB749-9659-4D12-B0B1-A859805B9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01D2E-7894-4D6A-8D57-42CA2A76AD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882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22756-4320-4A63-9C02-A79A4A9F1B02}" type="datetimeFigureOut">
              <a:rPr lang="en-US" smtClean="0"/>
              <a:t>1/7/25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11635-AF05-43F2-9A0E-80E445A201E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12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11635-AF05-43F2-9A0E-80E445A201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29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1635-AF05-43F2-9A0E-80E445A201E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2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1635-AF05-43F2-9A0E-80E445A201E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95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urse 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2BA8-A287-493A-B2EB-556D50EC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6303745" cy="2387600"/>
          </a:xfr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Course title - 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eltit</a:t>
            </a:r>
            <a:r>
              <a:rPr lang="en-US" dirty="0"/>
              <a:t> </a:t>
            </a:r>
            <a:r>
              <a:rPr lang="en-US" dirty="0" err="1"/>
              <a:t>merol</a:t>
            </a:r>
            <a:r>
              <a:rPr lang="en-US" dirty="0"/>
              <a:t> </a:t>
            </a:r>
            <a:r>
              <a:rPr lang="en-US" dirty="0" err="1"/>
              <a:t>mus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CDB7C6-50BA-4517-B182-BF2D745527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602038"/>
            <a:ext cx="6303745" cy="1655762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8F3AD9-B187-4115-83BB-B9DAB3FDFA8B}"/>
              </a:ext>
            </a:extLst>
          </p:cNvPr>
          <p:cNvCxnSpPr>
            <a:cxnSpLocks/>
          </p:cNvCxnSpPr>
          <p:nvPr userDrawn="1"/>
        </p:nvCxnSpPr>
        <p:spPr>
          <a:xfrm>
            <a:off x="-4211855" y="6193269"/>
            <a:ext cx="113538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502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Lesson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2BA8-A287-493A-B2EB-556D50EC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6303745" cy="2387600"/>
          </a:xfr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1. Lesson title - 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CDB7C6-50BA-4517-B182-BF2D745527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602038"/>
            <a:ext cx="6303745" cy="1655762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CE6392-8138-4B61-9044-DBC9FCB5697A}"/>
              </a:ext>
            </a:extLst>
          </p:cNvPr>
          <p:cNvCxnSpPr>
            <a:cxnSpLocks/>
          </p:cNvCxnSpPr>
          <p:nvPr userDrawn="1"/>
        </p:nvCxnSpPr>
        <p:spPr>
          <a:xfrm>
            <a:off x="-4211855" y="6193269"/>
            <a:ext cx="113538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027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+ Bullet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1FDC1-6F37-4734-9CBE-F07B1A66A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4977"/>
            <a:ext cx="7063854" cy="902103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Heading &amp; </a:t>
            </a:r>
            <a:r>
              <a:rPr lang="en-US" dirty="0" err="1"/>
              <a:t>bulletpoints</a:t>
            </a:r>
            <a:r>
              <a:rPr lang="en-US" dirty="0"/>
              <a:t> – lorem ipsum dolor sit 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6D414-CDB6-4C6A-A508-A3B1937B5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784"/>
            <a:ext cx="5937985" cy="4835176"/>
          </a:xfrm>
        </p:spPr>
        <p:txBody>
          <a:bodyPr>
            <a:noAutofit/>
          </a:bodyPr>
          <a:lstStyle>
            <a:lvl1pPr>
              <a:lnSpc>
                <a:spcPct val="150000"/>
              </a:lnSpc>
              <a:defRPr sz="1800"/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800"/>
            </a:lvl4pPr>
            <a:lvl5pPr>
              <a:lnSpc>
                <a:spcPct val="150000"/>
              </a:lnSpc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2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/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20E3A39-5907-45B9-9BB1-E75C7D8E9F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321904"/>
            <a:ext cx="5162550" cy="485505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7E69E8-8BEF-C24B-B7D0-A8478E1452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25099"/>
            <a:ext cx="7063854" cy="902103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Heading &amp; </a:t>
            </a:r>
            <a:r>
              <a:rPr lang="en-US" dirty="0" err="1"/>
              <a:t>bulletpoints</a:t>
            </a:r>
            <a:r>
              <a:rPr lang="en-US" dirty="0"/>
              <a:t> – lorem ipsum dolor sit am</a:t>
            </a:r>
          </a:p>
        </p:txBody>
      </p:sp>
    </p:spTree>
    <p:extLst>
      <p:ext uri="{BB962C8B-B14F-4D97-AF65-F5344CB8AC3E}">
        <p14:creationId xmlns:p14="http://schemas.microsoft.com/office/powerpoint/2010/main" val="111931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Lesson Complet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2BA8-A287-493A-B2EB-556D50EC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6303745" cy="2387600"/>
          </a:xfr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Lesson complete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CDB7C6-50BA-4517-B182-BF2D745527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602038"/>
            <a:ext cx="6303745" cy="1655762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“1. Lesson title”, further info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8F3AD9-B187-4115-83BB-B9DAB3FDFA8B}"/>
              </a:ext>
            </a:extLst>
          </p:cNvPr>
          <p:cNvCxnSpPr>
            <a:cxnSpLocks/>
          </p:cNvCxnSpPr>
          <p:nvPr userDrawn="1"/>
        </p:nvCxnSpPr>
        <p:spPr>
          <a:xfrm>
            <a:off x="-4211855" y="6193269"/>
            <a:ext cx="113538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949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urse Complet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2BA8-A287-493A-B2EB-556D50EC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6303745" cy="2387600"/>
          </a:xfr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Course complete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CDB7C6-50BA-4517-B182-BF2D745527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602038"/>
            <a:ext cx="6303745" cy="1655762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Proceed to course test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8F3AD9-B187-4115-83BB-B9DAB3FDFA8B}"/>
              </a:ext>
            </a:extLst>
          </p:cNvPr>
          <p:cNvCxnSpPr>
            <a:cxnSpLocks/>
          </p:cNvCxnSpPr>
          <p:nvPr userDrawn="1"/>
        </p:nvCxnSpPr>
        <p:spPr>
          <a:xfrm>
            <a:off x="-4211855" y="6193269"/>
            <a:ext cx="113538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973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51" y="900000"/>
            <a:ext cx="11112499" cy="1244713"/>
          </a:xfrm>
        </p:spPr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a-DK" noProof="0" dirty="0"/>
              <a:t>Klik for at tilføje tekst                                                                                                                                                        Enter+TAB for at se næste tekstformat                                                                                                                     SHIFT+TAB for at se foregående tekstformat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/>
              <a:t>6</a:t>
            </a:r>
          </a:p>
          <a:p>
            <a:pPr lvl="6"/>
            <a:r>
              <a:rPr lang="da-DK" noProof="0" dirty="0"/>
              <a:t>7</a:t>
            </a:r>
          </a:p>
          <a:p>
            <a:pPr lvl="7"/>
            <a:r>
              <a:rPr lang="da-DK" noProof="0" dirty="0"/>
              <a:t>8</a:t>
            </a:r>
          </a:p>
          <a:p>
            <a:pPr lvl="8"/>
            <a:r>
              <a:rPr lang="da-DK" noProof="0" dirty="0"/>
              <a:t>9</a:t>
            </a:r>
          </a:p>
        </p:txBody>
      </p:sp>
      <p:sp>
        <p:nvSpPr>
          <p:cNvPr id="8" name="Text Placeholder notes">
            <a:extLst>
              <a:ext uri="{FF2B5EF4-FFF2-40B4-BE49-F238E27FC236}">
                <a16:creationId xmlns:a16="http://schemas.microsoft.com/office/drawing/2014/main" id="{8EDCB852-1987-4C7D-89DB-D8E497386D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958" y="6317275"/>
            <a:ext cx="11113200" cy="180725"/>
          </a:xfrm>
        </p:spPr>
        <p:txBody>
          <a:bodyPr anchor="b" anchorCtr="0"/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800" i="1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91FACD-45B9-45BF-920B-F30F030A43A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736A262-4165-4502-B28A-33AAF61427EA}" type="datetime2">
              <a:rPr lang="da-DK" smtClean="0"/>
              <a:t>7. januar 2025</a:t>
            </a:fld>
            <a:endParaRPr lang="da-D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E389BFA-B9A8-4517-9D1C-94449C59AE9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C82B3FD-1733-4EB8-9C92-2424109CF33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50ED253F-BCB0-052D-C11D-C8B2FB0BD24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739313" y="358775"/>
            <a:ext cx="955675" cy="365125"/>
          </a:xfrm>
        </p:spPr>
        <p:txBody>
          <a:bodyPr anchor="t" anchorCtr="0"/>
          <a:lstStyle>
            <a:lvl1pPr marL="0" indent="0" algn="ctr"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E106828B-73C5-2B3E-669D-F80237305CA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002946" y="945797"/>
            <a:ext cx="640310" cy="1048801"/>
          </a:xfrm>
        </p:spPr>
        <p:txBody>
          <a:bodyPr anchor="t" anchorCtr="0"/>
          <a:lstStyle>
            <a:lvl1pPr marL="0" indent="0" algn="ctr"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D86BA9-0915-0D3A-00EB-6365443F57F1}"/>
              </a:ext>
            </a:extLst>
          </p:cNvPr>
          <p:cNvSpPr txBox="1"/>
          <p:nvPr userDrawn="1"/>
        </p:nvSpPr>
        <p:spPr>
          <a:xfrm>
            <a:off x="12444249" y="360000"/>
            <a:ext cx="1764301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om dit logo skal i boksen for logo i højformat eller bredformat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ikonet i kassen for at indsætte dit logo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Når logo er indsat, vælg da: Billedformat - Beskær - Tilpas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Logoet står nu pænt og i rette størrelsesforhold til Djøf-logo.</a:t>
            </a:r>
            <a:endParaRPr lang="en-GB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0C7C75-881D-4171-ABE2-6DDECBC00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106"/>
            <a:ext cx="7063854" cy="10096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Title of the slide, click to edit, bear 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B302D-0E2B-4081-AC48-28263F226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1113"/>
            <a:ext cx="5937985" cy="5063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7381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70" r:id="rId4"/>
    <p:sldLayoutId id="2147483665" r:id="rId5"/>
    <p:sldLayoutId id="2147483664" r:id="rId6"/>
    <p:sldLayoutId id="214748367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nyheder.tv2.dk/udland/2023-12-15-model-har-foelgere-i-tusindvis-men-i-virkeligheden-findes-hun-ikke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music/2024/jan/04/elvis-evolution-hologram-show-london-premiere" TargetMode="External"/><Relationship Id="rId2" Type="http://schemas.openxmlformats.org/officeDocument/2006/relationships/hyperlink" Target="https://www.creativebloq.com/ai/ai-art/forget-ai-image-generators-an-autonomous-ai-artist-just-sold-usd351-600-in-paintings-at-sothebys?utm_source=aibreakfast.beehiiv.com&amp;utm_medium=newsletter&amp;utm_campaign=an-autonomous-ai-artist-just-made-351-600-at-sotheby-s&amp;_bhlid=c274abe8ee6d2f2b8d694f22a571b48172df09b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bn@briansacademy.dk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pilot.com/" TargetMode="External"/><Relationship Id="rId2" Type="http://schemas.openxmlformats.org/officeDocument/2006/relationships/hyperlink" Target="http://www.openai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bno@oswaldacademy.d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2C8F-1DC4-49EB-9926-52456B4AA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834991" cy="2387600"/>
          </a:xfrm>
        </p:spPr>
        <p:txBody>
          <a:bodyPr>
            <a:normAutofit/>
          </a:bodyPr>
          <a:lstStyle/>
          <a:p>
            <a:r>
              <a:rPr lang="da-DK" sz="5400" dirty="0"/>
              <a:t>Kunstig Intelligens/</a:t>
            </a:r>
            <a:r>
              <a:rPr lang="da-DK" sz="5400" dirty="0" err="1"/>
              <a:t>ChatGPT</a:t>
            </a:r>
            <a:r>
              <a:rPr lang="da-DK" sz="5400" dirty="0"/>
              <a:t> mv.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522DB0-15A0-4C09-B7FE-CC3B4E1B9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9963"/>
            <a:ext cx="10134600" cy="3133725"/>
          </a:xfrm>
        </p:spPr>
        <p:txBody>
          <a:bodyPr>
            <a:normAutofit lnSpcReduction="10000"/>
          </a:bodyPr>
          <a:lstStyle/>
          <a:p>
            <a:pPr lvl="0"/>
            <a:r>
              <a:rPr lang="da-DK" sz="2400" dirty="0"/>
              <a:t>Brian Nygaard, cand. jur., </a:t>
            </a:r>
            <a:r>
              <a:rPr lang="da-DK" sz="2400" dirty="0" err="1"/>
              <a:t>Brian’s</a:t>
            </a:r>
            <a:r>
              <a:rPr lang="da-DK" sz="2400" dirty="0"/>
              <a:t> Academy</a:t>
            </a:r>
          </a:p>
          <a:p>
            <a:pPr lvl="0"/>
            <a:endParaRPr lang="da-DK" sz="2400" dirty="0"/>
          </a:p>
          <a:p>
            <a:pPr lvl="0"/>
            <a:endParaRPr lang="da-DK" sz="2400" i="1" dirty="0"/>
          </a:p>
          <a:p>
            <a:pPr lvl="0"/>
            <a:endParaRPr lang="da-DK" sz="2400" i="1" dirty="0"/>
          </a:p>
          <a:p>
            <a:pPr lvl="0"/>
            <a:r>
              <a:rPr lang="da-DK" sz="2400" i="1" dirty="0"/>
              <a:t>Tirsdag, den 7. januar 2025 – kl. 14.00-16.00.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FD5E0D6-4239-6C10-42E2-E5793D265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22834"/>
            <a:ext cx="1376121" cy="1399057"/>
          </a:xfrm>
          <a:prstGeom prst="rect">
            <a:avLst/>
          </a:prstGeom>
        </p:spPr>
      </p:pic>
      <p:sp>
        <p:nvSpPr>
          <p:cNvPr id="6" name="Afrundet rektangel 5">
            <a:extLst>
              <a:ext uri="{FF2B5EF4-FFF2-40B4-BE49-F238E27FC236}">
                <a16:creationId xmlns:a16="http://schemas.microsoft.com/office/drawing/2014/main" id="{0539BD02-165A-D8A5-DCA8-BB27844A090C}"/>
              </a:ext>
            </a:extLst>
          </p:cNvPr>
          <p:cNvSpPr/>
          <p:nvPr/>
        </p:nvSpPr>
        <p:spPr>
          <a:xfrm>
            <a:off x="929863" y="4400319"/>
            <a:ext cx="7128290" cy="14972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da-DK" sz="3600" dirty="0">
                <a:latin typeface="Didot" panose="02000503000000020003" pitchFamily="2" charset="-79"/>
                <a:cs typeface="Didot" panose="02000503000000020003" pitchFamily="2" charset="-79"/>
              </a:rPr>
              <a:t>Ældre Sagen (Solrød).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E5447A8-0A1C-8DF7-A1A5-053E7A38B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106" y="579226"/>
            <a:ext cx="5802085" cy="124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4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FDF04-8719-484D-9A15-DF7764BB7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VELKOMST</a:t>
            </a:r>
            <a:endParaRPr lang="en-D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9637E-3CF7-8B4B-9191-ECAC2ABD4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784"/>
            <a:ext cx="10704226" cy="4835176"/>
          </a:xfrm>
        </p:spPr>
        <p:txBody>
          <a:bodyPr/>
          <a:lstStyle/>
          <a:p>
            <a:pPr marL="0" indent="0">
              <a:buNone/>
            </a:pPr>
            <a:r>
              <a:rPr lang="da-DK" sz="2400" dirty="0"/>
              <a:t>Velkommen til dette 2-timers (?) indlæg om kunstig intelligens (AI)!</a:t>
            </a:r>
          </a:p>
          <a:p>
            <a:pPr marL="0" indent="0">
              <a:buNone/>
            </a:pPr>
            <a:r>
              <a:rPr lang="da-DK" sz="2400" dirty="0"/>
              <a:t>Formålet er, at give jer et indblik i de muligheder kunstig intelligens giver (fordele og ulemper!), og hvad man skal være opmærksomme på, herunder etiske overvejelser mv.</a:t>
            </a:r>
          </a:p>
          <a:p>
            <a:r>
              <a:rPr lang="da-DK" sz="2400" dirty="0" err="1"/>
              <a:t>Ultra</a:t>
            </a:r>
            <a:r>
              <a:rPr lang="da-DK" sz="2400" dirty="0"/>
              <a:t> kort om jer (medlemmer af Ældre Sagen i Solrød).</a:t>
            </a:r>
          </a:p>
          <a:p>
            <a:r>
              <a:rPr lang="da-DK" sz="2400" dirty="0" err="1"/>
              <a:t>Ultra</a:t>
            </a:r>
            <a:r>
              <a:rPr lang="da-DK" sz="2400" dirty="0"/>
              <a:t> kort om mig (jurist – underviser meget i AI).</a:t>
            </a:r>
          </a:p>
          <a:p>
            <a:pPr marL="0" indent="0">
              <a:buNone/>
            </a:pPr>
            <a:r>
              <a:rPr lang="da-DK" sz="2400" i="1" dirty="0"/>
              <a:t>Jeg skal (forsøge at!) ændre jeres vaner.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D3D2170-4722-16D2-2875-517954C94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679" y="507012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5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0E3EB-256C-3AB4-BA8C-366D36E81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55" y="307681"/>
            <a:ext cx="11112499" cy="1244713"/>
          </a:xfrm>
        </p:spPr>
        <p:txBody>
          <a:bodyPr/>
          <a:lstStyle/>
          <a:p>
            <a:r>
              <a:rPr lang="da-DK" dirty="0"/>
              <a:t>PROGRAM.</a:t>
            </a:r>
            <a:br>
              <a:rPr lang="da-DK" dirty="0"/>
            </a:b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69ECC98-A53E-EDA0-5DE2-E9F38BD8D5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614481" y="6317275"/>
            <a:ext cx="13446972" cy="180725"/>
          </a:xfrm>
        </p:spPr>
        <p:txBody>
          <a:bodyPr>
            <a:normAutofit fontScale="62500" lnSpcReduction="20000"/>
          </a:bodyPr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F79C53A-0801-E84F-4F05-D6F449CEAB0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0E7DEE-AC60-71CA-18F7-333752A561E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AAA97254-A8D3-1422-3ADC-2D924A68A24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4F9D4F9-A56C-B366-48FF-B532EC40290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14" name="Tabel 13">
            <a:extLst>
              <a:ext uri="{FF2B5EF4-FFF2-40B4-BE49-F238E27FC236}">
                <a16:creationId xmlns:a16="http://schemas.microsoft.com/office/drawing/2014/main" id="{43AA4CEA-C0C6-EA31-6104-27346A50E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640058"/>
              </p:ext>
            </p:extLst>
          </p:nvPr>
        </p:nvGraphicFramePr>
        <p:xfrm>
          <a:off x="428625" y="908294"/>
          <a:ext cx="11210620" cy="5954630"/>
        </p:xfrm>
        <a:graphic>
          <a:graphicData uri="http://schemas.openxmlformats.org/drawingml/2006/table">
            <a:tbl>
              <a:tblPr/>
              <a:tblGrid>
                <a:gridCol w="1104782">
                  <a:extLst>
                    <a:ext uri="{9D8B030D-6E8A-4147-A177-3AD203B41FA5}">
                      <a16:colId xmlns:a16="http://schemas.microsoft.com/office/drawing/2014/main" val="871366491"/>
                    </a:ext>
                  </a:extLst>
                </a:gridCol>
                <a:gridCol w="10105838">
                  <a:extLst>
                    <a:ext uri="{9D8B030D-6E8A-4147-A177-3AD203B41FA5}">
                      <a16:colId xmlns:a16="http://schemas.microsoft.com/office/drawing/2014/main" val="3154982488"/>
                    </a:ext>
                  </a:extLst>
                </a:gridCol>
              </a:tblGrid>
              <a:tr h="717832">
                <a:tc>
                  <a:txBody>
                    <a:bodyPr/>
                    <a:lstStyle/>
                    <a:p>
                      <a:pPr algn="ctr"/>
                      <a:r>
                        <a:rPr lang="da-DK" sz="2400" b="1" u="sng" dirty="0">
                          <a:solidFill>
                            <a:srgbClr val="28281E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Afsnit</a:t>
                      </a:r>
                      <a:endParaRPr lang="da-DK" sz="2400" dirty="0">
                        <a:effectLst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40C6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22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C6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FF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A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b="1" dirty="0">
                          <a:solidFill>
                            <a:srgbClr val="28281E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  </a:t>
                      </a:r>
                      <a:r>
                        <a:rPr lang="da-DK" sz="2400" b="1" u="sng" dirty="0">
                          <a:solidFill>
                            <a:srgbClr val="28281E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Indhold</a:t>
                      </a:r>
                      <a:endParaRPr lang="da-DK" sz="2400" dirty="0">
                        <a:effectLst/>
                      </a:endParaRPr>
                    </a:p>
                  </a:txBody>
                  <a:tcPr marL="26070" marR="26070" marT="26070" marB="26070" anchor="ctr">
                    <a:lnL w="12700" cap="flat" cmpd="sng" algn="ctr">
                      <a:solidFill>
                        <a:srgbClr val="2022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22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22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A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51060"/>
                  </a:ext>
                </a:extLst>
              </a:tr>
              <a:tr h="717832">
                <a:tc>
                  <a:txBody>
                    <a:bodyPr/>
                    <a:lstStyle/>
                    <a:p>
                      <a:pPr algn="ctr"/>
                      <a:r>
                        <a:rPr lang="da-DK" sz="2400" dirty="0">
                          <a:solidFill>
                            <a:srgbClr val="28281E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1</a:t>
                      </a:r>
                      <a:endParaRPr lang="da-DK" sz="2400" dirty="0">
                        <a:effectLst/>
                        <a:latin typeface="Didot" panose="02000503000000020003" pitchFamily="2" charset="-79"/>
                        <a:cs typeface="Didot" panose="02000503000000020003" pitchFamily="2" charset="-79"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90FF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FF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49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  14.00-14.05: Velkomst. Gennemgang af program.</a:t>
                      </a:r>
                      <a:endParaRPr lang="da-DK" sz="2400" dirty="0">
                        <a:effectLst/>
                        <a:latin typeface="Didot" panose="02000503000000020003" pitchFamily="2" charset="-79"/>
                        <a:cs typeface="Didot" panose="02000503000000020003" pitchFamily="2" charset="-79"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82257"/>
                  </a:ext>
                </a:extLst>
              </a:tr>
              <a:tr h="717832">
                <a:tc>
                  <a:txBody>
                    <a:bodyPr/>
                    <a:lstStyle/>
                    <a:p>
                      <a:pPr algn="ctr"/>
                      <a:r>
                        <a:rPr lang="da-DK" sz="2400" dirty="0">
                          <a:solidFill>
                            <a:srgbClr val="28281E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2</a:t>
                      </a:r>
                      <a:endParaRPr lang="da-DK" sz="2400" dirty="0">
                        <a:effectLst/>
                        <a:latin typeface="Didot" panose="02000503000000020003" pitchFamily="2" charset="-79"/>
                        <a:cs typeface="Didot" panose="02000503000000020003" pitchFamily="2" charset="-79"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405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9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49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  14.05-15.00: INDFLYVNING: Generelt om AI. Er AI godt/skidt? </a:t>
                      </a:r>
                    </a:p>
                    <a:p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  Historier fra medierne. </a:t>
                      </a:r>
                      <a:endParaRPr lang="da-DK" sz="2400" dirty="0">
                        <a:effectLst/>
                        <a:latin typeface="Didot" panose="02000503000000020003" pitchFamily="2" charset="-79"/>
                        <a:cs typeface="Didot" panose="02000503000000020003" pitchFamily="2" charset="-79"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A9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440078"/>
                  </a:ext>
                </a:extLst>
              </a:tr>
              <a:tr h="1136525">
                <a:tc>
                  <a:txBody>
                    <a:bodyPr/>
                    <a:lstStyle/>
                    <a:p>
                      <a:pPr algn="ctr"/>
                      <a:r>
                        <a:rPr lang="da-DK" sz="2400" i="1" dirty="0"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3</a:t>
                      </a: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B07B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9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9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i="1" dirty="0"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  15.00-15.15: Pause</a:t>
                      </a: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444626"/>
                  </a:ext>
                </a:extLst>
              </a:tr>
              <a:tr h="1136525">
                <a:tc>
                  <a:txBody>
                    <a:bodyPr/>
                    <a:lstStyle/>
                    <a:p>
                      <a:pPr algn="ctr"/>
                      <a:r>
                        <a:rPr lang="da-DK" sz="2400" dirty="0">
                          <a:solidFill>
                            <a:srgbClr val="28281E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4</a:t>
                      </a:r>
                      <a:endParaRPr lang="da-DK" sz="2400" dirty="0">
                        <a:effectLst/>
                        <a:latin typeface="Didot" panose="02000503000000020003" pitchFamily="2" charset="-79"/>
                        <a:cs typeface="Didot" panose="02000503000000020003" pitchFamily="2" charset="-79"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B07B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9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43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49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  15.15-15.45: Introduktion til </a:t>
                      </a:r>
                      <a:r>
                        <a:rPr lang="da-DK" sz="2400" dirty="0" err="1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chatbots</a:t>
                      </a:r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 (</a:t>
                      </a:r>
                      <a:r>
                        <a:rPr lang="da-DK" sz="2400" dirty="0" err="1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ChatGPT</a:t>
                      </a:r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 mv.): Din  </a:t>
                      </a:r>
                    </a:p>
                    <a:p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  personlige assistent. Øvrige gode AI-programmer.</a:t>
                      </a:r>
                      <a:endParaRPr lang="da-DK" sz="2400" dirty="0">
                        <a:effectLst/>
                        <a:latin typeface="Didot" panose="02000503000000020003" pitchFamily="2" charset="-79"/>
                        <a:cs typeface="Didot" panose="02000503000000020003" pitchFamily="2" charset="-79"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8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545207"/>
                  </a:ext>
                </a:extLst>
              </a:tr>
              <a:tr h="731128">
                <a:tc>
                  <a:txBody>
                    <a:bodyPr/>
                    <a:lstStyle/>
                    <a:p>
                      <a:pPr algn="ctr"/>
                      <a:r>
                        <a:rPr lang="da-DK" sz="2400" dirty="0">
                          <a:solidFill>
                            <a:srgbClr val="28281E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5</a:t>
                      </a:r>
                      <a:endParaRPr lang="da-DK" sz="2400" dirty="0">
                        <a:effectLst/>
                        <a:latin typeface="Didot" panose="02000503000000020003" pitchFamily="2" charset="-79"/>
                        <a:cs typeface="Didot" panose="02000503000000020003" pitchFamily="2" charset="-79"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C043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43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6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49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  15.45-15.55: </a:t>
                      </a:r>
                      <a:r>
                        <a:rPr lang="da-DK" sz="2400" dirty="0" err="1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Kahoot</a:t>
                      </a:r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-quiz (med præmier!).</a:t>
                      </a:r>
                      <a:endParaRPr lang="da-DK" sz="2400" dirty="0">
                        <a:effectLst/>
                        <a:latin typeface="Didot" panose="02000503000000020003" pitchFamily="2" charset="-79"/>
                        <a:cs typeface="Didot" panose="02000503000000020003" pitchFamily="2" charset="-79"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A9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219775"/>
                  </a:ext>
                </a:extLst>
              </a:tr>
              <a:tr h="731128">
                <a:tc>
                  <a:txBody>
                    <a:bodyPr/>
                    <a:lstStyle/>
                    <a:p>
                      <a:pPr algn="ctr"/>
                      <a:r>
                        <a:rPr lang="da-DK" sz="2400" dirty="0"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6</a:t>
                      </a: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506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6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6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4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400" dirty="0">
                          <a:solidFill>
                            <a:srgbClr val="473216"/>
                          </a:solidFill>
                          <a:effectLst/>
                          <a:latin typeface="Didot" panose="02000503000000020003" pitchFamily="2" charset="-79"/>
                          <a:cs typeface="Didot" panose="02000503000000020003" pitchFamily="2" charset="-79"/>
                        </a:rPr>
                        <a:t>  15.55-16.00: Afslutning og afrunding.</a:t>
                      </a:r>
                      <a:endParaRPr lang="da-DK" sz="2400" dirty="0">
                        <a:effectLst/>
                        <a:latin typeface="Didot" panose="02000503000000020003" pitchFamily="2" charset="-79"/>
                        <a:cs typeface="Didot" panose="02000503000000020003" pitchFamily="2" charset="-79"/>
                      </a:endParaRPr>
                    </a:p>
                  </a:txBody>
                  <a:tcPr marL="26070" marR="26070" marT="26070" marB="26070" anchor="ctr">
                    <a:lnL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C5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942989"/>
                  </a:ext>
                </a:extLst>
              </a:tr>
            </a:tbl>
          </a:graphicData>
        </a:graphic>
      </p:graphicFrame>
      <p:pic>
        <p:nvPicPr>
          <p:cNvPr id="9" name="Billede 8">
            <a:extLst>
              <a:ext uri="{FF2B5EF4-FFF2-40B4-BE49-F238E27FC236}">
                <a16:creationId xmlns:a16="http://schemas.microsoft.com/office/drawing/2014/main" id="{BEC8F043-A621-3ACD-BD54-4AA8AD37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679" y="507012"/>
            <a:ext cx="1376121" cy="1399057"/>
          </a:xfrm>
          <a:prstGeom prst="rect">
            <a:avLst/>
          </a:prstGeom>
        </p:spPr>
      </p:pic>
      <p:sp>
        <p:nvSpPr>
          <p:cNvPr id="3" name="Afrundet rektangel 2">
            <a:extLst>
              <a:ext uri="{FF2B5EF4-FFF2-40B4-BE49-F238E27FC236}">
                <a16:creationId xmlns:a16="http://schemas.microsoft.com/office/drawing/2014/main" id="{AF599A77-E5F6-AD07-83E4-5FA948F67DDD}"/>
              </a:ext>
            </a:extLst>
          </p:cNvPr>
          <p:cNvSpPr/>
          <p:nvPr/>
        </p:nvSpPr>
        <p:spPr>
          <a:xfrm rot="21299587">
            <a:off x="5229231" y="278407"/>
            <a:ext cx="4100513" cy="10453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/>
              <a:t>Spørgsmål undervejs er velkomne!</a:t>
            </a:r>
          </a:p>
        </p:txBody>
      </p:sp>
    </p:spTree>
    <p:extLst>
      <p:ext uri="{BB962C8B-B14F-4D97-AF65-F5344CB8AC3E}">
        <p14:creationId xmlns:p14="http://schemas.microsoft.com/office/powerpoint/2010/main" val="2142266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BDE1F-8366-6A7B-BC25-4392BA2B9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49DF0-C95F-E35B-39C2-FE3A08706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2) INDLEDNING: Generelt om AI.</a:t>
            </a:r>
            <a:endParaRPr lang="en-D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F58D3-32BB-4202-EEDA-DE3A9E92F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2382"/>
            <a:ext cx="9768840" cy="3471476"/>
          </a:xfrm>
        </p:spPr>
        <p:txBody>
          <a:bodyPr/>
          <a:lstStyle/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 algn="ctr">
              <a:buNone/>
            </a:pPr>
            <a:r>
              <a:rPr lang="da-DK" sz="4500" b="1" dirty="0"/>
              <a:t>INDLEDNING</a:t>
            </a:r>
          </a:p>
          <a:p>
            <a:pPr marL="0" indent="0" algn="ctr">
              <a:buNone/>
            </a:pPr>
            <a:r>
              <a:rPr lang="da-DK" sz="2400" dirty="0"/>
              <a:t>Kunstig intelligens (</a:t>
            </a:r>
            <a:r>
              <a:rPr lang="da-DK" sz="2400" dirty="0" err="1"/>
              <a:t>ChatGPT</a:t>
            </a:r>
            <a:r>
              <a:rPr lang="da-DK" sz="2400" dirty="0"/>
              <a:t> mv.).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1AFA7D3-77C7-06E1-84BE-CAC7913F6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679" y="507012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6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0E3EB-256C-3AB4-BA8C-366D36E81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2) INDLEDNING: Generelt om AI.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4B1D6B-A284-DB8F-8CD2-0C8EA193F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744" y="1561171"/>
            <a:ext cx="11311562" cy="4936829"/>
          </a:xfrm>
        </p:spPr>
        <p:txBody>
          <a:bodyPr>
            <a:normAutofit lnSpcReduction="10000"/>
          </a:bodyPr>
          <a:lstStyle/>
          <a:p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Lad mig slå én ting fast til at starte med:</a:t>
            </a:r>
          </a:p>
          <a:p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Kunstig intelligens er kommet for at blive – både i vores privatliv og i vores arbejdsliv – største ændring i vores liv siden internettets fremkomst? </a:t>
            </a:r>
          </a:p>
          <a:p>
            <a:pPr lvl="1"/>
            <a:r>
              <a:rPr lang="da-DK" sz="20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Ha’ åbent sind (ja hat)!</a:t>
            </a:r>
          </a:p>
          <a:p>
            <a:pPr lvl="1"/>
            <a:r>
              <a:rPr lang="da-DK" sz="20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Afsæt tid til at prøve det af.</a:t>
            </a:r>
          </a:p>
          <a:p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Alle de store firmaer rører på sig (Microsofts 70 mia. kapitalindsprøjtning i 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OpenAI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og 500 milliarder investering – Apple (M4 chip, iPhone 16, Apple Intelligence mv.) – Google (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Gemini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– investering på 1.000 milliarder (!) mmm.) – Elon 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Musk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(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Grok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– robotter – selvkørende biler – 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Neuralink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mv.) – 100+ mio. brugere.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69ECC98-A53E-EDA0-5DE2-E9F38BD8D5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F79C53A-0801-E84F-4F05-D6F449CEAB0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736A262-4165-4502-B28A-33AAF61427EA}" type="datetime2">
              <a:rPr lang="da-DK" smtClean="0"/>
              <a:t>7. januar 2025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0E7DEE-AC60-71CA-18F7-333752A561E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AAA97254-A8D3-1422-3ADC-2D924A68A24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4F9D4F9-A56C-B366-48FF-B532EC40290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36B5D65-77A9-8C26-D21D-65ED1DA68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679" y="507012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63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9B94C-EC59-D0EA-61E7-6E23A3DA4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10F1B2-1289-5542-6BD1-2551B43E1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2) INDLEDNING: Generelt om AI.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1F4B22-4818-CA7E-236D-29503AF55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494" y="1400530"/>
            <a:ext cx="11752730" cy="5097470"/>
          </a:xfrm>
        </p:spPr>
        <p:txBody>
          <a:bodyPr>
            <a:normAutofit fontScale="92500" lnSpcReduction="10000"/>
          </a:bodyPr>
          <a:lstStyle/>
          <a:p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Vi skal vænne os til en </a:t>
            </a:r>
            <a:r>
              <a:rPr lang="da-DK" sz="2400" b="1" u="sng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ny virkelighed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(og den kommer ”snigende”… for fuld kraft!):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Hverdagen er allerede blevet anderledes: GPS i bilen - førerløs metro i København – græsslåmaskiner kører selv – elcykler – stearinlys er et uddøende fænomen – 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osv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…. 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Årets ord i Danmark i 2023 var ”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ChatGPT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”.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Talen til 60-års fødselsdag.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Den 14-årige dreng og AI-vennen.</a:t>
            </a:r>
          </a:p>
          <a:p>
            <a:pPr lvl="1"/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Danhostel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og den rare dame.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Pigen, der blev kidnappet…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  <a:hlinkClick r:id="rId2"/>
              </a:rPr>
              <a:t>Spansk kvinde 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(“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Aitana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López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”) tjener 75.000 om måneden. Bliver sponsoreret af store firmaer. Lil 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Miquela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(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Miquela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Sousa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): 2,5 mio. følgere på Instagram – tjener 10 mio. $ om året – TIME Magazine top 25 internet influencere. 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56FD79-ACEB-2F28-D22B-A9F730201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CB5A68E-2F63-C064-2D19-D695D469ADC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736A262-4165-4502-B28A-33AAF61427EA}" type="datetime2">
              <a:rPr lang="da-DK" smtClean="0"/>
              <a:t>7. januar 2025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E806FB-8E6A-8389-27D9-6DB41BDB619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346BCC94-F9B2-DDDD-0A45-44B18625FFB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003B823-EDA8-52DC-418C-E3A9D469F49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C2D39ADA-C791-BBB3-9EA2-991E14F4C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6927" y="80496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90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D0E60-3869-D100-C1A4-B9E86A54A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310203-E81B-E1CB-B506-A2A1B3B8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2) INDLEDNING: Generelt om AI.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2EA98E-E968-DC53-0A19-60D707770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494" y="1400530"/>
            <a:ext cx="11752730" cy="5097470"/>
          </a:xfrm>
        </p:spPr>
        <p:txBody>
          <a:bodyPr>
            <a:normAutofit fontScale="92500"/>
          </a:bodyPr>
          <a:lstStyle/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Duft i telefoner (bevilling 2 mio.).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175.000 Hollywood-skuespillere nedlagde arbejdet i september 2023. </a:t>
            </a:r>
          </a:p>
          <a:p>
            <a:pPr lvl="2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En masse erhverv uddør – AI-bogen og 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DeepL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– grafikere – kasseassistenter – sekretærer – jurister – psykologer – læger – og… og….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Mette Frederiksen afskaffede julen i sommers! (Stol ikke på, hvad du ser).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  <a:hlinkClick r:id="rId2"/>
              </a:rPr>
              <a:t>Kunstneren ”Botto”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solgte kunst for 300.000+ $ (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Sotheby’s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) for nyligt – har solg</a:t>
            </a:r>
            <a:r>
              <a:rPr lang="da-DK" sz="2400" dirty="0">
                <a:solidFill>
                  <a:srgbClr val="4F4A37"/>
                </a:solidFill>
                <a:cs typeface="Didot" panose="02000503000000020003" pitchFamily="2" charset="-79"/>
              </a:rPr>
              <a:t>t for 4 mio. $ siden 2021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. </a:t>
            </a:r>
          </a:p>
          <a:p>
            <a:pPr lvl="1"/>
            <a:r>
              <a:rPr lang="da-DK" sz="2400" u="sng" dirty="0">
                <a:solidFill>
                  <a:srgbClr val="4F4A37"/>
                </a:solidFill>
                <a:effectLst/>
                <a:cs typeface="Didot" panose="02000503000000020003" pitchFamily="2" charset="-79"/>
                <a:hlinkClick r:id="rId3"/>
              </a:rPr>
              <a:t>Elvis optræder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som hologram til koncerter i London og Tokyo mv. – og Abba. 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Selvkørende biler – 1 mio. trafikdræbte om året - Elon </a:t>
            </a:r>
            <a:r>
              <a:rPr lang="da-DK" sz="2400" dirty="0" err="1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Musks</a:t>
            </a:r>
            <a:r>
              <a:rPr lang="da-DK" sz="2400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 event af den 10/10-24.</a:t>
            </a:r>
          </a:p>
          <a:p>
            <a:pPr lvl="1"/>
            <a:r>
              <a:rPr lang="da-DK" sz="2400" dirty="0">
                <a:solidFill>
                  <a:srgbClr val="4F4A37"/>
                </a:solidFill>
                <a:cs typeface="Didot" panose="02000503000000020003" pitchFamily="2" charset="-79"/>
              </a:rPr>
              <a:t>Den 27-årige lamme amerikanske mand – chippen i hjernen. Næste: Robot-arm.</a:t>
            </a:r>
            <a:endParaRPr lang="da-DK" sz="2400" dirty="0">
              <a:solidFill>
                <a:srgbClr val="4F4A37"/>
              </a:solidFill>
              <a:effectLst/>
              <a:cs typeface="Didot" panose="02000503000000020003" pitchFamily="2" charset="-79"/>
            </a:endParaRP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08D8E8F-F96A-E957-F37F-78474879CE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45D9BB7-F101-2B2B-A310-0AD374DC97F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736A262-4165-4502-B28A-33AAF61427EA}" type="datetime2">
              <a:rPr lang="da-DK" smtClean="0"/>
              <a:t>7. januar 2025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1DC867-D5A1-F65E-6358-707A7067DC9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EA18C527-3EE0-5049-7A34-6DE04917619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A44D6256-ED02-DA3B-1D88-C03EF4794DF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E00CA56F-B736-32A5-1EB2-D35A4A909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6927" y="80496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1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056EC-2A5B-8743-E0AD-B7DA3342A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35064-FF0F-7E14-EDAC-EB266052C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2) INDLEDNING: Generelt om AI.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937295-ED06-288C-E30E-47C694218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8" y="1400530"/>
            <a:ext cx="11321348" cy="491475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da-DK" sz="2300" b="1" u="sng" dirty="0"/>
          </a:p>
          <a:p>
            <a:pPr>
              <a:buFont typeface="Wingdings" pitchFamily="2" charset="2"/>
              <a:buChar char="Ø"/>
            </a:pPr>
            <a:r>
              <a:rPr lang="da-DK" sz="2300" b="1" u="sng" dirty="0"/>
              <a:t>Kan/skal vi stoppe/pause udviklingen</a:t>
            </a:r>
            <a:r>
              <a:rPr lang="da-DK" sz="2300" dirty="0"/>
              <a:t>?</a:t>
            </a:r>
          </a:p>
          <a:p>
            <a:pPr lvl="1">
              <a:buFont typeface="Wingdings" pitchFamily="2" charset="2"/>
              <a:buChar char="Ø"/>
            </a:pPr>
            <a:r>
              <a:rPr lang="da-DK" sz="2300" dirty="0"/>
              <a:t> Åbent brev af marts 2024 fra Elon </a:t>
            </a:r>
            <a:r>
              <a:rPr lang="da-DK" sz="2300" dirty="0" err="1"/>
              <a:t>Musk</a:t>
            </a:r>
            <a:r>
              <a:rPr lang="da-DK" sz="2300" dirty="0"/>
              <a:t> og 1.000 andre ledere/IT-eksperter.</a:t>
            </a:r>
          </a:p>
          <a:p>
            <a:pPr lvl="1">
              <a:buFont typeface="Wingdings" pitchFamily="2" charset="2"/>
              <a:buChar char="Ø"/>
            </a:pPr>
            <a:r>
              <a:rPr lang="da-DK" sz="2300" dirty="0"/>
              <a:t> Spørgsmålet kan stilles på en anden måde: Vil I købe ”Humane AI Pin”: Ja/nej?!</a:t>
            </a:r>
          </a:p>
          <a:p>
            <a:pPr lvl="1">
              <a:buFont typeface="Wingdings" pitchFamily="2" charset="2"/>
              <a:buChar char="Ø"/>
            </a:pPr>
            <a:endParaRPr lang="da-DK" sz="2300" dirty="0"/>
          </a:p>
          <a:p>
            <a:pPr>
              <a:buFont typeface="Wingdings" pitchFamily="2" charset="2"/>
              <a:buChar char="Ø"/>
            </a:pPr>
            <a:r>
              <a:rPr lang="da-DK" sz="2300" b="1" u="sng" dirty="0"/>
              <a:t>Etiske overvejelser mv.</a:t>
            </a:r>
            <a:r>
              <a:rPr lang="da-DK" sz="2300" dirty="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da-DK" sz="2300" dirty="0"/>
              <a:t> Sæl – video af en afdød – 8-årig dreng mister sin mor.</a:t>
            </a:r>
          </a:p>
          <a:p>
            <a:pPr lvl="1">
              <a:buFont typeface="Wingdings" pitchFamily="2" charset="2"/>
              <a:buChar char="Ø"/>
            </a:pPr>
            <a:r>
              <a:rPr lang="da-DK" sz="2300" dirty="0"/>
              <a:t> Energiforbrug (40 iPhone-opladninger - Microsoft &amp; atomkraftværket!).</a:t>
            </a:r>
          </a:p>
          <a:p>
            <a:pPr lvl="1">
              <a:buFont typeface="Wingdings" pitchFamily="2" charset="2"/>
              <a:buChar char="Ø"/>
            </a:pPr>
            <a:r>
              <a:rPr lang="da-DK" sz="2300" dirty="0"/>
              <a:t> GDPR – persondata!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6CEE722-6E24-1931-2472-EBBCC2A08D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913BAA4-9EE5-11C1-64A2-DFEF8AB4EDE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736A262-4165-4502-B28A-33AAF61427EA}" type="datetime2">
              <a:rPr lang="da-DK" smtClean="0"/>
              <a:t>7. januar 2025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04D443-033E-E519-BA3A-4805699FF09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F3547A04-2604-182A-9DF9-DE61E06F6D3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0922D79-D3D3-E5A9-1B39-DFF11AF1C9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89F799D4-0C0B-9B40-1951-7F74D4667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6927" y="223370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67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2F183-3B26-ABE2-1412-BB7C9B647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7A04393-BADF-FED9-6A60-642124490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1697EEE7-4650-ED2B-63AC-CF664527A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D83B4B7E-1A6E-2CE7-A670-D7CBD6B8F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4429"/>
            <a:ext cx="12192000" cy="6966857"/>
          </a:xfrm>
          <a:prstGeom prst="rect">
            <a:avLst/>
          </a:prstGeom>
        </p:spPr>
      </p:pic>
      <p:sp>
        <p:nvSpPr>
          <p:cNvPr id="11" name="Afrundet rektangel 10">
            <a:extLst>
              <a:ext uri="{FF2B5EF4-FFF2-40B4-BE49-F238E27FC236}">
                <a16:creationId xmlns:a16="http://schemas.microsoft.com/office/drawing/2014/main" id="{098B7B36-0419-83DB-4D54-98B9A6FA6504}"/>
              </a:ext>
            </a:extLst>
          </p:cNvPr>
          <p:cNvSpPr/>
          <p:nvPr/>
        </p:nvSpPr>
        <p:spPr>
          <a:xfrm>
            <a:off x="3438525" y="4891766"/>
            <a:ext cx="5314950" cy="16529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da-DK" sz="2800" b="1" u="sng" dirty="0"/>
              <a:t>KONTAKTOPLYSNINGER</a:t>
            </a:r>
            <a:r>
              <a:rPr lang="da-DK" sz="2800" b="1" dirty="0"/>
              <a:t>.</a:t>
            </a:r>
          </a:p>
          <a:p>
            <a:pPr lvl="0"/>
            <a:r>
              <a:rPr lang="da-DK" sz="1600" i="1" dirty="0"/>
              <a:t>(Få tilsendt slideshow - stil opfølgende spørgsmål mv.): </a:t>
            </a:r>
          </a:p>
          <a:p>
            <a:pPr lvl="0"/>
            <a:br>
              <a:rPr lang="da-DK" sz="2000" i="1" dirty="0"/>
            </a:br>
            <a:r>
              <a:rPr lang="da-DK" sz="2400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bn@briansacademy.dk</a:t>
            </a:r>
            <a:r>
              <a:rPr lang="da-DK" sz="2400" dirty="0">
                <a:solidFill>
                  <a:schemeClr val="accent6"/>
                </a:solidFill>
              </a:rPr>
              <a:t> </a:t>
            </a:r>
            <a:r>
              <a:rPr lang="da-DK" sz="2400" dirty="0"/>
              <a:t>– 2925 8636.</a:t>
            </a:r>
          </a:p>
        </p:txBody>
      </p:sp>
      <p:sp>
        <p:nvSpPr>
          <p:cNvPr id="2" name="Afrundet rektangel 1">
            <a:extLst>
              <a:ext uri="{FF2B5EF4-FFF2-40B4-BE49-F238E27FC236}">
                <a16:creationId xmlns:a16="http://schemas.microsoft.com/office/drawing/2014/main" id="{A1FA194B-F7CF-A41F-CD5F-10335EA2A178}"/>
              </a:ext>
            </a:extLst>
          </p:cNvPr>
          <p:cNvSpPr/>
          <p:nvPr/>
        </p:nvSpPr>
        <p:spPr>
          <a:xfrm rot="21180501">
            <a:off x="7464798" y="698680"/>
            <a:ext cx="4038588" cy="1017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2800" b="1" dirty="0"/>
              <a:t>Tag gerne et visitkort</a:t>
            </a:r>
          </a:p>
        </p:txBody>
      </p:sp>
    </p:spTree>
    <p:extLst>
      <p:ext uri="{BB962C8B-B14F-4D97-AF65-F5344CB8AC3E}">
        <p14:creationId xmlns:p14="http://schemas.microsoft.com/office/powerpoint/2010/main" val="381058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0E3EB-256C-3AB4-BA8C-366D36E81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3) KONKRET: En masse AI-programmer.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4B1D6B-A284-DB8F-8CD2-0C8EA193F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8" y="2177529"/>
            <a:ext cx="5151969" cy="393749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da-DK" sz="2000" dirty="0"/>
              <a:t> </a:t>
            </a:r>
            <a:r>
              <a:rPr lang="da-DK" sz="2000" b="1" dirty="0" err="1"/>
              <a:t>Chatbots</a:t>
            </a:r>
            <a:r>
              <a:rPr lang="da-DK" sz="2000" dirty="0"/>
              <a:t> (”personen ved siden af dig”): Copilot, </a:t>
            </a:r>
            <a:r>
              <a:rPr lang="da-DK" sz="2000" dirty="0" err="1"/>
              <a:t>Perplexity</a:t>
            </a:r>
            <a:r>
              <a:rPr lang="da-DK" sz="2000" dirty="0"/>
              <a:t> og </a:t>
            </a:r>
            <a:r>
              <a:rPr lang="da-DK" sz="2000" dirty="0" err="1"/>
              <a:t>ChatGPT</a:t>
            </a:r>
            <a:r>
              <a:rPr lang="da-DK" sz="2000" dirty="0"/>
              <a:t> mv.</a:t>
            </a:r>
          </a:p>
          <a:p>
            <a:pPr>
              <a:buFont typeface="Wingdings" pitchFamily="2" charset="2"/>
              <a:buChar char="Ø"/>
            </a:pPr>
            <a:r>
              <a:rPr lang="da-DK" sz="2000" dirty="0"/>
              <a:t> </a:t>
            </a:r>
            <a:r>
              <a:rPr lang="da-DK" sz="2000" b="1" dirty="0"/>
              <a:t>Apps</a:t>
            </a:r>
            <a:r>
              <a:rPr lang="da-DK" sz="2000" dirty="0"/>
              <a:t>: </a:t>
            </a:r>
            <a:r>
              <a:rPr lang="da-DK" sz="2000" dirty="0" err="1"/>
              <a:t>Seeing</a:t>
            </a:r>
            <a:r>
              <a:rPr lang="da-DK" sz="2000" dirty="0"/>
              <a:t> AI – demens </a:t>
            </a:r>
            <a:r>
              <a:rPr lang="da-DK" sz="2000" dirty="0" err="1"/>
              <a:t>spotning</a:t>
            </a:r>
            <a:r>
              <a:rPr lang="da-DK" sz="2000" dirty="0"/>
              <a:t> mv. – svare på klager.</a:t>
            </a:r>
          </a:p>
          <a:p>
            <a:pPr>
              <a:buFont typeface="Wingdings" pitchFamily="2" charset="2"/>
              <a:buChar char="Ø"/>
            </a:pPr>
            <a:r>
              <a:rPr lang="da-DK" sz="2000" b="1" dirty="0"/>
              <a:t> </a:t>
            </a:r>
            <a:r>
              <a:rPr lang="da-DK" sz="2000" b="1" dirty="0" err="1"/>
              <a:t>MidJourney+Dall-E</a:t>
            </a:r>
            <a:r>
              <a:rPr lang="da-DK" sz="2000" dirty="0"/>
              <a:t> (billeder). </a:t>
            </a:r>
          </a:p>
          <a:p>
            <a:pPr>
              <a:buFont typeface="Wingdings" pitchFamily="2" charset="2"/>
              <a:buChar char="Ø"/>
            </a:pPr>
            <a:r>
              <a:rPr lang="da-DK" sz="2000" dirty="0"/>
              <a:t> </a:t>
            </a:r>
            <a:r>
              <a:rPr lang="da-DK" sz="2000" b="1" dirty="0"/>
              <a:t>Microsoft Copilot Pro </a:t>
            </a:r>
            <a:r>
              <a:rPr lang="da-DK" sz="2000" dirty="0"/>
              <a:t>(AI i Office-pakken). </a:t>
            </a:r>
          </a:p>
          <a:p>
            <a:pPr>
              <a:buFont typeface="Wingdings" pitchFamily="2" charset="2"/>
              <a:buChar char="Ø"/>
            </a:pPr>
            <a:r>
              <a:rPr lang="da-DK" sz="2000" b="1" dirty="0"/>
              <a:t> </a:t>
            </a:r>
            <a:r>
              <a:rPr lang="da-DK" sz="2000" b="1" dirty="0" err="1"/>
              <a:t>ElevenLabs</a:t>
            </a:r>
            <a:r>
              <a:rPr lang="da-DK" sz="2000" dirty="0"/>
              <a:t> (lyd).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69ECC98-A53E-EDA0-5DE2-E9F38BD8D5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F79C53A-0801-E84F-4F05-D6F449CEAB0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736A262-4165-4502-B28A-33AAF61427EA}" type="datetime2">
              <a:rPr lang="da-DK" smtClean="0"/>
              <a:t>7. januar 2025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0E7DEE-AC60-71CA-18F7-333752A561E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10</a:t>
            </a:fld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AAA97254-A8D3-1422-3ADC-2D924A68A24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4F9D4F9-A56C-B366-48FF-B532EC40290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8ABCD201-01CD-5BE3-544F-AFB848219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946" y="454387"/>
            <a:ext cx="1376121" cy="1399057"/>
          </a:xfrm>
          <a:prstGeom prst="rect">
            <a:avLst/>
          </a:prstGeom>
        </p:spPr>
      </p:pic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74D45C53-3A6E-C0BF-BEFD-CBAE2CE6FCCE}"/>
              </a:ext>
            </a:extLst>
          </p:cNvPr>
          <p:cNvSpPr txBox="1">
            <a:spLocks/>
          </p:cNvSpPr>
          <p:nvPr/>
        </p:nvSpPr>
        <p:spPr>
          <a:xfrm>
            <a:off x="6491287" y="2282167"/>
            <a:ext cx="5151969" cy="3728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da-DK" sz="2000" dirty="0"/>
              <a:t> </a:t>
            </a:r>
            <a:r>
              <a:rPr lang="da-DK" sz="2000" b="1" dirty="0" err="1"/>
              <a:t>DeepL</a:t>
            </a:r>
            <a:r>
              <a:rPr lang="da-DK" sz="2000" dirty="0"/>
              <a:t> (oversættelse). </a:t>
            </a:r>
          </a:p>
          <a:p>
            <a:pPr>
              <a:buFont typeface="Wingdings" pitchFamily="2" charset="2"/>
              <a:buChar char="Ø"/>
            </a:pPr>
            <a:r>
              <a:rPr lang="da-DK" sz="2000" dirty="0"/>
              <a:t> </a:t>
            </a:r>
            <a:r>
              <a:rPr lang="da-DK" sz="2000" b="1" dirty="0" err="1"/>
              <a:t>Udio</a:t>
            </a:r>
            <a:r>
              <a:rPr lang="da-DK" sz="2000" dirty="0"/>
              <a:t> (lyd og musik). </a:t>
            </a:r>
          </a:p>
          <a:p>
            <a:pPr>
              <a:buFont typeface="Wingdings" pitchFamily="2" charset="2"/>
              <a:buChar char="Ø"/>
            </a:pPr>
            <a:r>
              <a:rPr lang="da-DK" sz="2000" dirty="0"/>
              <a:t> </a:t>
            </a:r>
            <a:r>
              <a:rPr lang="da-DK" sz="2000" b="1" dirty="0"/>
              <a:t>Siri</a:t>
            </a:r>
            <a:r>
              <a:rPr lang="da-DK" sz="2000" dirty="0"/>
              <a:t> mv. (Tale til computeren) (iPhone 16).</a:t>
            </a:r>
          </a:p>
          <a:p>
            <a:pPr>
              <a:buFont typeface="Wingdings" pitchFamily="2" charset="2"/>
              <a:buChar char="Ø"/>
            </a:pPr>
            <a:r>
              <a:rPr lang="da-DK" sz="2000" dirty="0"/>
              <a:t> </a:t>
            </a:r>
            <a:r>
              <a:rPr lang="da-DK" sz="2000" b="1" dirty="0"/>
              <a:t>Gamma</a:t>
            </a:r>
            <a:r>
              <a:rPr lang="da-DK" sz="2000" dirty="0"/>
              <a:t> (slideshow).</a:t>
            </a:r>
          </a:p>
          <a:p>
            <a:pPr>
              <a:buFont typeface="Wingdings" pitchFamily="2" charset="2"/>
              <a:buChar char="Ø"/>
            </a:pPr>
            <a:r>
              <a:rPr lang="da-DK" sz="2000" b="1" dirty="0"/>
              <a:t> </a:t>
            </a:r>
            <a:r>
              <a:rPr lang="da-DK" sz="2000" b="1" dirty="0" err="1"/>
              <a:t>Synthesia</a:t>
            </a:r>
            <a:r>
              <a:rPr lang="da-DK" sz="2000" dirty="0"/>
              <a:t> (</a:t>
            </a:r>
            <a:r>
              <a:rPr lang="da-DK" sz="2000" dirty="0" err="1"/>
              <a:t>avatars</a:t>
            </a:r>
            <a:r>
              <a:rPr lang="da-DK" sz="2000" dirty="0"/>
              <a:t>).</a:t>
            </a:r>
          </a:p>
          <a:p>
            <a:pPr>
              <a:buFont typeface="Wingdings" pitchFamily="2" charset="2"/>
              <a:buChar char="Ø"/>
            </a:pPr>
            <a:r>
              <a:rPr lang="da-DK" sz="2000" b="1" dirty="0"/>
              <a:t> Good Tape</a:t>
            </a:r>
            <a:r>
              <a:rPr lang="da-DK" sz="2000" dirty="0"/>
              <a:t> (transskribering).</a:t>
            </a:r>
          </a:p>
          <a:p>
            <a:pPr>
              <a:buFont typeface="Wingdings" pitchFamily="2" charset="2"/>
              <a:buChar char="Ø"/>
            </a:pPr>
            <a:r>
              <a:rPr lang="da-DK" sz="2000" b="1" dirty="0"/>
              <a:t> Sora</a:t>
            </a:r>
            <a:r>
              <a:rPr lang="da-DK" sz="2000" dirty="0"/>
              <a:t> (video). </a:t>
            </a:r>
          </a:p>
          <a:p>
            <a:pPr>
              <a:buFont typeface="Wingdings" pitchFamily="2" charset="2"/>
              <a:buChar char="Ø"/>
            </a:pPr>
            <a:endParaRPr lang="da-DK" sz="2000" dirty="0"/>
          </a:p>
        </p:txBody>
      </p:sp>
      <p:sp>
        <p:nvSpPr>
          <p:cNvPr id="11" name="Afrundet rektangel 10">
            <a:extLst>
              <a:ext uri="{FF2B5EF4-FFF2-40B4-BE49-F238E27FC236}">
                <a16:creationId xmlns:a16="http://schemas.microsoft.com/office/drawing/2014/main" id="{376160AB-6A58-09DB-965F-2072238A25BD}"/>
              </a:ext>
            </a:extLst>
          </p:cNvPr>
          <p:cNvSpPr/>
          <p:nvPr/>
        </p:nvSpPr>
        <p:spPr>
          <a:xfrm rot="21299587">
            <a:off x="6745455" y="240534"/>
            <a:ext cx="4100513" cy="10453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/>
              <a:t>Alle programmer er nye: Risiko for fejl.</a:t>
            </a:r>
          </a:p>
        </p:txBody>
      </p:sp>
      <p:sp>
        <p:nvSpPr>
          <p:cNvPr id="12" name="Afrundet rektangel 11">
            <a:extLst>
              <a:ext uri="{FF2B5EF4-FFF2-40B4-BE49-F238E27FC236}">
                <a16:creationId xmlns:a16="http://schemas.microsoft.com/office/drawing/2014/main" id="{86BD3846-DBEB-DDEF-2141-2D47B390F280}"/>
              </a:ext>
            </a:extLst>
          </p:cNvPr>
          <p:cNvSpPr/>
          <p:nvPr/>
        </p:nvSpPr>
        <p:spPr>
          <a:xfrm>
            <a:off x="235934" y="2029544"/>
            <a:ext cx="5557042" cy="4172562"/>
          </a:xfrm>
          <a:prstGeom prst="roundRect">
            <a:avLst/>
          </a:prstGeom>
          <a:solidFill>
            <a:schemeClr val="accent1">
              <a:alpha val="33113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3" name="Afrundet rektangel 12">
            <a:extLst>
              <a:ext uri="{FF2B5EF4-FFF2-40B4-BE49-F238E27FC236}">
                <a16:creationId xmlns:a16="http://schemas.microsoft.com/office/drawing/2014/main" id="{848D3B7F-ED80-4525-AAA6-3FA7F91F040F}"/>
              </a:ext>
            </a:extLst>
          </p:cNvPr>
          <p:cNvSpPr/>
          <p:nvPr/>
        </p:nvSpPr>
        <p:spPr>
          <a:xfrm>
            <a:off x="6325396" y="2029544"/>
            <a:ext cx="5557042" cy="4172562"/>
          </a:xfrm>
          <a:prstGeom prst="roundRect">
            <a:avLst/>
          </a:prstGeom>
          <a:solidFill>
            <a:schemeClr val="accent1">
              <a:alpha val="33113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1175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15373-ACEC-EC90-248B-23C663902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2A60636-C2FC-82DE-BD88-01B08FB591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38D145-5C80-E8C1-0843-741252FECB5D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736A262-4165-4502-B28A-33AAF61427EA}" type="datetime2">
              <a:rPr lang="da-DK" smtClean="0"/>
              <a:t>7. januar 2025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F336BF-EA1D-8EBC-E8B3-E0D4ADFC717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11</a:t>
            </a:fld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CBF7E73B-6810-1FC3-2089-303ED9EBEE3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DBCC6694-92E2-D085-E709-496338B183B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084BB5D3-546A-FD1B-12A7-EEEF35C03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754FAB41-13A3-4144-B1A9-7B1FF81E2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BD034D04-18E8-2220-1FDD-6A1AF29E9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284" y="-1"/>
            <a:ext cx="12266284" cy="1083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35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C9E66-7668-6838-50CF-B7A1ECD0C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F7DDD38-252E-193A-B750-313F4DAFC98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6C695D4-1229-B1BF-CEC2-20AB81EEEC4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736A262-4165-4502-B28A-33AAF61427EA}" type="datetime2">
              <a:rPr lang="da-DK" smtClean="0"/>
              <a:t>7. januar 2025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650E08-43BF-6446-0315-F211C4CED59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12</a:t>
            </a:fld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FB65626D-58F6-0FC8-6BB4-7107B999F81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F974598E-520A-220B-FB8F-DF339F6C1B7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6260416D-D985-976D-3C42-7389B0C2D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DC798BE-44C9-A121-CFD1-4A3DB6B19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4F5E951-E8C5-E52A-0A1B-1D0399D4C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5040"/>
            <a:ext cx="12434243" cy="689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6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FDF04-8719-484D-9A15-DF7764BB7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3) CHATBOTS: Praktisk demonstration.</a:t>
            </a:r>
            <a:endParaRPr lang="en-D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E2A76-5F51-ED48-FC28-D2ECCB639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2382"/>
            <a:ext cx="9768840" cy="3471476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effectLst/>
                <a:cs typeface="Didot" panose="02000503000000020003" pitchFamily="2" charset="-79"/>
              </a:rPr>
              <a:t>Hvordan kommer I i gang med </a:t>
            </a:r>
            <a:r>
              <a:rPr lang="da-DK" dirty="0" err="1">
                <a:effectLst/>
                <a:cs typeface="Didot" panose="02000503000000020003" pitchFamily="2" charset="-79"/>
              </a:rPr>
              <a:t>chatbots</a:t>
            </a:r>
            <a:r>
              <a:rPr lang="da-DK" dirty="0">
                <a:effectLst/>
                <a:cs typeface="Didot" panose="02000503000000020003" pitchFamily="2" charset="-79"/>
              </a:rPr>
              <a:t>?</a:t>
            </a:r>
          </a:p>
          <a:p>
            <a:pPr marL="342900" indent="-342900">
              <a:buAutoNum type="arabicParenR"/>
            </a:pPr>
            <a:r>
              <a:rPr lang="da-DK" dirty="0" err="1">
                <a:solidFill>
                  <a:srgbClr val="4F4A37"/>
                </a:solidFill>
                <a:cs typeface="Didot" panose="02000503000000020003" pitchFamily="2" charset="-79"/>
              </a:rPr>
              <a:t>ChatGPT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: </a:t>
            </a:r>
          </a:p>
          <a:p>
            <a:pPr marL="800100" lvl="1" indent="-342900">
              <a:buAutoNum type="arabicParenR"/>
            </a:pP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Computeren/</a:t>
            </a:r>
            <a:r>
              <a:rPr lang="da-DK" dirty="0" err="1">
                <a:solidFill>
                  <a:srgbClr val="4F4A37"/>
                </a:solidFill>
                <a:cs typeface="Didot" panose="02000503000000020003" pitchFamily="2" charset="-79"/>
              </a:rPr>
              <a:t>iPad’en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: Gå ind på 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  <a:hlinkClick r:id="rId2"/>
              </a:rPr>
              <a:t>www.chat.com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 (opret evt. en bruger).</a:t>
            </a:r>
          </a:p>
          <a:p>
            <a:pPr marL="800100" lvl="1" indent="-342900">
              <a:buAutoNum type="arabicParenR"/>
            </a:pP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Mobil: Download </a:t>
            </a:r>
            <a:r>
              <a:rPr lang="da-DK" dirty="0" err="1">
                <a:solidFill>
                  <a:srgbClr val="4F4A37"/>
                </a:solidFill>
                <a:cs typeface="Didot" panose="02000503000000020003" pitchFamily="2" charset="-79"/>
              </a:rPr>
              <a:t>app’en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 ”</a:t>
            </a:r>
            <a:r>
              <a:rPr lang="da-DK" dirty="0" err="1">
                <a:solidFill>
                  <a:srgbClr val="4F4A37"/>
                </a:solidFill>
                <a:cs typeface="Didot" panose="02000503000000020003" pitchFamily="2" charset="-79"/>
              </a:rPr>
              <a:t>ChatGPT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”) (VIGTIGT: </a:t>
            </a:r>
            <a:r>
              <a:rPr lang="da-DK" u="sng" dirty="0">
                <a:solidFill>
                  <a:srgbClr val="4F4A37"/>
                </a:solidFill>
                <a:cs typeface="Didot" panose="02000503000000020003" pitchFamily="2" charset="-79"/>
              </a:rPr>
              <a:t>Hvid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 baggrund og </a:t>
            </a:r>
            <a:r>
              <a:rPr lang="da-DK" u="sng" dirty="0">
                <a:solidFill>
                  <a:srgbClr val="4F4A37"/>
                </a:solidFill>
                <a:cs typeface="Didot" panose="02000503000000020003" pitchFamily="2" charset="-79"/>
              </a:rPr>
              <a:t>sort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 logo).</a:t>
            </a:r>
          </a:p>
          <a:p>
            <a:pPr marL="342900" indent="-342900">
              <a:buAutoNum type="arabicParenR"/>
            </a:pPr>
            <a:r>
              <a:rPr lang="da-DK" dirty="0">
                <a:solidFill>
                  <a:srgbClr val="4F4A37"/>
                </a:solidFill>
                <a:effectLst/>
                <a:cs typeface="Didot" panose="02000503000000020003" pitchFamily="2" charset="-79"/>
              </a:rPr>
              <a:t>Copilot:</a:t>
            </a:r>
          </a:p>
          <a:p>
            <a:pPr marL="800100" lvl="1" indent="-342900">
              <a:buAutoNum type="arabicParenR"/>
            </a:pP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Computeren/</a:t>
            </a:r>
            <a:r>
              <a:rPr lang="da-DK" dirty="0" err="1">
                <a:solidFill>
                  <a:srgbClr val="4F4A37"/>
                </a:solidFill>
                <a:cs typeface="Didot" panose="02000503000000020003" pitchFamily="2" charset="-79"/>
              </a:rPr>
              <a:t>iPad’en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: Gå ind på 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  <a:hlinkClick r:id="rId3"/>
              </a:rPr>
              <a:t>www.microsoft.copilot.com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. Så er du i gang!</a:t>
            </a:r>
          </a:p>
          <a:p>
            <a:pPr marL="800100" lvl="1" indent="-342900">
              <a:buAutoNum type="arabicParenR"/>
            </a:pP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Mobil: Download </a:t>
            </a:r>
            <a:r>
              <a:rPr lang="da-DK" dirty="0" err="1">
                <a:solidFill>
                  <a:srgbClr val="4F4A37"/>
                </a:solidFill>
                <a:cs typeface="Didot" panose="02000503000000020003" pitchFamily="2" charset="-79"/>
              </a:rPr>
              <a:t>app’en</a:t>
            </a: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 ”Microsoft Copilot”.</a:t>
            </a:r>
          </a:p>
          <a:p>
            <a:pPr marL="50800" lvl="1" indent="0">
              <a:buNone/>
            </a:pPr>
            <a:endParaRPr lang="da-DK" dirty="0">
              <a:solidFill>
                <a:srgbClr val="4F4A37"/>
              </a:solidFill>
              <a:effectLst/>
              <a:cs typeface="Didot" panose="02000503000000020003" pitchFamily="2" charset="-79"/>
            </a:endParaRPr>
          </a:p>
          <a:p>
            <a:pPr marL="50800" lvl="1" indent="0">
              <a:buNone/>
            </a:pPr>
            <a:r>
              <a:rPr lang="da-DK" dirty="0">
                <a:solidFill>
                  <a:srgbClr val="4F4A37"/>
                </a:solidFill>
                <a:cs typeface="Didot" panose="02000503000000020003" pitchFamily="2" charset="-79"/>
              </a:rPr>
              <a:t>Prøv det! Jeres liv bliver aldrig helt det samme…</a:t>
            </a:r>
            <a:endParaRPr lang="da-DK" dirty="0">
              <a:solidFill>
                <a:srgbClr val="4F4A37"/>
              </a:solidFill>
              <a:effectLst/>
              <a:cs typeface="Didot" panose="02000503000000020003" pitchFamily="2" charset="-79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BC662A4-9088-6B0C-8F1E-3A0A49E2C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7679" y="507012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3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9637E-3CF7-8B4B-9191-ECAC2ABD4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2382"/>
            <a:ext cx="9768840" cy="3471476"/>
          </a:xfrm>
        </p:spPr>
        <p:txBody>
          <a:bodyPr/>
          <a:lstStyle/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0665CD8-A222-DB0D-F36F-BEC1CDAE2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827" y="1629249"/>
            <a:ext cx="7772400" cy="4371975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D8B0431-4863-A18E-1268-8A25F8A96EAB}"/>
              </a:ext>
            </a:extLst>
          </p:cNvPr>
          <p:cNvSpPr txBox="1"/>
          <p:nvPr/>
        </p:nvSpPr>
        <p:spPr>
          <a:xfrm>
            <a:off x="5006454" y="5645860"/>
            <a:ext cx="3172346" cy="738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182880" tIns="182880" rIns="182880" bIns="182880" rtlCol="0" anchor="ctr" anchorCtr="0">
            <a:spAutoFit/>
          </a:bodyPr>
          <a:lstStyle/>
          <a:p>
            <a:pPr algn="ctr"/>
            <a:r>
              <a:rPr lang="da-DK" sz="2400" dirty="0">
                <a:solidFill>
                  <a:schemeClr val="accent6"/>
                </a:solidFill>
              </a:rPr>
              <a:t>Quiz-tid!!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EA5C94-385B-94FE-1B19-D0BDA89158A4}"/>
              </a:ext>
            </a:extLst>
          </p:cNvPr>
          <p:cNvSpPr txBox="1">
            <a:spLocks/>
          </p:cNvSpPr>
          <p:nvPr/>
        </p:nvSpPr>
        <p:spPr>
          <a:xfrm>
            <a:off x="990600" y="497377"/>
            <a:ext cx="7063854" cy="9021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b="1" dirty="0"/>
              <a:t>4) KAHOOT: Quiz-tid!</a:t>
            </a:r>
            <a:endParaRPr lang="en-DK" b="1" dirty="0"/>
          </a:p>
        </p:txBody>
      </p:sp>
    </p:spTree>
    <p:extLst>
      <p:ext uri="{BB962C8B-B14F-4D97-AF65-F5344CB8AC3E}">
        <p14:creationId xmlns:p14="http://schemas.microsoft.com/office/powerpoint/2010/main" val="36247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6EDF3D21-3DBB-6BF6-B287-0F9DC4645A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4863147"/>
              </p:ext>
            </p:extLst>
          </p:nvPr>
        </p:nvGraphicFramePr>
        <p:xfrm>
          <a:off x="838200" y="1341784"/>
          <a:ext cx="10704226" cy="4835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F24355AF-C147-7342-7C72-862C39B71F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84988"/>
            <a:ext cx="2528142" cy="142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E77EF-87B3-72E9-D322-D6C39D4AD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BA07-D1B2-2F12-7C9A-A2719B3A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5) AFSLUTNING &amp; AFRUNDING.</a:t>
            </a:r>
            <a:endParaRPr lang="en-D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027ED-B509-C451-6F0E-F1A624DDF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2382"/>
            <a:ext cx="9768840" cy="3471476"/>
          </a:xfrm>
        </p:spPr>
        <p:txBody>
          <a:bodyPr/>
          <a:lstStyle/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 algn="ctr">
              <a:buNone/>
            </a:pPr>
            <a:r>
              <a:rPr lang="da-DK" sz="4500" b="1" dirty="0"/>
              <a:t>AFSLUTNING OG AFRUNDING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D2A77A3-0598-C184-9445-0A5A3476E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679" y="507012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CE82C-5F69-6708-4F40-DAA2B758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E2DA4-5525-6FB2-E6FF-81DC89700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5) AFSLUTNING &amp; AFRUNDING</a:t>
            </a:r>
            <a:endParaRPr lang="en-D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A2FE6-F404-98C7-0936-81596CADC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784"/>
            <a:ext cx="10704226" cy="4835176"/>
          </a:xfrm>
        </p:spPr>
        <p:txBody>
          <a:bodyPr/>
          <a:lstStyle/>
          <a:p>
            <a:pPr marL="0" indent="0">
              <a:buNone/>
            </a:pPr>
            <a:r>
              <a:rPr lang="da-DK" sz="2400" dirty="0"/>
              <a:t>Det var slut på denne </a:t>
            </a:r>
            <a:r>
              <a:rPr lang="da-DK" sz="2400" dirty="0" err="1"/>
              <a:t>ultra</a:t>
            </a:r>
            <a:r>
              <a:rPr lang="da-DK" sz="2400" dirty="0"/>
              <a:t> korte gennemgang!</a:t>
            </a:r>
          </a:p>
          <a:p>
            <a:pPr marL="0" indent="0">
              <a:buNone/>
            </a:pPr>
            <a:r>
              <a:rPr lang="da-DK" sz="2400" dirty="0"/>
              <a:t>Hvis I vil vide mere, kan jeg anbefale følgende:</a:t>
            </a:r>
          </a:p>
          <a:p>
            <a:pPr marL="457200" indent="-457200">
              <a:buAutoNum type="arabicParenR"/>
            </a:pPr>
            <a:r>
              <a:rPr lang="da-DK" sz="2400" dirty="0"/>
              <a:t>Afsæt tid HVER DAG til at teste og bruge det, særligt de tre </a:t>
            </a:r>
            <a:r>
              <a:rPr lang="da-DK" sz="2400" dirty="0" err="1"/>
              <a:t>ChatBots</a:t>
            </a:r>
            <a:r>
              <a:rPr lang="da-DK" sz="2400" dirty="0"/>
              <a:t>.</a:t>
            </a:r>
          </a:p>
          <a:p>
            <a:pPr marL="457200" indent="-457200">
              <a:buAutoNum type="arabicParenR"/>
            </a:pPr>
            <a:r>
              <a:rPr lang="da-DK" sz="2400" dirty="0"/>
              <a:t>Hold jer opdaterede!</a:t>
            </a:r>
          </a:p>
          <a:p>
            <a:pPr marL="914400" lvl="1" indent="-457200">
              <a:buAutoNum type="arabicParenR"/>
            </a:pPr>
            <a:r>
              <a:rPr lang="da-DK" sz="2000" dirty="0"/>
              <a:t>Følg med i medierne.</a:t>
            </a:r>
          </a:p>
          <a:p>
            <a:pPr marL="914400" lvl="1" indent="-457200">
              <a:buAutoNum type="arabicParenR"/>
            </a:pPr>
            <a:r>
              <a:rPr lang="da-DK" sz="2000" dirty="0"/>
              <a:t>I er velkomne på mit nyhedsbrev om Kunstig intelligens, AI-bog mv.</a:t>
            </a:r>
          </a:p>
          <a:p>
            <a:pPr marL="914400" lvl="1" indent="-457200">
              <a:buAutoNum type="arabicParenR"/>
            </a:pPr>
            <a:r>
              <a:rPr lang="da-DK" sz="2000" dirty="0"/>
              <a:t>Jeg holder gerne et lignende AI-foredrag for jer andre steder i foreninger, loger, Lions, </a:t>
            </a:r>
            <a:r>
              <a:rPr lang="da-DK" sz="2000" dirty="0" err="1"/>
              <a:t>Soroptimister</a:t>
            </a:r>
            <a:r>
              <a:rPr lang="da-DK" sz="2000" dirty="0"/>
              <a:t>, arbejdspladser osv.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AB5A71E-09C7-2100-3B1C-074F1C1F3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679" y="507012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3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AEE70-59FA-442F-8260-FF3836C21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906069"/>
            <a:ext cx="9139479" cy="2387600"/>
          </a:xfrm>
        </p:spPr>
        <p:txBody>
          <a:bodyPr>
            <a:normAutofit/>
          </a:bodyPr>
          <a:lstStyle/>
          <a:p>
            <a:pPr algn="ctr"/>
            <a:r>
              <a:rPr lang="da-DK" sz="4500" b="1" dirty="0"/>
              <a:t>SPØRGSMÅL?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3B8368-D39B-43FF-87DC-C072E4AEA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39479" cy="1655762"/>
          </a:xfrm>
        </p:spPr>
        <p:txBody>
          <a:bodyPr>
            <a:noAutofit/>
          </a:bodyPr>
          <a:lstStyle/>
          <a:p>
            <a:pPr lvl="0" algn="ctr"/>
            <a:endParaRPr lang="da-DK" sz="25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DF60F65-BF95-06E4-859C-2B05D4478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679" y="507012"/>
            <a:ext cx="1376121" cy="1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6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2C8F-1DC4-49EB-9926-52456B4AA5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7500" dirty="0"/>
              <a:t>TAK for i dag!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522DB0-15A0-4C09-B7FE-CC3B4E1B99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da-DK" sz="2500"/>
              <a:t>Kunstig Intelligens/ChatGPT mv.</a:t>
            </a:r>
          </a:p>
          <a:p>
            <a:pPr lvl="0"/>
            <a:r>
              <a:rPr lang="da-DK"/>
              <a:t>_____________________</a:t>
            </a:r>
            <a:endParaRPr lang="da-DK" dirty="0"/>
          </a:p>
          <a:p>
            <a:pPr lvl="0"/>
            <a:r>
              <a:rPr lang="da-DK" sz="2500"/>
              <a:t>Brian: </a:t>
            </a:r>
            <a:r>
              <a:rPr lang="da-DK" sz="250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bn@briansacademy.dk</a:t>
            </a:r>
            <a:r>
              <a:rPr lang="da-DK" sz="2500">
                <a:solidFill>
                  <a:schemeClr val="accent6"/>
                </a:solidFill>
              </a:rPr>
              <a:t> </a:t>
            </a:r>
            <a:r>
              <a:rPr lang="da-DK" sz="2500"/>
              <a:t>– 2925 8636.</a:t>
            </a:r>
            <a:endParaRPr lang="da-DK" sz="25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DB8E534-DEAC-BA0D-A204-7E47BC9B9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82" y="330759"/>
            <a:ext cx="1376121" cy="1399057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A59E600-F60A-8827-7A48-7E72A79AE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386" y="454993"/>
            <a:ext cx="5802085" cy="124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5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ADVO/REVI">
      <a:dk1>
        <a:srgbClr val="353047"/>
      </a:dk1>
      <a:lt1>
        <a:srgbClr val="EDEDED"/>
      </a:lt1>
      <a:dk2>
        <a:srgbClr val="353047"/>
      </a:dk2>
      <a:lt2>
        <a:srgbClr val="EDEDED"/>
      </a:lt2>
      <a:accent1>
        <a:srgbClr val="D88369"/>
      </a:accent1>
      <a:accent2>
        <a:srgbClr val="87C0E0"/>
      </a:accent2>
      <a:accent3>
        <a:srgbClr val="6E668A"/>
      </a:accent3>
      <a:accent4>
        <a:srgbClr val="A8E1A8"/>
      </a:accent4>
      <a:accent5>
        <a:srgbClr val="000000"/>
      </a:accent5>
      <a:accent6>
        <a:srgbClr val="FFFFFF"/>
      </a:accent6>
      <a:hlink>
        <a:srgbClr val="D88369"/>
      </a:hlink>
      <a:folHlink>
        <a:srgbClr val="87C0E0"/>
      </a:folHlink>
    </a:clrScheme>
    <a:fontScheme name="ADVO/REVI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accent1"/>
        </a:solidFill>
        <a:ln>
          <a:noFill/>
        </a:ln>
      </a:spPr>
      <a:bodyPr wrap="none" lIns="182880" tIns="182880" rIns="182880" bIns="182880" rtlCol="0" anchor="ctr" anchorCtr="0">
        <a:spAutoFit/>
      </a:bodyPr>
      <a:lstStyle>
        <a:defPPr algn="l">
          <a:defRPr sz="1400" dirty="0" smtClean="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44100</TotalTime>
  <Words>1121</Words>
  <Application>Microsoft Macintosh PowerPoint</Application>
  <PresentationFormat>Widescreen</PresentationFormat>
  <Paragraphs>140</Paragraphs>
  <Slides>19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Didot</vt:lpstr>
      <vt:lpstr>Open Sans Light</vt:lpstr>
      <vt:lpstr>Wingdings</vt:lpstr>
      <vt:lpstr>Office Theme</vt:lpstr>
      <vt:lpstr>Kunstig Intelligens/ChatGPT mv.</vt:lpstr>
      <vt:lpstr>VELKOMST</vt:lpstr>
      <vt:lpstr>PROGRAM. </vt:lpstr>
      <vt:lpstr>2) INDLEDNING: Generelt om AI.</vt:lpstr>
      <vt:lpstr>2) INDLEDNING: Generelt om AI.</vt:lpstr>
      <vt:lpstr>2) INDLEDNING: Generelt om AI.</vt:lpstr>
      <vt:lpstr>2) INDLEDNING: Generelt om AI.</vt:lpstr>
      <vt:lpstr>2) INDLEDNING: Generelt om AI.</vt:lpstr>
      <vt:lpstr>PowerPoint-præsentation</vt:lpstr>
      <vt:lpstr>3) KONKRET: En masse AI-programmer.</vt:lpstr>
      <vt:lpstr>PowerPoint-præsentation</vt:lpstr>
      <vt:lpstr>PowerPoint-præsentation</vt:lpstr>
      <vt:lpstr>3) CHATBOTS: Praktisk demonstration.</vt:lpstr>
      <vt:lpstr>PowerPoint-præsentation</vt:lpstr>
      <vt:lpstr>PowerPoint-præsentation</vt:lpstr>
      <vt:lpstr>5) AFSLUTNING &amp; AFRUNDING.</vt:lpstr>
      <vt:lpstr>5) AFSLUTNING &amp; AFRUNDING</vt:lpstr>
      <vt:lpstr>SPØRGSMÅL?</vt:lpstr>
      <vt:lpstr>TAK for i dag!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</dc:creator>
  <cp:lastModifiedBy>Brian Nygaard</cp:lastModifiedBy>
  <cp:revision>246</cp:revision>
  <cp:lastPrinted>2024-04-29T00:58:56Z</cp:lastPrinted>
  <dcterms:created xsi:type="dcterms:W3CDTF">2019-04-04T07:14:33Z</dcterms:created>
  <dcterms:modified xsi:type="dcterms:W3CDTF">2025-01-07T16:58:59Z</dcterms:modified>
</cp:coreProperties>
</file>