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61" r:id="rId2"/>
    <p:sldId id="262" r:id="rId3"/>
    <p:sldId id="263" r:id="rId4"/>
    <p:sldId id="264" r:id="rId5"/>
    <p:sldId id="265" r:id="rId6"/>
    <p:sldId id="266" r:id="rId7"/>
    <p:sldId id="267" r:id="rId8"/>
    <p:sldId id="268" r:id="rId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80" autoAdjust="0"/>
    <p:restoredTop sz="79634" autoAdjust="0"/>
  </p:normalViewPr>
  <p:slideViewPr>
    <p:cSldViewPr snapToGrid="0">
      <p:cViewPr varScale="1">
        <p:scale>
          <a:sx n="92" d="100"/>
          <a:sy n="92" d="100"/>
        </p:scale>
        <p:origin x="516"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62806-1435-451F-A1A0-33F32AB28C79}" type="datetimeFigureOut">
              <a:rPr lang="da-DK" smtClean="0"/>
              <a:t>17-02-2020</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23C5F-1057-4D02-8278-9373A9252565}" type="slidenum">
              <a:rPr lang="da-DK" smtClean="0"/>
              <a:t>‹nr.›</a:t>
            </a:fld>
            <a:endParaRPr lang="da-DK"/>
          </a:p>
        </p:txBody>
      </p:sp>
    </p:spTree>
    <p:extLst>
      <p:ext uri="{BB962C8B-B14F-4D97-AF65-F5344CB8AC3E}">
        <p14:creationId xmlns:p14="http://schemas.microsoft.com/office/powerpoint/2010/main" val="204046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dsholder til diasbillede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27651" name="Pladsholder til noter 2"/>
          <p:cNvSpPr>
            <a:spLocks noGrp="1"/>
          </p:cNvSpPr>
          <p:nvPr>
            <p:ph type="body" idx="1"/>
          </p:nvPr>
        </p:nvSpPr>
        <p:spPr bwMode="auto">
          <a:noFill/>
        </p:spPr>
        <p:txBody>
          <a:bodyPr wrap="square" numCol="1" anchor="t" anchorCtr="0" compatLnSpc="1">
            <a:prstTxWarp prst="textNoShape">
              <a:avLst/>
            </a:prstTxWarp>
          </a:bodyPr>
          <a:lstStyle/>
          <a:p>
            <a:r>
              <a:rPr lang="da-DK" baseline="0" dirty="0"/>
              <a:t>Et godt team – et velfungerende team er en gruppe af mennesker som er ”spillet godt sammen” – hvor alle har en plads på holdet, som de føler sig kompetente til – godt tilpas med – og oplever at de bidrager på en god måde til at holdet fungerer bedst muligt. </a:t>
            </a:r>
          </a:p>
          <a:p>
            <a:r>
              <a:rPr lang="da-DK" baseline="0" dirty="0"/>
              <a:t>Og ikke mindst er et godt team – en gruppe, hvor de enkelte føler sig som en del af noget større – hvor den enkeltes bidrag til gruppen bliver værdsat og er betydningsfuld for at teamet kan løse sin opgave.</a:t>
            </a:r>
          </a:p>
          <a:p>
            <a:r>
              <a:rPr lang="da-DK" baseline="0" dirty="0"/>
              <a:t>Billedet – eller metaforen - med det gode team som et fodboldhold er tænkt som et eksempel på det med at </a:t>
            </a:r>
            <a:r>
              <a:rPr lang="da-DK" baseline="0"/>
              <a:t>alle spillerne </a:t>
            </a:r>
            <a:r>
              <a:rPr lang="da-DK" baseline="0" dirty="0"/>
              <a:t>udfylder forskellige roller – har en unik opgave og funktion på holdet. Det gå jo ikke at spille med 3 målmænd – eller at alle vil være angribere. Der er nødt til at være spillere på hele banen, som har hver deres betydningsfulde opgave – som de er helt klar over og som de ikke undervejs skal til at drøfte og forhandle. Spillernes plads er kendt og aftalt inden de skal ”i kamp”. Inden kampen vil holde drøfte taktik og dagens opstilling afhængig af hvem de skal spille mod – altså afhængig af situationen og hvad de ved om deres ”modstandere”. Undervejs i kampen vil holdet drøfte om deres taktik virker – om der er noget der skal ændres for at få det bedste ud af spillet. Og efter kampen vil holdet drøfte spillet – deres samspil – holdt de deres aftaler – fungerede deres taktik. </a:t>
            </a:r>
          </a:p>
          <a:p>
            <a:r>
              <a:rPr lang="da-DK" baseline="0" dirty="0"/>
              <a:t>Oversat til en bestyrelse eller anden team i ÆS vil det være interessant at se på om gruppen har de ”rette profiler” på de enkelte pladser – om alle profiler er meget ens og hvordan matcher bestyrelsesgruppen samlet set de opgaver, som nu engang ligger i bestyrelsesarbejdet. </a:t>
            </a:r>
          </a:p>
        </p:txBody>
      </p:sp>
      <p:sp>
        <p:nvSpPr>
          <p:cNvPr id="27652"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D530CF-BFE6-4CDE-9DD8-E10AB273311B}" type="slidenum">
              <a:rPr lang="da-DK" smtClean="0"/>
              <a:pPr/>
              <a:t>1</a:t>
            </a:fld>
            <a:endParaRPr 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dirty="0"/>
              <a:t>SÅ en anden måde at sige og tale om det gode team kunne være:</a:t>
            </a:r>
          </a:p>
          <a:p>
            <a:pPr marL="171450" indent="-171450">
              <a:buFont typeface="Arial" panose="020B0604020202020204" pitchFamily="34" charset="0"/>
              <a:buChar char="•"/>
            </a:pPr>
            <a:r>
              <a:rPr lang="da-DK" dirty="0"/>
              <a:t>der er brug for forskellige profiler og kompetencer</a:t>
            </a:r>
            <a:r>
              <a:rPr lang="da-DK" baseline="0" dirty="0"/>
              <a:t> på et hold.</a:t>
            </a:r>
          </a:p>
          <a:p>
            <a:pPr marL="171450" indent="-171450">
              <a:buFont typeface="Arial" panose="020B0604020202020204" pitchFamily="34" charset="0"/>
              <a:buChar char="•"/>
            </a:pPr>
            <a:r>
              <a:rPr lang="da-DK" baseline="0" dirty="0"/>
              <a:t>ikke alle skal være </a:t>
            </a:r>
            <a:r>
              <a:rPr lang="da-DK" baseline="0" dirty="0" err="1"/>
              <a:t>Messi</a:t>
            </a:r>
            <a:r>
              <a:rPr lang="da-DK" baseline="0" dirty="0"/>
              <a:t> og der er kun plads til en Schmeichel (målmand) – i hvert fald ad gangen. Det nytter ikke at alle vil spille angribere – eller stå på mål.</a:t>
            </a:r>
          </a:p>
          <a:p>
            <a:pPr marL="171450" indent="-171450">
              <a:buFont typeface="Arial" panose="020B0604020202020204" pitchFamily="34" charset="0"/>
              <a:buChar char="•"/>
            </a:pPr>
            <a:r>
              <a:rPr lang="da-DK" baseline="0" dirty="0"/>
              <a:t>for at skabe et velfungerende hold må det sammensættes så der er et vist match mellem opgaver og profiler. </a:t>
            </a:r>
          </a:p>
          <a:p>
            <a:pPr marL="171450" indent="-171450">
              <a:buFont typeface="Arial" panose="020B0604020202020204" pitchFamily="34" charset="0"/>
              <a:buChar char="•"/>
            </a:pPr>
            <a:r>
              <a:rPr lang="da-DK" baseline="0" dirty="0"/>
              <a:t>og i en bestyrelse kræver det forskellige typer og dermed en mangfoldighed af kompetencer.</a:t>
            </a:r>
          </a:p>
          <a:p>
            <a:r>
              <a:rPr lang="da-DK" baseline="0" dirty="0"/>
              <a:t> </a:t>
            </a:r>
            <a:endParaRPr lang="da-DK" dirty="0"/>
          </a:p>
        </p:txBody>
      </p:sp>
      <p:sp>
        <p:nvSpPr>
          <p:cNvPr id="4" name="Pladsholder til diasnummer 3"/>
          <p:cNvSpPr>
            <a:spLocks noGrp="1"/>
          </p:cNvSpPr>
          <p:nvPr>
            <p:ph type="sldNum" sz="quarter" idx="10"/>
          </p:nvPr>
        </p:nvSpPr>
        <p:spPr/>
        <p:txBody>
          <a:bodyPr/>
          <a:lstStyle/>
          <a:p>
            <a:fld id="{354C4475-3E94-479C-AEFB-C09AA5491272}" type="slidenum">
              <a:rPr lang="da-DK" smtClean="0"/>
              <a:t>2</a:t>
            </a:fld>
            <a:endParaRPr lang="da-DK"/>
          </a:p>
        </p:txBody>
      </p:sp>
    </p:spTree>
    <p:extLst>
      <p:ext uri="{BB962C8B-B14F-4D97-AF65-F5344CB8AC3E}">
        <p14:creationId xmlns:p14="http://schemas.microsoft.com/office/powerpoint/2010/main" val="3432474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371600" y="1143000"/>
            <a:ext cx="4114800" cy="3086100"/>
          </a:xfrm>
        </p:spPr>
      </p:sp>
      <p:sp>
        <p:nvSpPr>
          <p:cNvPr id="3" name="Pladsholder til noter 2"/>
          <p:cNvSpPr>
            <a:spLocks noGrp="1"/>
          </p:cNvSpPr>
          <p:nvPr>
            <p:ph type="body" idx="1"/>
          </p:nvPr>
        </p:nvSpPr>
        <p:spPr/>
        <p:txBody>
          <a:bodyPr/>
          <a:lstStyle/>
          <a:p>
            <a:r>
              <a:rPr lang="da-DK" dirty="0"/>
              <a:t>Når vi skal skabe det gode team – så er</a:t>
            </a:r>
            <a:r>
              <a:rPr lang="da-DK" baseline="0" dirty="0"/>
              <a:t> der nogle faser enhver gruppe går igennem. </a:t>
            </a:r>
          </a:p>
          <a:p>
            <a:r>
              <a:rPr lang="da-DK" baseline="0" dirty="0"/>
              <a:t>Og h</a:t>
            </a:r>
            <a:r>
              <a:rPr lang="da-DK" dirty="0"/>
              <a:t>vert</a:t>
            </a:r>
            <a:r>
              <a:rPr lang="da-DK" baseline="0" dirty="0"/>
              <a:t> år er – efter årsmødet, hvor der sandsynligvis er kommet nye med, så er det en god anledning til at tænke på opbygning af holdet/gruppen på ny.</a:t>
            </a:r>
          </a:p>
          <a:p>
            <a:r>
              <a:rPr lang="da-DK" baseline="0" dirty="0"/>
              <a:t>Så snart der bare er </a:t>
            </a:r>
            <a:r>
              <a:rPr lang="da-DK" baseline="0" dirty="0" err="1"/>
              <a:t>een</a:t>
            </a:r>
            <a:r>
              <a:rPr lang="da-DK" baseline="0" dirty="0"/>
              <a:t> ny på holdet, så kalder det på at I skal arbejde med at tømre gruppen sammen til et velfungerende team. </a:t>
            </a:r>
          </a:p>
          <a:p>
            <a:r>
              <a:rPr lang="da-DK" baseline="0" dirty="0"/>
              <a:t>Det betyder ”at vi plejer er død” og I må være åbne for at tage godt imod og </a:t>
            </a:r>
            <a:r>
              <a:rPr lang="da-DK" baseline="0" dirty="0" err="1"/>
              <a:t>om-møblere</a:t>
            </a:r>
            <a:r>
              <a:rPr lang="da-DK" baseline="0" dirty="0"/>
              <a:t>  på opgaver og tidligere aftaler – fx ved at drøfte om I har de rette opgaver – om alle er glade for deres opgave – trives og finder udfordring med netop den opgave og den rolle man har i gruppen. Og det er betydningsfuldt for trivslen for alle i gruppen at man føler sig hørt – det kan være man har lyst at prøve nye opgaver af – det kan være den nye i gruppen ønsker samme opgave som én af ”de gamle” har haft i mange år.</a:t>
            </a:r>
          </a:p>
          <a:p>
            <a:r>
              <a:rPr lang="da-DK" baseline="0" dirty="0"/>
              <a:t>Det er en god ide hvis man overvejer at der er min 2 personer om de særligt vitale opgaver og områder – det gør arbejdet og teamet mindre sårbart for sygdom –eller ferie i længere perioder – og det giver som regel både god energi og synergi at være flere om samme opgave.</a:t>
            </a:r>
          </a:p>
          <a:p>
            <a:endParaRPr lang="da-DK" dirty="0"/>
          </a:p>
        </p:txBody>
      </p:sp>
      <p:sp>
        <p:nvSpPr>
          <p:cNvPr id="4" name="Pladsholder til diasnummer 3"/>
          <p:cNvSpPr>
            <a:spLocks noGrp="1"/>
          </p:cNvSpPr>
          <p:nvPr>
            <p:ph type="sldNum" sz="quarter" idx="10"/>
          </p:nvPr>
        </p:nvSpPr>
        <p:spPr/>
        <p:txBody>
          <a:bodyPr/>
          <a:lstStyle/>
          <a:p>
            <a:fld id="{354C4475-3E94-479C-AEFB-C09AA5491272}" type="slidenum">
              <a:rPr lang="da-DK" smtClean="0"/>
              <a:t>3</a:t>
            </a:fld>
            <a:endParaRPr lang="da-DK"/>
          </a:p>
        </p:txBody>
      </p:sp>
    </p:spTree>
    <p:extLst>
      <p:ext uri="{BB962C8B-B14F-4D97-AF65-F5344CB8AC3E}">
        <p14:creationId xmlns:p14="http://schemas.microsoft.com/office/powerpoint/2010/main" val="1774020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371600" y="1143000"/>
            <a:ext cx="4114800" cy="3086100"/>
          </a:xfrm>
        </p:spPr>
      </p:sp>
      <p:sp>
        <p:nvSpPr>
          <p:cNvPr id="3" name="Pladsholder til noter 2"/>
          <p:cNvSpPr>
            <a:spLocks noGrp="1"/>
          </p:cNvSpPr>
          <p:nvPr>
            <p:ph type="body" idx="1"/>
          </p:nvPr>
        </p:nvSpPr>
        <p:spPr/>
        <p:txBody>
          <a:bodyPr/>
          <a:lstStyle/>
          <a:p>
            <a:r>
              <a:rPr lang="da-DK" dirty="0"/>
              <a:t>Der er forskellige</a:t>
            </a:r>
            <a:r>
              <a:rPr lang="da-DK" baseline="0" dirty="0"/>
              <a:t> motiver for det frivillige arbejde – og det giver mening at anerkende at vi ikke har samme interesser og motiver for at deltage i frivilligt arbejde. </a:t>
            </a:r>
          </a:p>
          <a:p>
            <a:r>
              <a:rPr lang="da-DK" baseline="0" dirty="0"/>
              <a:t>Og det er godt at få talt om at det er helt legitimt med forskellige interesser – for ellers kan det let skabe frustration .</a:t>
            </a:r>
          </a:p>
          <a:p>
            <a:r>
              <a:rPr lang="da-DK" baseline="0" dirty="0"/>
              <a:t>I en bestyrelse er der nødt til at være yderligere motiver til den frivillige indsat end det sociale – for der ligger en forpligtigelse til at tage vare på medlemmernes interesser mellem årsmøderne – og det betyder at der er visse aktiviteter og indsatser som bestyrelsen forventes at tage hånd om (se evt. vedtægten § 9)</a:t>
            </a:r>
          </a:p>
          <a:p>
            <a:endParaRPr lang="da-DK" dirty="0"/>
          </a:p>
        </p:txBody>
      </p:sp>
      <p:sp>
        <p:nvSpPr>
          <p:cNvPr id="4" name="Pladsholder til diasnummer 3"/>
          <p:cNvSpPr>
            <a:spLocks noGrp="1"/>
          </p:cNvSpPr>
          <p:nvPr>
            <p:ph type="sldNum" sz="quarter" idx="10"/>
          </p:nvPr>
        </p:nvSpPr>
        <p:spPr/>
        <p:txBody>
          <a:bodyPr/>
          <a:lstStyle/>
          <a:p>
            <a:fld id="{354C4475-3E94-479C-AEFB-C09AA5491272}" type="slidenum">
              <a:rPr lang="da-DK" smtClean="0"/>
              <a:t>4</a:t>
            </a:fld>
            <a:endParaRPr lang="da-DK"/>
          </a:p>
        </p:txBody>
      </p:sp>
    </p:spTree>
    <p:extLst>
      <p:ext uri="{BB962C8B-B14F-4D97-AF65-F5344CB8AC3E}">
        <p14:creationId xmlns:p14="http://schemas.microsoft.com/office/powerpoint/2010/main" val="260071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dirty="0"/>
              <a:t>Der</a:t>
            </a:r>
            <a:r>
              <a:rPr lang="da-DK" baseline="0" dirty="0"/>
              <a:t> er nogle kendetegn som man kan genkende når en gruppe er blevet til et velfungerende team – og det er ikke nødvendigvis noget der kommer af sig selv med tiden – det kræver både vilje og en vis ”investering” fra deltagernes side at etabler det gode team. Men hvis der er vilje er der vej. Og et velfungerende team må ikke forveksles med et team hvor der ikke er problemer eller opstår diskussioner. Et godt team vil være i stand til at tage hånd om konflikter og i stand til at tilpasse og justere når der er udfordringer i teamet – det kan skyldes både interne og eksterne forhold, som periodevis presser på og skal håndteres.</a:t>
            </a:r>
            <a:endParaRPr lang="da-DK" dirty="0"/>
          </a:p>
        </p:txBody>
      </p:sp>
      <p:sp>
        <p:nvSpPr>
          <p:cNvPr id="4" name="Pladsholder til diasnummer 3"/>
          <p:cNvSpPr>
            <a:spLocks noGrp="1"/>
          </p:cNvSpPr>
          <p:nvPr>
            <p:ph type="sldNum" sz="quarter" idx="10"/>
          </p:nvPr>
        </p:nvSpPr>
        <p:spPr/>
        <p:txBody>
          <a:bodyPr/>
          <a:lstStyle/>
          <a:p>
            <a:fld id="{354C4475-3E94-479C-AEFB-C09AA5491272}" type="slidenum">
              <a:rPr lang="da-DK" smtClean="0"/>
              <a:t>5</a:t>
            </a:fld>
            <a:endParaRPr lang="da-DK"/>
          </a:p>
        </p:txBody>
      </p:sp>
    </p:spTree>
    <p:extLst>
      <p:ext uri="{BB962C8B-B14F-4D97-AF65-F5344CB8AC3E}">
        <p14:creationId xmlns:p14="http://schemas.microsoft.com/office/powerpoint/2010/main" val="338968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r>
              <a:rPr lang="da-DK" dirty="0"/>
              <a:t>Der er nogle særlige roller som det ifølge</a:t>
            </a:r>
            <a:r>
              <a:rPr lang="da-DK" baseline="0" dirty="0"/>
              <a:t> </a:t>
            </a:r>
            <a:r>
              <a:rPr lang="da-DK" baseline="0" dirty="0" err="1"/>
              <a:t>Belbin</a:t>
            </a:r>
            <a:r>
              <a:rPr lang="da-DK" baseline="0" dirty="0"/>
              <a:t> kalder på for at etablere et godt team.</a:t>
            </a:r>
          </a:p>
          <a:p>
            <a:r>
              <a:rPr lang="da-DK" baseline="0" dirty="0"/>
              <a:t>Følgende 8 roller er ifølge mange års studier og undersøgelser væsentlige når man taler om hvad der skal til for at etablere velfungerende grupper.</a:t>
            </a:r>
            <a:endParaRPr lang="da-DK" dirty="0"/>
          </a:p>
        </p:txBody>
      </p:sp>
      <p:sp>
        <p:nvSpPr>
          <p:cNvPr id="4" name="Pladsholder til diasnummer 3"/>
          <p:cNvSpPr>
            <a:spLocks noGrp="1"/>
          </p:cNvSpPr>
          <p:nvPr>
            <p:ph type="sldNum" sz="quarter" idx="10"/>
          </p:nvPr>
        </p:nvSpPr>
        <p:spPr/>
        <p:txBody>
          <a:bodyPr/>
          <a:lstStyle/>
          <a:p>
            <a:fld id="{354C4475-3E94-479C-AEFB-C09AA5491272}" type="slidenum">
              <a:rPr lang="da-DK" smtClean="0"/>
              <a:t>6</a:t>
            </a:fld>
            <a:endParaRPr lang="da-DK"/>
          </a:p>
        </p:txBody>
      </p:sp>
    </p:spTree>
    <p:extLst>
      <p:ext uri="{BB962C8B-B14F-4D97-AF65-F5344CB8AC3E}">
        <p14:creationId xmlns:p14="http://schemas.microsoft.com/office/powerpoint/2010/main" val="292891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CF883F9-E693-4567-A3E3-D231F569CE53}" type="slidenum">
              <a:rPr lang="da-DK" smtClean="0">
                <a:solidFill>
                  <a:prstClr val="black"/>
                </a:solidFill>
              </a:rPr>
              <a:pPr/>
              <a:t>7</a:t>
            </a:fld>
            <a:endParaRPr lang="da-DK">
              <a:solidFill>
                <a:prstClr val="black"/>
              </a:solidFill>
            </a:endParaRPr>
          </a:p>
        </p:txBody>
      </p:sp>
    </p:spTree>
    <p:extLst>
      <p:ext uri="{BB962C8B-B14F-4D97-AF65-F5344CB8AC3E}">
        <p14:creationId xmlns:p14="http://schemas.microsoft.com/office/powerpoint/2010/main" val="265660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85800" y="1143000"/>
            <a:ext cx="5486400" cy="30861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1B342743-DAA1-4D90-B299-30DB8B596D8D}" type="slidenum">
              <a:rPr lang="da-DK" smtClean="0"/>
              <a:t>8</a:t>
            </a:fld>
            <a:endParaRPr lang="da-DK"/>
          </a:p>
        </p:txBody>
      </p:sp>
    </p:spTree>
    <p:extLst>
      <p:ext uri="{BB962C8B-B14F-4D97-AF65-F5344CB8AC3E}">
        <p14:creationId xmlns:p14="http://schemas.microsoft.com/office/powerpoint/2010/main" val="1696038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Ref idx="1001">
        <a:schemeClr val="bg1"/>
      </p:bgRef>
    </p:bg>
    <p:spTree>
      <p:nvGrpSpPr>
        <p:cNvPr id="1" name=""/>
        <p:cNvGrpSpPr/>
        <p:nvPr/>
      </p:nvGrpSpPr>
      <p:grpSpPr>
        <a:xfrm>
          <a:off x="0" y="0"/>
          <a:ext cx="0" cy="0"/>
          <a:chOff x="0" y="0"/>
          <a:chExt cx="0" cy="0"/>
        </a:xfrm>
      </p:grpSpPr>
      <p:sp>
        <p:nvSpPr>
          <p:cNvPr id="24" name="Shape 7"/>
          <p:cNvSpPr/>
          <p:nvPr userDrawn="1"/>
        </p:nvSpPr>
        <p:spPr>
          <a:xfrm>
            <a:off x="0" y="4410945"/>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4" y="2396853"/>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pic>
        <p:nvPicPr>
          <p:cNvPr id="7" name="ÆS_logo_POS_CMYK.pdf"/>
          <p:cNvPicPr/>
          <p:nvPr userDrawn="1"/>
        </p:nvPicPr>
        <p:blipFill>
          <a:blip r:embed="rId2" cstate="email">
            <a:extLst>
              <a:ext uri="{28A0092B-C50C-407E-A947-70E740481C1C}">
                <a14:useLocalDpi xmlns:a14="http://schemas.microsoft.com/office/drawing/2010/main" val="0"/>
              </a:ext>
            </a:extLst>
          </a:blip>
          <a:stretch>
            <a:fillRect/>
          </a:stretch>
        </p:blipFill>
        <p:spPr>
          <a:xfrm>
            <a:off x="3599499" y="3005188"/>
            <a:ext cx="4991916" cy="851668"/>
          </a:xfrm>
          <a:prstGeom prst="rect">
            <a:avLst/>
          </a:prstGeom>
          <a:ln w="12700">
            <a:miter lim="400000"/>
          </a:ln>
        </p:spPr>
      </p:pic>
      <p:sp>
        <p:nvSpPr>
          <p:cNvPr id="3" name="Rektangel 2"/>
          <p:cNvSpPr/>
          <p:nvPr userDrawn="1"/>
        </p:nvSpPr>
        <p:spPr>
          <a:xfrm>
            <a:off x="0" y="0"/>
            <a:ext cx="12192000" cy="2442572"/>
          </a:xfrm>
          <a:prstGeom prst="rect">
            <a:avLst/>
          </a:prstGeom>
          <a:solidFill>
            <a:schemeClr val="bg2"/>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Rektangel 9"/>
          <p:cNvSpPr/>
          <p:nvPr userDrawn="1"/>
        </p:nvSpPr>
        <p:spPr>
          <a:xfrm>
            <a:off x="0" y="4410945"/>
            <a:ext cx="12192000" cy="2442572"/>
          </a:xfrm>
          <a:prstGeom prst="rect">
            <a:avLst/>
          </a:prstGeom>
          <a:solidFill>
            <a:schemeClr val="bg2"/>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780630406"/>
      </p:ext>
    </p:extLst>
  </p:cSld>
  <p:clrMapOvr>
    <a:overrideClrMapping bg1="lt1" tx1="dk1" bg2="lt2" tx2="dk2" accent1="accent1" accent2="accent2" accent3="accent3" accent4="accent4" accent5="accent5" accent6="accent6" hlink="hlink" folHlink="folHlink"/>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1">
                    <a:lumMod val="75000"/>
                    <a:lumOff val="25000"/>
                  </a:schemeClr>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p:txBody>
      </p:sp>
      <p:sp>
        <p:nvSpPr>
          <p:cNvPr id="7" name="Pladsholder til indhold 6"/>
          <p:cNvSpPr>
            <a:spLocks noGrp="1"/>
          </p:cNvSpPr>
          <p:nvPr>
            <p:ph sz="quarter" idx="15" hasCustomPrompt="1"/>
          </p:nvPr>
        </p:nvSpPr>
        <p:spPr>
          <a:xfrm>
            <a:off x="6040968" y="327026"/>
            <a:ext cx="5719233" cy="5910263"/>
          </a:xfrm>
        </p:spPr>
        <p:txBody>
          <a:body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dirty="0"/>
              <a:t>Klik for at tilføje tekst</a:t>
            </a:r>
          </a:p>
        </p:txBody>
      </p:sp>
      <p:pic>
        <p:nvPicPr>
          <p:cNvPr id="8"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399890335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billede 2"/>
          <p:cNvSpPr>
            <a:spLocks noGrp="1"/>
          </p:cNvSpPr>
          <p:nvPr>
            <p:ph type="pic" sz="quarter" idx="11"/>
          </p:nvPr>
        </p:nvSpPr>
        <p:spPr>
          <a:xfrm>
            <a:off x="503767" y="349251"/>
            <a:ext cx="11228917" cy="4211205"/>
          </a:xfrm>
        </p:spPr>
        <p:txBody>
          <a:bodyPr/>
          <a:lstStyle/>
          <a:p>
            <a:r>
              <a:rPr lang="da-DK"/>
              <a:t>Klik på ikonet for at tilføje et billede</a:t>
            </a:r>
            <a:endParaRPr lang="da-DK" dirty="0"/>
          </a:p>
        </p:txBody>
      </p:sp>
      <p:sp>
        <p:nvSpPr>
          <p:cNvPr id="2" name="Titel 1"/>
          <p:cNvSpPr>
            <a:spLocks noGrp="1"/>
          </p:cNvSpPr>
          <p:nvPr>
            <p:ph type="title" hasCustomPrompt="1"/>
          </p:nvPr>
        </p:nvSpPr>
        <p:spPr>
          <a:xfrm>
            <a:off x="508001" y="4647515"/>
            <a:ext cx="11215711" cy="972000"/>
          </a:xfrm>
        </p:spPr>
        <p:txBody>
          <a:bodyPr>
            <a:normAutofit/>
          </a:bodyPr>
          <a:lstStyle>
            <a:lvl1pPr>
              <a:defRPr sz="4900"/>
            </a:lvl1pPr>
          </a:lstStyle>
          <a:p>
            <a:pPr lvl="0"/>
            <a:r>
              <a:rPr lang="da-DK" dirty="0"/>
              <a:t>Klik for at tilføje tekst</a:t>
            </a:r>
          </a:p>
        </p:txBody>
      </p:sp>
      <p:sp>
        <p:nvSpPr>
          <p:cNvPr id="6" name="Shape 2"/>
          <p:cNvSpPr/>
          <p:nvPr userDrawn="1"/>
        </p:nvSpPr>
        <p:spPr>
          <a:xfrm>
            <a:off x="476250"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8" name="Shape 3"/>
          <p:cNvSpPr/>
          <p:nvPr userDrawn="1"/>
        </p:nvSpPr>
        <p:spPr>
          <a:xfrm>
            <a:off x="476250"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9"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70263097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19070"/>
            <a:ext cx="11229673" cy="972000"/>
          </a:xfrm>
        </p:spPr>
        <p:txBody>
          <a:bodyPr>
            <a:normAutofit/>
          </a:bodyPr>
          <a:lstStyle>
            <a:lvl1pPr>
              <a:spcBef>
                <a:spcPts val="0"/>
              </a:spcBef>
              <a:defRPr sz="4900"/>
            </a:lvl1pPr>
          </a:lstStyle>
          <a:p>
            <a:pPr lvl="0"/>
            <a:r>
              <a:rPr lang="da-DK" dirty="0"/>
              <a:t>Klik for at tilføje tekst</a:t>
            </a:r>
          </a:p>
        </p:txBody>
      </p:sp>
    </p:spTree>
    <p:extLst>
      <p:ext uri="{BB962C8B-B14F-4D97-AF65-F5344CB8AC3E}">
        <p14:creationId xmlns:p14="http://schemas.microsoft.com/office/powerpoint/2010/main" val="19815128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5371683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1492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754365" y="274638"/>
            <a:ext cx="10973012" cy="1143000"/>
          </a:xfr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754364" y="1535113"/>
            <a:ext cx="538598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754364" y="2174875"/>
            <a:ext cx="538598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p:cNvSpPr>
            <a:spLocks noGrp="1"/>
          </p:cNvSpPr>
          <p:nvPr>
            <p:ph type="body" sz="quarter" idx="3"/>
          </p:nvPr>
        </p:nvSpPr>
        <p:spPr>
          <a:xfrm>
            <a:off x="6339281" y="1535113"/>
            <a:ext cx="53880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339281" y="2174875"/>
            <a:ext cx="53880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Pladsholder til dato 13"/>
          <p:cNvSpPr>
            <a:spLocks noGrp="1"/>
          </p:cNvSpPr>
          <p:nvPr>
            <p:ph type="dt" sz="half" idx="10"/>
          </p:nvPr>
        </p:nvSpPr>
        <p:spPr>
          <a:xfrm>
            <a:off x="1613241" y="6264277"/>
            <a:ext cx="1218988"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000">
                <a:solidFill>
                  <a:srgbClr val="898989"/>
                </a:solidFill>
                <a:latin typeface="Verdana (Tekst)"/>
              </a:defRPr>
            </a:lvl1pPr>
          </a:lstStyle>
          <a:p>
            <a:fld id="{5B788008-5A59-4630-9EF3-4819B11960AF}" type="datetime1">
              <a:rPr lang="da-DK" smtClean="0"/>
              <a:t>17-02-2020</a:t>
            </a:fld>
            <a:endParaRPr lang="da-DK" dirty="0"/>
          </a:p>
        </p:txBody>
      </p:sp>
      <p:sp>
        <p:nvSpPr>
          <p:cNvPr id="14" name="Pladsholder til diasnummer 14"/>
          <p:cNvSpPr>
            <a:spLocks noGrp="1"/>
          </p:cNvSpPr>
          <p:nvPr>
            <p:ph type="sldNum" sz="quarter" idx="11"/>
          </p:nvPr>
        </p:nvSpPr>
        <p:spPr>
          <a:xfrm>
            <a:off x="776683" y="6264277"/>
            <a:ext cx="812659"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000">
                <a:solidFill>
                  <a:srgbClr val="898989"/>
                </a:solidFill>
                <a:latin typeface="Verdana (Tekst)"/>
              </a:defRPr>
            </a:lvl1pPr>
          </a:lstStyle>
          <a:p>
            <a:fld id="{EFDD6E78-A720-490C-8F53-674274A94C7A}" type="slidenum">
              <a:rPr lang="da-DK" smtClean="0"/>
              <a:pPr/>
              <a:t>‹nr.›</a:t>
            </a:fld>
            <a:endParaRPr lang="da-DK" dirty="0"/>
          </a:p>
        </p:txBody>
      </p:sp>
      <p:sp>
        <p:nvSpPr>
          <p:cNvPr id="15" name="Pladsholder til sidefod 15"/>
          <p:cNvSpPr>
            <a:spLocks noGrp="1"/>
          </p:cNvSpPr>
          <p:nvPr>
            <p:ph type="ftr" sz="quarter" idx="12"/>
          </p:nvPr>
        </p:nvSpPr>
        <p:spPr>
          <a:xfrm>
            <a:off x="2844801" y="6264277"/>
            <a:ext cx="5891777"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000">
                <a:solidFill>
                  <a:srgbClr val="898989"/>
                </a:solidFill>
                <a:latin typeface="Verdana (Tekst)"/>
              </a:defRPr>
            </a:lvl1pPr>
          </a:lstStyle>
          <a:p>
            <a:r>
              <a:rPr lang="da-DK" dirty="0"/>
              <a:t>Ledelse og Samarbejde</a:t>
            </a:r>
          </a:p>
        </p:txBody>
      </p:sp>
    </p:spTree>
    <p:extLst>
      <p:ext uri="{BB962C8B-B14F-4D97-AF65-F5344CB8AC3E}">
        <p14:creationId xmlns:p14="http://schemas.microsoft.com/office/powerpoint/2010/main" val="3515905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6"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9" name="Shape 9"/>
          <p:cNvSpPr/>
          <p:nvPr/>
        </p:nvSpPr>
        <p:spPr>
          <a:xfrm rot="16200000">
            <a:off x="6917128" y="3441526"/>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0" name="Shape 10"/>
          <p:cNvSpPr>
            <a:spLocks noGrp="1"/>
          </p:cNvSpPr>
          <p:nvPr>
            <p:ph type="title" hasCustomPrompt="1"/>
          </p:nvPr>
        </p:nvSpPr>
        <p:spPr>
          <a:xfrm>
            <a:off x="476250" y="2560596"/>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51"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7" name="Shape 8"/>
          <p:cNvSpPr/>
          <p:nvPr/>
        </p:nvSpPr>
        <p:spPr>
          <a:xfrm>
            <a:off x="476252"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14"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91723589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96086700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01" y="1875119"/>
            <a:ext cx="10708217" cy="4340411"/>
          </a:xfrm>
        </p:spPr>
        <p:txBody>
          <a:bodyPr vert="horz"/>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Tree>
    <p:extLst>
      <p:ext uri="{BB962C8B-B14F-4D97-AF65-F5344CB8AC3E}">
        <p14:creationId xmlns:p14="http://schemas.microsoft.com/office/powerpoint/2010/main" val="329745437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0" marR="0" indent="0" algn="l" defTabSz="410751" eaLnBrk="1" fontAlgn="auto" latinLnBrk="0" hangingPunct="1">
              <a:lnSpc>
                <a:spcPct val="100000"/>
              </a:lnSpc>
              <a:spcBef>
                <a:spcPts val="1000"/>
              </a:spcBef>
              <a:spcAft>
                <a:spcPts val="0"/>
              </a:spcAft>
              <a:buClrTx/>
              <a:buSzPct val="75000"/>
              <a:buFont typeface="Arial"/>
              <a:buNone/>
              <a:tabLst/>
              <a:defRPr lang="da-DK" sz="1800" b="0" i="0">
                <a:solidFill>
                  <a:srgbClr val="000000"/>
                </a:solidFill>
                <a:latin typeface="+mn-lt"/>
                <a:ea typeface="Georgia"/>
                <a:cs typeface="Arial"/>
                <a:sym typeface="Georgia"/>
              </a:defRPr>
            </a:lvl1pPr>
            <a:lvl2pPr marL="482400" indent="-241200">
              <a:spcBef>
                <a:spcPts val="1000"/>
              </a:spcBef>
              <a:defRPr lang="da-DK" sz="2100" b="0" i="0" dirty="0" smtClean="0">
                <a:solidFill>
                  <a:schemeClr val="tx1">
                    <a:lumMod val="75000"/>
                    <a:lumOff val="25000"/>
                  </a:schemeClr>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marL="241200" marR="0" lvl="0" indent="-241200" algn="l" defTabSz="410751" eaLnBrk="1" fontAlgn="auto" latinLnBrk="0" hangingPunct="1">
              <a:lnSpc>
                <a:spcPct val="100000"/>
              </a:lnSpc>
              <a:spcBef>
                <a:spcPts val="1000"/>
              </a:spcBef>
              <a:spcAft>
                <a:spcPts val="0"/>
              </a:spcAft>
              <a:buClrTx/>
              <a:buSzPct val="75000"/>
              <a:buFont typeface="Arial"/>
              <a:buChar char="•"/>
              <a:tabLst/>
              <a:defRPr sz="1800">
                <a:solidFill>
                  <a:srgbClr val="000000"/>
                </a:solidFill>
              </a:defRPr>
            </a:pPr>
            <a:r>
              <a:rPr lang="da-DK" sz="2400" dirty="0"/>
              <a:t>Klik for at tilføje tekst</a:t>
            </a:r>
            <a:endParaRPr lang="da-DK" sz="2200" dirty="0">
              <a:solidFill>
                <a:srgbClr val="414141"/>
              </a:solidFill>
            </a:endParaRP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9" name="Pladsholder til indhold 5"/>
          <p:cNvSpPr>
            <a:spLocks noGrp="1"/>
          </p:cNvSpPr>
          <p:nvPr>
            <p:ph sz="quarter" idx="14" hasCustomPrompt="1"/>
          </p:nvPr>
        </p:nvSpPr>
        <p:spPr>
          <a:xfrm>
            <a:off x="476251" y="1919883"/>
            <a:ext cx="5459763" cy="4286250"/>
          </a:xfrm>
        </p:spPr>
        <p:txBody>
          <a:bodyPr vert="horz">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2" name="Titel 1"/>
          <p:cNvSpPr>
            <a:spLocks noGrp="1"/>
          </p:cNvSpPr>
          <p:nvPr>
            <p:ph type="title" hasCustomPrompt="1"/>
          </p:nvPr>
        </p:nvSpPr>
        <p:spPr>
          <a:xfrm>
            <a:off x="484210" y="234619"/>
            <a:ext cx="11229673" cy="972000"/>
          </a:xfrm>
        </p:spPr>
        <p:txBody>
          <a:bodyPr>
            <a:normAutofit/>
          </a:bodyPr>
          <a:lstStyle>
            <a:lvl1pPr>
              <a:defRPr sz="4900"/>
            </a:lvl1pPr>
          </a:lstStyle>
          <a:p>
            <a:pPr lvl="0"/>
            <a:r>
              <a:rPr lang="da-DK" dirty="0"/>
              <a:t>Klik for at tilføje tekst</a:t>
            </a:r>
          </a:p>
        </p:txBody>
      </p:sp>
    </p:spTree>
    <p:extLst>
      <p:ext uri="{BB962C8B-B14F-4D97-AF65-F5344CB8AC3E}">
        <p14:creationId xmlns:p14="http://schemas.microsoft.com/office/powerpoint/2010/main" val="61284934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ctr">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i master</a:t>
            </a:r>
            <a:endParaRPr lang="da-DK" dirty="0"/>
          </a:p>
        </p:txBody>
      </p:sp>
    </p:spTree>
    <p:extLst>
      <p:ext uri="{BB962C8B-B14F-4D97-AF65-F5344CB8AC3E}">
        <p14:creationId xmlns:p14="http://schemas.microsoft.com/office/powerpoint/2010/main" val="128673410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dirty="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1"/>
                </a:solidFill>
              </a:defRPr>
            </a:lvl1pPr>
            <a:lvl2pPr marL="480920" indent="-241093">
              <a:lnSpc>
                <a:spcPct val="100000"/>
              </a:lnSpc>
              <a:spcBef>
                <a:spcPts val="1000"/>
              </a:spcBef>
              <a:buSzTx/>
              <a:buFont typeface="Arial"/>
              <a:buChar char="•"/>
              <a:defRPr sz="1700">
                <a:solidFill>
                  <a:schemeClr val="tx2">
                    <a:lumMod val="50000"/>
                  </a:schemeClr>
                </a:solidFill>
              </a:defRPr>
            </a:lvl2pPr>
            <a:lvl3pPr marL="721381" indent="-241093">
              <a:lnSpc>
                <a:spcPct val="100000"/>
              </a:lnSpc>
              <a:spcBef>
                <a:spcPts val="1000"/>
              </a:spcBef>
              <a:buSzTx/>
              <a:buFont typeface="Arial"/>
              <a:buChar char="•"/>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a:p>
            <a:pPr lvl="1">
              <a:defRPr sz="1800">
                <a:solidFill>
                  <a:srgbClr val="000000"/>
                </a:solidFill>
              </a:defRPr>
            </a:pPr>
            <a:r>
              <a:rPr lang="da-DK" sz="1700" dirty="0">
                <a:solidFill>
                  <a:srgbClr val="414141"/>
                </a:solidFill>
              </a:rPr>
              <a:t>Andet niveau</a:t>
            </a:r>
          </a:p>
          <a:p>
            <a:pPr lvl="2">
              <a:defRPr sz="1800">
                <a:solidFill>
                  <a:srgbClr val="000000"/>
                </a:solidFill>
              </a:defRPr>
            </a:pPr>
            <a:r>
              <a:rPr lang="da-DK" sz="1700" dirty="0">
                <a:solidFill>
                  <a:srgbClr val="414141"/>
                </a:solidFill>
              </a:rPr>
              <a:t>Tredje niveau</a:t>
            </a:r>
          </a:p>
        </p:txBody>
      </p:sp>
      <p:sp>
        <p:nvSpPr>
          <p:cNvPr id="9" name="Pladsholder til tekst 2"/>
          <p:cNvSpPr>
            <a:spLocks noGrp="1"/>
          </p:cNvSpPr>
          <p:nvPr>
            <p:ph type="body" sz="quarter" idx="12" hasCustomPrompt="1"/>
          </p:nvPr>
        </p:nvSpPr>
        <p:spPr>
          <a:xfrm>
            <a:off x="507861" y="1646702"/>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dirty="0"/>
              <a:t>Klik for at tilføje tekst</a:t>
            </a:r>
          </a:p>
        </p:txBody>
      </p:sp>
      <p:sp>
        <p:nvSpPr>
          <p:cNvPr id="3" name="Pladsholder til indhold 2"/>
          <p:cNvSpPr>
            <a:spLocks noGrp="1"/>
          </p:cNvSpPr>
          <p:nvPr>
            <p:ph sz="quarter" idx="13" hasCustomPrompt="1"/>
          </p:nvPr>
        </p:nvSpPr>
        <p:spPr>
          <a:xfrm>
            <a:off x="6096001" y="333375"/>
            <a:ext cx="5617633" cy="5881688"/>
          </a:xfrm>
        </p:spPr>
        <p:txBody>
          <a:bodyPr/>
          <a:lstStyle>
            <a:lvl1pPr algn="l">
              <a:defRPr/>
            </a:lvl1pPr>
            <a:lvl2pPr algn="l">
              <a:defRPr/>
            </a:lvl2pPr>
            <a:lvl3pPr algn="l">
              <a:defRPr/>
            </a:lvl3pPr>
            <a:lvl4pPr algn="l">
              <a:defRPr/>
            </a:lvl4pPr>
            <a:lvl5pPr algn="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36173056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Tree>
    <p:extLst>
      <p:ext uri="{BB962C8B-B14F-4D97-AF65-F5344CB8AC3E}">
        <p14:creationId xmlns:p14="http://schemas.microsoft.com/office/powerpoint/2010/main" val="68393391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Tree>
    <p:extLst>
      <p:ext uri="{BB962C8B-B14F-4D97-AF65-F5344CB8AC3E}">
        <p14:creationId xmlns:p14="http://schemas.microsoft.com/office/powerpoint/2010/main" val="38271176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0"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3" name="Shape 3"/>
          <p:cNvSpPr/>
          <p:nvPr/>
        </p:nvSpPr>
        <p:spPr>
          <a:xfrm>
            <a:off x="476250"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lang="da-DK" sz="4900" dirty="0">
                <a:solidFill>
                  <a:srgbClr val="B3242A"/>
                </a:solidFill>
              </a:rPr>
              <a:t>Titeltekst</a:t>
            </a:r>
            <a:endParaRPr sz="4900" dirty="0">
              <a:solidFill>
                <a:srgbClr val="B3242A"/>
              </a:solidFill>
            </a:endParaRPr>
          </a:p>
        </p:txBody>
      </p:sp>
      <p:sp>
        <p:nvSpPr>
          <p:cNvPr id="5" name="Shape 5"/>
          <p:cNvSpPr>
            <a:spLocks noGrp="1"/>
          </p:cNvSpPr>
          <p:nvPr>
            <p:ph type="body" idx="1"/>
          </p:nvPr>
        </p:nvSpPr>
        <p:spPr>
          <a:xfrm>
            <a:off x="1032573" y="1493490"/>
            <a:ext cx="10683177" cy="47123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2200" dirty="0">
                <a:solidFill>
                  <a:srgbClr val="414141"/>
                </a:solidFill>
              </a:rPr>
              <a:t>Brødtekst, niveau et</a:t>
            </a:r>
          </a:p>
          <a:p>
            <a:pPr lvl="1">
              <a:defRPr sz="1800">
                <a:solidFill>
                  <a:srgbClr val="000000"/>
                </a:solidFill>
              </a:defRPr>
            </a:pPr>
            <a:r>
              <a:rPr sz="2200" dirty="0">
                <a:solidFill>
                  <a:srgbClr val="414141"/>
                </a:solidFill>
              </a:rPr>
              <a:t>Brødtekst, niveau to</a:t>
            </a:r>
          </a:p>
          <a:p>
            <a:pPr lvl="2">
              <a:defRPr sz="1800">
                <a:solidFill>
                  <a:srgbClr val="000000"/>
                </a:solidFill>
              </a:defRPr>
            </a:pPr>
            <a:r>
              <a:rPr sz="2200" dirty="0">
                <a:solidFill>
                  <a:srgbClr val="414141"/>
                </a:solidFill>
              </a:rPr>
              <a:t>Brødtekst, niveau tre</a:t>
            </a:r>
          </a:p>
          <a:p>
            <a:pPr lvl="3">
              <a:defRPr sz="1800">
                <a:solidFill>
                  <a:srgbClr val="000000"/>
                </a:solidFill>
              </a:defRPr>
            </a:pPr>
            <a:r>
              <a:rPr sz="2200" dirty="0">
                <a:solidFill>
                  <a:srgbClr val="414141"/>
                </a:solidFill>
              </a:rPr>
              <a:t>Brødtekst, niveau fire</a:t>
            </a:r>
          </a:p>
          <a:p>
            <a:pPr lvl="4">
              <a:defRPr sz="1800">
                <a:solidFill>
                  <a:srgbClr val="000000"/>
                </a:solidFill>
              </a:defRPr>
            </a:pPr>
            <a:r>
              <a:rPr sz="2200" dirty="0">
                <a:solidFill>
                  <a:srgbClr val="414141"/>
                </a:solidFill>
              </a:rPr>
              <a:t>Brødtekst, niveau fem</a:t>
            </a:r>
          </a:p>
        </p:txBody>
      </p:sp>
      <p:pic>
        <p:nvPicPr>
          <p:cNvPr id="7" name="ÆS_logo_POS_CMYK.pdf"/>
          <p:cNvPicPr/>
          <p:nvPr/>
        </p:nvPicPr>
        <p:blipFill>
          <a:blip r:embed="rId17"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094862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mod="1">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dsholder til indhold 12" descr="CLCA5981.jpg"/>
          <p:cNvPicPr>
            <a:picLocks noGrp="1" noChangeAspect="1"/>
          </p:cNvPicPr>
          <p:nvPr>
            <p:ph sz="quarter" idx="4"/>
          </p:nvPr>
        </p:nvPicPr>
        <p:blipFill>
          <a:blip r:embed="rId3"/>
          <a:srcRect l="10650" t="579" r="10444" b="403"/>
          <a:stretch>
            <a:fillRect/>
          </a:stretch>
        </p:blipFill>
        <p:spPr>
          <a:xfrm>
            <a:off x="2205972" y="1800859"/>
            <a:ext cx="6908800" cy="4333875"/>
          </a:xfrm>
        </p:spPr>
      </p:pic>
      <p:sp>
        <p:nvSpPr>
          <p:cNvPr id="2" name="Titel 1"/>
          <p:cNvSpPr>
            <a:spLocks noGrp="1"/>
          </p:cNvSpPr>
          <p:nvPr>
            <p:ph type="title"/>
          </p:nvPr>
        </p:nvSpPr>
        <p:spPr/>
        <p:txBody>
          <a:bodyPr/>
          <a:lstStyle/>
          <a:p>
            <a:r>
              <a:rPr lang="da-DK" dirty="0"/>
              <a:t>Det gode team</a:t>
            </a:r>
          </a:p>
        </p:txBody>
      </p:sp>
    </p:spTree>
    <p:extLst>
      <p:ext uri="{BB962C8B-B14F-4D97-AF65-F5344CB8AC3E}">
        <p14:creationId xmlns:p14="http://schemas.microsoft.com/office/powerpoint/2010/main" val="29823964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3"/>
          <p:cNvSpPr txBox="1">
            <a:spLocks/>
          </p:cNvSpPr>
          <p:nvPr/>
        </p:nvSpPr>
        <p:spPr>
          <a:xfrm>
            <a:off x="609601" y="1556792"/>
            <a:ext cx="5385980" cy="39512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pPr>
            <a:endParaRPr lang="da-DK" dirty="0"/>
          </a:p>
          <a:p>
            <a:pPr>
              <a:buFont typeface="Wingdings" panose="05000000000000000000" pitchFamily="2" charset="2"/>
              <a:buChar char="Ø"/>
            </a:pPr>
            <a:r>
              <a:rPr lang="da-DK" dirty="0"/>
              <a:t>Banen er kridtet op</a:t>
            </a:r>
          </a:p>
          <a:p>
            <a:pPr>
              <a:buFont typeface="Wingdings" panose="05000000000000000000" pitchFamily="2" charset="2"/>
              <a:buChar char="Ø"/>
            </a:pPr>
            <a:r>
              <a:rPr lang="da-DK" dirty="0"/>
              <a:t>Rollerne defineret</a:t>
            </a:r>
          </a:p>
          <a:p>
            <a:pPr>
              <a:buFont typeface="Wingdings" panose="05000000000000000000" pitchFamily="2" charset="2"/>
              <a:buChar char="Ø"/>
            </a:pPr>
            <a:r>
              <a:rPr lang="da-DK" dirty="0"/>
              <a:t>Alle bidrager med deres særlige kompetencer</a:t>
            </a:r>
          </a:p>
          <a:p>
            <a:pPr>
              <a:buFontTx/>
              <a:buNone/>
            </a:pPr>
            <a:endParaRPr lang="da-DK"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37109" y="2325143"/>
            <a:ext cx="5698067" cy="318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a-DK" dirty="0"/>
              <a:t>Det gode team</a:t>
            </a:r>
          </a:p>
        </p:txBody>
      </p:sp>
    </p:spTree>
    <p:extLst>
      <p:ext uri="{BB962C8B-B14F-4D97-AF65-F5344CB8AC3E}">
        <p14:creationId xmlns:p14="http://schemas.microsoft.com/office/powerpoint/2010/main" val="29933385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1819" y="341784"/>
            <a:ext cx="10972800" cy="1143000"/>
          </a:xfrm>
        </p:spPr>
        <p:txBody>
          <a:bodyPr>
            <a:normAutofit/>
          </a:bodyPr>
          <a:lstStyle/>
          <a:p>
            <a:r>
              <a:rPr lang="da-DK" dirty="0"/>
              <a:t>Faser i opbygning af nye grupper</a:t>
            </a:r>
          </a:p>
        </p:txBody>
      </p:sp>
      <p:graphicFrame>
        <p:nvGraphicFramePr>
          <p:cNvPr id="4" name="Tabel 3"/>
          <p:cNvGraphicFramePr>
            <a:graphicFrameLocks noGrp="1"/>
          </p:cNvGraphicFramePr>
          <p:nvPr>
            <p:extLst>
              <p:ext uri="{D42A27DB-BD31-4B8C-83A1-F6EECF244321}">
                <p14:modId xmlns:p14="http://schemas.microsoft.com/office/powerpoint/2010/main" val="2460582206"/>
              </p:ext>
            </p:extLst>
          </p:nvPr>
        </p:nvGraphicFramePr>
        <p:xfrm>
          <a:off x="517435" y="1373976"/>
          <a:ext cx="10770539" cy="4640746"/>
        </p:xfrm>
        <a:graphic>
          <a:graphicData uri="http://schemas.openxmlformats.org/drawingml/2006/table">
            <a:tbl>
              <a:tblPr firstRow="1" bandRow="1">
                <a:tableStyleId>{5C22544A-7EE6-4342-B048-85BDC9FD1C3A}</a:tableStyleId>
              </a:tblPr>
              <a:tblGrid>
                <a:gridCol w="3009012">
                  <a:extLst>
                    <a:ext uri="{9D8B030D-6E8A-4147-A177-3AD203B41FA5}">
                      <a16:colId xmlns:a16="http://schemas.microsoft.com/office/drawing/2014/main" val="20000"/>
                    </a:ext>
                  </a:extLst>
                </a:gridCol>
                <a:gridCol w="7761527">
                  <a:extLst>
                    <a:ext uri="{9D8B030D-6E8A-4147-A177-3AD203B41FA5}">
                      <a16:colId xmlns:a16="http://schemas.microsoft.com/office/drawing/2014/main" val="20001"/>
                    </a:ext>
                  </a:extLst>
                </a:gridCol>
              </a:tblGrid>
              <a:tr h="427206">
                <a:tc>
                  <a:txBody>
                    <a:bodyPr/>
                    <a:lstStyle/>
                    <a:p>
                      <a:r>
                        <a:rPr lang="da-DK" dirty="0"/>
                        <a:t>Fase</a:t>
                      </a:r>
                    </a:p>
                  </a:txBody>
                  <a:tcPr marL="121920" marR="121920"/>
                </a:tc>
                <a:tc>
                  <a:txBody>
                    <a:bodyPr/>
                    <a:lstStyle/>
                    <a:p>
                      <a:r>
                        <a:rPr lang="da-DK" dirty="0"/>
                        <a:t>Kendetegn</a:t>
                      </a:r>
                    </a:p>
                  </a:txBody>
                  <a:tcPr marL="121920" marR="121920"/>
                </a:tc>
                <a:extLst>
                  <a:ext uri="{0D108BD9-81ED-4DB2-BD59-A6C34878D82A}">
                    <a16:rowId xmlns:a16="http://schemas.microsoft.com/office/drawing/2014/main" val="10000"/>
                  </a:ext>
                </a:extLst>
              </a:tr>
              <a:tr h="1053385">
                <a:tc>
                  <a:txBody>
                    <a:bodyPr/>
                    <a:lstStyle/>
                    <a:p>
                      <a:pPr marL="0" indent="0">
                        <a:buNone/>
                      </a:pPr>
                      <a:r>
                        <a:rPr lang="da-DK" dirty="0"/>
                        <a:t>1.Forming</a:t>
                      </a:r>
                    </a:p>
                  </a:txBody>
                  <a:tcPr marL="121920" marR="121920"/>
                </a:tc>
                <a:tc>
                  <a:txBody>
                    <a:bodyPr/>
                    <a:lstStyle/>
                    <a:p>
                      <a:pPr algn="l"/>
                      <a:r>
                        <a:rPr lang="da-DK" dirty="0"/>
                        <a:t>Gruppen etableres</a:t>
                      </a:r>
                    </a:p>
                    <a:p>
                      <a:pPr algn="l"/>
                      <a:r>
                        <a:rPr lang="da-DK" dirty="0"/>
                        <a:t>Spørgsmål: vil jeg blive accepteret</a:t>
                      </a:r>
                      <a:r>
                        <a:rPr lang="da-DK" baseline="0" dirty="0"/>
                        <a:t> i gruppen?</a:t>
                      </a:r>
                      <a:endParaRPr lang="da-DK" dirty="0"/>
                    </a:p>
                  </a:txBody>
                  <a:tcPr marL="121920" marR="121920"/>
                </a:tc>
                <a:extLst>
                  <a:ext uri="{0D108BD9-81ED-4DB2-BD59-A6C34878D82A}">
                    <a16:rowId xmlns:a16="http://schemas.microsoft.com/office/drawing/2014/main" val="10001"/>
                  </a:ext>
                </a:extLst>
              </a:tr>
              <a:tr h="1053385">
                <a:tc>
                  <a:txBody>
                    <a:bodyPr/>
                    <a:lstStyle/>
                    <a:p>
                      <a:r>
                        <a:rPr lang="da-DK" dirty="0"/>
                        <a:t>2. </a:t>
                      </a:r>
                      <a:r>
                        <a:rPr lang="da-DK" dirty="0" err="1"/>
                        <a:t>Storming</a:t>
                      </a:r>
                      <a:endParaRPr lang="da-DK" dirty="0"/>
                    </a:p>
                  </a:txBody>
                  <a:tcPr marL="121920" marR="121920"/>
                </a:tc>
                <a:tc>
                  <a:txBody>
                    <a:bodyPr/>
                    <a:lstStyle/>
                    <a:p>
                      <a:pPr algn="l"/>
                      <a:r>
                        <a:rPr lang="da-DK" dirty="0"/>
                        <a:t>Kaos/eufori</a:t>
                      </a:r>
                      <a:r>
                        <a:rPr lang="da-DK" baseline="0" dirty="0"/>
                        <a:t> – uklarhed.</a:t>
                      </a:r>
                    </a:p>
                    <a:p>
                      <a:pPr algn="l"/>
                      <a:r>
                        <a:rPr lang="da-DK" baseline="0" dirty="0"/>
                        <a:t>Spørgsmål: hvor meget vil jeg blive værdsat i gruppen?</a:t>
                      </a:r>
                      <a:endParaRPr lang="da-DK" dirty="0"/>
                    </a:p>
                  </a:txBody>
                  <a:tcPr marL="121920" marR="121920"/>
                </a:tc>
                <a:extLst>
                  <a:ext uri="{0D108BD9-81ED-4DB2-BD59-A6C34878D82A}">
                    <a16:rowId xmlns:a16="http://schemas.microsoft.com/office/drawing/2014/main" val="10002"/>
                  </a:ext>
                </a:extLst>
              </a:tr>
              <a:tr h="1053385">
                <a:tc>
                  <a:txBody>
                    <a:bodyPr/>
                    <a:lstStyle/>
                    <a:p>
                      <a:r>
                        <a:rPr lang="da-DK" dirty="0"/>
                        <a:t>3. </a:t>
                      </a:r>
                      <a:r>
                        <a:rPr lang="da-DK" dirty="0" err="1"/>
                        <a:t>Norming</a:t>
                      </a:r>
                      <a:endParaRPr lang="da-DK" dirty="0"/>
                    </a:p>
                  </a:txBody>
                  <a:tcPr marL="121920" marR="121920"/>
                </a:tc>
                <a:tc>
                  <a:txBody>
                    <a:bodyPr/>
                    <a:lstStyle/>
                    <a:p>
                      <a:pPr algn="l"/>
                      <a:r>
                        <a:rPr lang="da-DK" dirty="0"/>
                        <a:t>Orden gennem fælles normer, retningslinjer/spilleregler.</a:t>
                      </a:r>
                    </a:p>
                    <a:p>
                      <a:pPr algn="l"/>
                      <a:r>
                        <a:rPr lang="da-DK" dirty="0"/>
                        <a:t>Spørgsmål: Hvad</a:t>
                      </a:r>
                      <a:r>
                        <a:rPr lang="da-DK" baseline="0" dirty="0"/>
                        <a:t> skal vi opnå?</a:t>
                      </a:r>
                      <a:endParaRPr lang="da-DK" dirty="0"/>
                    </a:p>
                  </a:txBody>
                  <a:tcPr marL="121920" marR="121920"/>
                </a:tc>
                <a:extLst>
                  <a:ext uri="{0D108BD9-81ED-4DB2-BD59-A6C34878D82A}">
                    <a16:rowId xmlns:a16="http://schemas.microsoft.com/office/drawing/2014/main" val="10003"/>
                  </a:ext>
                </a:extLst>
              </a:tr>
              <a:tr h="1053385">
                <a:tc>
                  <a:txBody>
                    <a:bodyPr/>
                    <a:lstStyle/>
                    <a:p>
                      <a:r>
                        <a:rPr lang="da-DK" dirty="0"/>
                        <a:t>4. </a:t>
                      </a:r>
                      <a:r>
                        <a:rPr lang="da-DK" dirty="0" err="1"/>
                        <a:t>Performing</a:t>
                      </a:r>
                      <a:endParaRPr lang="da-DK" dirty="0"/>
                    </a:p>
                  </a:txBody>
                  <a:tcPr marL="121920" marR="121920"/>
                </a:tc>
                <a:tc>
                  <a:txBody>
                    <a:bodyPr/>
                    <a:lstStyle/>
                    <a:p>
                      <a:pPr algn="l"/>
                      <a:r>
                        <a:rPr lang="da-DK" dirty="0"/>
                        <a:t>Gruppen begynder at skabe</a:t>
                      </a:r>
                      <a:r>
                        <a:rPr lang="da-DK" baseline="0" dirty="0"/>
                        <a:t> resultater.</a:t>
                      </a:r>
                    </a:p>
                    <a:p>
                      <a:pPr algn="l"/>
                      <a:r>
                        <a:rPr lang="da-DK" baseline="0" dirty="0"/>
                        <a:t>Udsagn: lad os gøre det sammen!</a:t>
                      </a:r>
                      <a:endParaRPr lang="da-DK" dirty="0"/>
                    </a:p>
                  </a:txBody>
                  <a:tcPr marL="121920" marR="121920"/>
                </a:tc>
                <a:extLst>
                  <a:ext uri="{0D108BD9-81ED-4DB2-BD59-A6C34878D82A}">
                    <a16:rowId xmlns:a16="http://schemas.microsoft.com/office/drawing/2014/main" val="10004"/>
                  </a:ext>
                </a:extLst>
              </a:tr>
            </a:tbl>
          </a:graphicData>
        </a:graphic>
      </p:graphicFrame>
      <p:sp>
        <p:nvSpPr>
          <p:cNvPr id="5" name="Tekstboks 4"/>
          <p:cNvSpPr txBox="1"/>
          <p:nvPr/>
        </p:nvSpPr>
        <p:spPr>
          <a:xfrm>
            <a:off x="517436" y="6095037"/>
            <a:ext cx="11243193" cy="400110"/>
          </a:xfrm>
          <a:prstGeom prst="rect">
            <a:avLst/>
          </a:prstGeom>
          <a:noFill/>
        </p:spPr>
        <p:txBody>
          <a:bodyPr wrap="square" rtlCol="0">
            <a:spAutoFit/>
          </a:bodyPr>
          <a:lstStyle/>
          <a:p>
            <a:r>
              <a:rPr lang="da-DK" sz="800" dirty="0"/>
              <a:t>Model frit efter </a:t>
            </a:r>
            <a:r>
              <a:rPr lang="da-DK" sz="800" dirty="0" err="1"/>
              <a:t>Tuckman´s</a:t>
            </a:r>
            <a:r>
              <a:rPr lang="da-DK" sz="800" dirty="0"/>
              <a:t> teori om 4 faser i gruppers udvikling. Modellen er udviklet i slutningen af 1960’erne. Siden har </a:t>
            </a:r>
            <a:r>
              <a:rPr lang="da-DK" sz="800" dirty="0" err="1"/>
              <a:t>Tuckman</a:t>
            </a:r>
            <a:r>
              <a:rPr lang="da-DK" sz="800" dirty="0"/>
              <a:t> tilføjet et 5. trin ”</a:t>
            </a:r>
            <a:r>
              <a:rPr lang="da-DK" sz="800" dirty="0" err="1"/>
              <a:t>adjourning</a:t>
            </a:r>
            <a:r>
              <a:rPr lang="da-DK" sz="800" dirty="0"/>
              <a:t>”, som omfatter afslutning og opløsning af gruppen efter endt arbejde. Denne sidste fase kan være præget af tab og tristhed. Forslag til træner gerning: fejr gruppens resultater</a:t>
            </a:r>
            <a:r>
              <a:rPr lang="da-DK" sz="1200" dirty="0"/>
              <a:t>.</a:t>
            </a:r>
          </a:p>
        </p:txBody>
      </p:sp>
    </p:spTree>
    <p:extLst>
      <p:ext uri="{BB962C8B-B14F-4D97-AF65-F5344CB8AC3E}">
        <p14:creationId xmlns:p14="http://schemas.microsoft.com/office/powerpoint/2010/main" val="163217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381" y="248816"/>
            <a:ext cx="11180843" cy="1143000"/>
          </a:xfrm>
        </p:spPr>
        <p:txBody>
          <a:bodyPr>
            <a:normAutofit/>
          </a:bodyPr>
          <a:lstStyle/>
          <a:p>
            <a:r>
              <a:rPr lang="da-DK" sz="3200" dirty="0"/>
              <a:t>3 typer af grupper</a:t>
            </a:r>
          </a:p>
        </p:txBody>
      </p:sp>
      <p:graphicFrame>
        <p:nvGraphicFramePr>
          <p:cNvPr id="4" name="Tabel 3"/>
          <p:cNvGraphicFramePr>
            <a:graphicFrameLocks noGrp="1"/>
          </p:cNvGraphicFramePr>
          <p:nvPr>
            <p:extLst>
              <p:ext uri="{D42A27DB-BD31-4B8C-83A1-F6EECF244321}">
                <p14:modId xmlns:p14="http://schemas.microsoft.com/office/powerpoint/2010/main" val="3061331645"/>
              </p:ext>
            </p:extLst>
          </p:nvPr>
        </p:nvGraphicFramePr>
        <p:xfrm>
          <a:off x="570855" y="1772817"/>
          <a:ext cx="11118106" cy="4532199"/>
        </p:xfrm>
        <a:graphic>
          <a:graphicData uri="http://schemas.openxmlformats.org/drawingml/2006/table">
            <a:tbl>
              <a:tblPr firstRow="1" bandRow="1">
                <a:tableStyleId>{93296810-A885-4BE3-A3E7-6D5BEEA58F35}</a:tableStyleId>
              </a:tblPr>
              <a:tblGrid>
                <a:gridCol w="3106113">
                  <a:extLst>
                    <a:ext uri="{9D8B030D-6E8A-4147-A177-3AD203B41FA5}">
                      <a16:colId xmlns:a16="http://schemas.microsoft.com/office/drawing/2014/main" val="20000"/>
                    </a:ext>
                  </a:extLst>
                </a:gridCol>
                <a:gridCol w="8011993">
                  <a:extLst>
                    <a:ext uri="{9D8B030D-6E8A-4147-A177-3AD203B41FA5}">
                      <a16:colId xmlns:a16="http://schemas.microsoft.com/office/drawing/2014/main" val="20001"/>
                    </a:ext>
                  </a:extLst>
                </a:gridCol>
              </a:tblGrid>
              <a:tr h="326779">
                <a:tc>
                  <a:txBody>
                    <a:bodyPr/>
                    <a:lstStyle/>
                    <a:p>
                      <a:r>
                        <a:rPr lang="da-DK" dirty="0"/>
                        <a:t>Type</a:t>
                      </a:r>
                    </a:p>
                  </a:txBody>
                  <a:tcPr marL="121920" marR="121920"/>
                </a:tc>
                <a:tc>
                  <a:txBody>
                    <a:bodyPr/>
                    <a:lstStyle/>
                    <a:p>
                      <a:r>
                        <a:rPr lang="da-DK" dirty="0"/>
                        <a:t>Kendetegn</a:t>
                      </a:r>
                    </a:p>
                  </a:txBody>
                  <a:tcPr marL="121920" marR="121920"/>
                </a:tc>
                <a:extLst>
                  <a:ext uri="{0D108BD9-81ED-4DB2-BD59-A6C34878D82A}">
                    <a16:rowId xmlns:a16="http://schemas.microsoft.com/office/drawing/2014/main" val="10000"/>
                  </a:ext>
                </a:extLst>
              </a:tr>
              <a:tr h="1307118">
                <a:tc>
                  <a:txBody>
                    <a:bodyPr/>
                    <a:lstStyle/>
                    <a:p>
                      <a:pPr marL="0" indent="0">
                        <a:buNone/>
                      </a:pPr>
                      <a:r>
                        <a:rPr lang="da-DK" dirty="0"/>
                        <a:t>Den lærende gruppe</a:t>
                      </a:r>
                    </a:p>
                  </a:txBody>
                  <a:tcPr marL="121920" marR="121920"/>
                </a:tc>
                <a:tc>
                  <a:txBody>
                    <a:bodyPr/>
                    <a:lstStyle/>
                    <a:p>
                      <a:r>
                        <a:rPr lang="da-DK" dirty="0"/>
                        <a:t>Folk melder sig ind i en lærende gruppe fordi de har fået tilbudt information</a:t>
                      </a:r>
                      <a:r>
                        <a:rPr lang="da-DK" baseline="0" dirty="0"/>
                        <a:t> og viden. Deltagerne kommer med en legitim og personlig  interesse. Hver person bruger gruppen til hvad han/hun har lyst til -  og behov for. </a:t>
                      </a:r>
                    </a:p>
                  </a:txBody>
                  <a:tcPr marL="121920" marR="121920"/>
                </a:tc>
                <a:extLst>
                  <a:ext uri="{0D108BD9-81ED-4DB2-BD59-A6C34878D82A}">
                    <a16:rowId xmlns:a16="http://schemas.microsoft.com/office/drawing/2014/main" val="10001"/>
                  </a:ext>
                </a:extLst>
              </a:tr>
              <a:tr h="1552203">
                <a:tc>
                  <a:txBody>
                    <a:bodyPr/>
                    <a:lstStyle/>
                    <a:p>
                      <a:r>
                        <a:rPr lang="da-DK" dirty="0"/>
                        <a:t>Den sociale gruppe </a:t>
                      </a:r>
                    </a:p>
                  </a:txBody>
                  <a:tcPr marL="121920" marR="121920"/>
                </a:tc>
                <a:tc>
                  <a:txBody>
                    <a:bodyPr/>
                    <a:lstStyle/>
                    <a:p>
                      <a:r>
                        <a:rPr lang="da-DK" dirty="0"/>
                        <a:t>Folk melder sig til gruppen for at mødes med mennesker,</a:t>
                      </a:r>
                      <a:r>
                        <a:rPr lang="da-DK" baseline="0" dirty="0"/>
                        <a:t> som har samme interesse. Det betyder at gruppens måde at være sammen på er væsentlig – fællesskabet kan fx være socialt arbejde, vandreture eller fodbold. Folk samles af egen fri vilje og fokus er på at hygge sig. </a:t>
                      </a:r>
                      <a:endParaRPr lang="da-DK" dirty="0"/>
                    </a:p>
                  </a:txBody>
                  <a:tcPr marL="121920" marR="121920"/>
                </a:tc>
                <a:extLst>
                  <a:ext uri="{0D108BD9-81ED-4DB2-BD59-A6C34878D82A}">
                    <a16:rowId xmlns:a16="http://schemas.microsoft.com/office/drawing/2014/main" val="10002"/>
                  </a:ext>
                </a:extLst>
              </a:tr>
              <a:tr h="1307118">
                <a:tc>
                  <a:txBody>
                    <a:bodyPr/>
                    <a:lstStyle/>
                    <a:p>
                      <a:r>
                        <a:rPr lang="da-DK" dirty="0"/>
                        <a:t>Den arbejdende </a:t>
                      </a:r>
                      <a:r>
                        <a:rPr lang="da-DK" dirty="0" err="1"/>
                        <a:t>grp</a:t>
                      </a:r>
                      <a:r>
                        <a:rPr lang="da-DK" dirty="0"/>
                        <a:t>.</a:t>
                      </a:r>
                    </a:p>
                    <a:p>
                      <a:endParaRPr lang="da-DK" dirty="0"/>
                    </a:p>
                  </a:txBody>
                  <a:tcPr marL="121920" marR="121920"/>
                </a:tc>
                <a:tc>
                  <a:txBody>
                    <a:bodyPr/>
                    <a:lstStyle/>
                    <a:p>
                      <a:r>
                        <a:rPr lang="da-DK" dirty="0"/>
                        <a:t>I denne gruppe bidrager alle medlemmer</a:t>
                      </a:r>
                      <a:r>
                        <a:rPr lang="da-DK" baseline="0" dirty="0"/>
                        <a:t> af gruppen til at nå målet/løse opgaven. Gruppens måde at være sammen på er vigtig, men det er gruppens procedure og organisering der er afgørende for, om målet nås.</a:t>
                      </a:r>
                      <a:endParaRPr lang="da-DK" dirty="0"/>
                    </a:p>
                  </a:txBody>
                  <a:tcPr marL="121920" marR="121920"/>
                </a:tc>
                <a:extLst>
                  <a:ext uri="{0D108BD9-81ED-4DB2-BD59-A6C34878D82A}">
                    <a16:rowId xmlns:a16="http://schemas.microsoft.com/office/drawing/2014/main" val="10003"/>
                  </a:ext>
                </a:extLst>
              </a:tr>
            </a:tbl>
          </a:graphicData>
        </a:graphic>
      </p:graphicFrame>
      <p:sp>
        <p:nvSpPr>
          <p:cNvPr id="5" name="Tekstboks 4"/>
          <p:cNvSpPr txBox="1"/>
          <p:nvPr/>
        </p:nvSpPr>
        <p:spPr>
          <a:xfrm>
            <a:off x="527381" y="6375899"/>
            <a:ext cx="8160907" cy="276999"/>
          </a:xfrm>
          <a:prstGeom prst="rect">
            <a:avLst/>
          </a:prstGeom>
          <a:noFill/>
        </p:spPr>
        <p:txBody>
          <a:bodyPr wrap="square" rtlCol="0">
            <a:spAutoFit/>
          </a:bodyPr>
          <a:lstStyle/>
          <a:p>
            <a:r>
              <a:rPr lang="da-DK" sz="1200" dirty="0">
                <a:solidFill>
                  <a:prstClr val="black"/>
                </a:solidFill>
              </a:rPr>
              <a:t>Model frit efter Ia Brix Ohmann – inspireret af </a:t>
            </a:r>
            <a:r>
              <a:rPr lang="da-DK" sz="1200" dirty="0"/>
              <a:t>Davine Thaw</a:t>
            </a:r>
            <a:endParaRPr lang="da-DK" sz="1200" dirty="0">
              <a:solidFill>
                <a:prstClr val="black"/>
              </a:solidFill>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67" y="2492896"/>
            <a:ext cx="1632181" cy="83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2117" y="3781710"/>
            <a:ext cx="1595103" cy="96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6690" y="5301207"/>
            <a:ext cx="1595103" cy="94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7211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576" y="189756"/>
            <a:ext cx="11180843" cy="1143000"/>
          </a:xfrm>
        </p:spPr>
        <p:txBody>
          <a:bodyPr>
            <a:normAutofit/>
          </a:bodyPr>
          <a:lstStyle/>
          <a:p>
            <a:r>
              <a:rPr lang="da-DK" sz="3200" dirty="0"/>
              <a:t>Det gode team - den ideelle gruppe</a:t>
            </a:r>
          </a:p>
        </p:txBody>
      </p:sp>
      <p:graphicFrame>
        <p:nvGraphicFramePr>
          <p:cNvPr id="4" name="Tabel 3"/>
          <p:cNvGraphicFramePr>
            <a:graphicFrameLocks noGrp="1"/>
          </p:cNvGraphicFramePr>
          <p:nvPr>
            <p:extLst>
              <p:ext uri="{D42A27DB-BD31-4B8C-83A1-F6EECF244321}">
                <p14:modId xmlns:p14="http://schemas.microsoft.com/office/powerpoint/2010/main" val="2107727653"/>
              </p:ext>
            </p:extLst>
          </p:nvPr>
        </p:nvGraphicFramePr>
        <p:xfrm>
          <a:off x="521792" y="1959332"/>
          <a:ext cx="11118107" cy="3787636"/>
        </p:xfrm>
        <a:graphic>
          <a:graphicData uri="http://schemas.openxmlformats.org/drawingml/2006/table">
            <a:tbl>
              <a:tblPr firstRow="1" bandRow="1">
                <a:tableStyleId>{93296810-A885-4BE3-A3E7-6D5BEEA58F35}</a:tableStyleId>
              </a:tblPr>
              <a:tblGrid>
                <a:gridCol w="5382187">
                  <a:extLst>
                    <a:ext uri="{9D8B030D-6E8A-4147-A177-3AD203B41FA5}">
                      <a16:colId xmlns:a16="http://schemas.microsoft.com/office/drawing/2014/main" val="20000"/>
                    </a:ext>
                  </a:extLst>
                </a:gridCol>
                <a:gridCol w="5735920">
                  <a:extLst>
                    <a:ext uri="{9D8B030D-6E8A-4147-A177-3AD203B41FA5}">
                      <a16:colId xmlns:a16="http://schemas.microsoft.com/office/drawing/2014/main" val="20001"/>
                    </a:ext>
                  </a:extLst>
                </a:gridCol>
              </a:tblGrid>
              <a:tr h="404356">
                <a:tc>
                  <a:txBody>
                    <a:bodyPr/>
                    <a:lstStyle/>
                    <a:p>
                      <a:r>
                        <a:rPr lang="da-DK" dirty="0"/>
                        <a:t>Type</a:t>
                      </a:r>
                    </a:p>
                  </a:txBody>
                  <a:tcPr marL="121920" marR="121920"/>
                </a:tc>
                <a:tc>
                  <a:txBody>
                    <a:bodyPr/>
                    <a:lstStyle/>
                    <a:p>
                      <a:r>
                        <a:rPr lang="da-DK" dirty="0"/>
                        <a:t>Kendetegn</a:t>
                      </a:r>
                    </a:p>
                  </a:txBody>
                  <a:tcPr marL="121920" marR="121920"/>
                </a:tc>
                <a:extLst>
                  <a:ext uri="{0D108BD9-81ED-4DB2-BD59-A6C34878D82A}">
                    <a16:rowId xmlns:a16="http://schemas.microsoft.com/office/drawing/2014/main" val="10000"/>
                  </a:ext>
                </a:extLst>
              </a:tr>
              <a:tr h="2167314">
                <a:tc>
                  <a:txBody>
                    <a:bodyPr/>
                    <a:lstStyle/>
                    <a:p>
                      <a:pPr marL="0" indent="0">
                        <a:buNone/>
                      </a:pPr>
                      <a:r>
                        <a:rPr lang="da-DK" dirty="0"/>
                        <a:t>Den ideelle gruppe</a:t>
                      </a:r>
                    </a:p>
                  </a:txBody>
                  <a:tcPr marL="121920" marR="121920"/>
                </a:tc>
                <a:tc>
                  <a:txBody>
                    <a:bodyPr/>
                    <a:lstStyle/>
                    <a:p>
                      <a:endParaRPr lang="da-DK" baseline="0" dirty="0"/>
                    </a:p>
                    <a:p>
                      <a:r>
                        <a:rPr lang="da-DK" baseline="0" dirty="0"/>
                        <a:t>Gruppen er blevet til et team – hvor der er plads til både:</a:t>
                      </a:r>
                    </a:p>
                    <a:p>
                      <a:pPr marL="285750" indent="-285750">
                        <a:buFont typeface="Arial" panose="020B0604020202020204" pitchFamily="34" charset="0"/>
                        <a:buChar char="•"/>
                      </a:pPr>
                      <a:r>
                        <a:rPr lang="da-DK" baseline="0" dirty="0"/>
                        <a:t>Læring</a:t>
                      </a:r>
                    </a:p>
                    <a:p>
                      <a:pPr marL="285750" indent="-285750">
                        <a:buFont typeface="Arial" panose="020B0604020202020204" pitchFamily="34" charset="0"/>
                        <a:buChar char="•"/>
                      </a:pPr>
                      <a:r>
                        <a:rPr lang="da-DK" baseline="0" dirty="0"/>
                        <a:t>Socialt samvær</a:t>
                      </a:r>
                    </a:p>
                    <a:p>
                      <a:pPr marL="285750" indent="-285750">
                        <a:buFont typeface="Arial" panose="020B0604020202020204" pitchFamily="34" charset="0"/>
                        <a:buChar char="•"/>
                      </a:pPr>
                      <a:r>
                        <a:rPr lang="da-DK" baseline="0" dirty="0"/>
                        <a:t>Fokus på opgaveløsning</a:t>
                      </a:r>
                    </a:p>
                    <a:p>
                      <a:endParaRPr lang="da-DK" baseline="0" dirty="0"/>
                    </a:p>
                    <a:p>
                      <a:r>
                        <a:rPr lang="da-DK" baseline="0" dirty="0"/>
                        <a:t>Det spiller – gruppen performer bedst muligt – alle bidrager – samarbejdet svinger – der læres, udvikles  og der opnås resultater.</a:t>
                      </a:r>
                    </a:p>
                    <a:p>
                      <a:endParaRPr lang="da-DK" baseline="0" dirty="0"/>
                    </a:p>
                    <a:p>
                      <a:r>
                        <a:rPr lang="da-DK" baseline="0" dirty="0"/>
                        <a:t>Holdet er i ”topform”.</a:t>
                      </a:r>
                    </a:p>
                  </a:txBody>
                  <a:tcPr marL="121920" marR="121920"/>
                </a:tc>
                <a:extLst>
                  <a:ext uri="{0D108BD9-81ED-4DB2-BD59-A6C34878D82A}">
                    <a16:rowId xmlns:a16="http://schemas.microsoft.com/office/drawing/2014/main" val="10001"/>
                  </a:ext>
                </a:extLst>
              </a:tr>
            </a:tbl>
          </a:graphicData>
        </a:graphic>
      </p:graphicFrame>
      <p:sp>
        <p:nvSpPr>
          <p:cNvPr id="5" name="Tekstboks 4"/>
          <p:cNvSpPr txBox="1"/>
          <p:nvPr/>
        </p:nvSpPr>
        <p:spPr>
          <a:xfrm>
            <a:off x="527381" y="6375899"/>
            <a:ext cx="8160907" cy="276999"/>
          </a:xfrm>
          <a:prstGeom prst="rect">
            <a:avLst/>
          </a:prstGeom>
          <a:noFill/>
        </p:spPr>
        <p:txBody>
          <a:bodyPr wrap="square" rtlCol="0">
            <a:spAutoFit/>
          </a:bodyPr>
          <a:lstStyle/>
          <a:p>
            <a:r>
              <a:rPr lang="da-DK" sz="1200" dirty="0">
                <a:solidFill>
                  <a:prstClr val="black"/>
                </a:solidFill>
              </a:rPr>
              <a:t>Model frit efter Ia Brix Ohmann – inspireret af </a:t>
            </a:r>
            <a:r>
              <a:rPr lang="da-DK" sz="1200" dirty="0"/>
              <a:t>Davine Thaw</a:t>
            </a:r>
            <a:endParaRPr lang="da-DK" sz="1200" dirty="0">
              <a:solidFill>
                <a:prstClr val="black"/>
              </a:solidFill>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1424" y="3068961"/>
            <a:ext cx="4080453" cy="236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1104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381" y="247675"/>
            <a:ext cx="10972800" cy="1143000"/>
          </a:xfrm>
        </p:spPr>
        <p:txBody>
          <a:bodyPr>
            <a:normAutofit/>
          </a:bodyPr>
          <a:lstStyle/>
          <a:p>
            <a:r>
              <a:rPr lang="da-DK" sz="3600" dirty="0"/>
              <a:t>Kendetegn ved velfungerende grupper </a:t>
            </a:r>
            <a:br>
              <a:rPr lang="da-DK" sz="3600" dirty="0"/>
            </a:br>
            <a:r>
              <a:rPr lang="da-DK" sz="2000" dirty="0"/>
              <a:t>– ifølge </a:t>
            </a:r>
            <a:r>
              <a:rPr lang="da-DK" sz="2000" dirty="0" err="1"/>
              <a:t>Belbin</a:t>
            </a:r>
            <a:endParaRPr lang="da-DK" sz="2000" dirty="0"/>
          </a:p>
        </p:txBody>
      </p:sp>
      <p:graphicFrame>
        <p:nvGraphicFramePr>
          <p:cNvPr id="4" name="Tabel 3"/>
          <p:cNvGraphicFramePr>
            <a:graphicFrameLocks noGrp="1"/>
          </p:cNvGraphicFramePr>
          <p:nvPr>
            <p:extLst>
              <p:ext uri="{D42A27DB-BD31-4B8C-83A1-F6EECF244321}">
                <p14:modId xmlns:p14="http://schemas.microsoft.com/office/powerpoint/2010/main" val="2180284146"/>
              </p:ext>
            </p:extLst>
          </p:nvPr>
        </p:nvGraphicFramePr>
        <p:xfrm>
          <a:off x="527382" y="1483478"/>
          <a:ext cx="11161579" cy="4753835"/>
        </p:xfrm>
        <a:graphic>
          <a:graphicData uri="http://schemas.openxmlformats.org/drawingml/2006/table">
            <a:tbl>
              <a:tblPr firstRow="1" bandRow="1">
                <a:tableStyleId>{F5AB1C69-6EDB-4FF4-983F-18BD219EF322}</a:tableStyleId>
              </a:tblPr>
              <a:tblGrid>
                <a:gridCol w="2909444">
                  <a:extLst>
                    <a:ext uri="{9D8B030D-6E8A-4147-A177-3AD203B41FA5}">
                      <a16:colId xmlns:a16="http://schemas.microsoft.com/office/drawing/2014/main" val="20000"/>
                    </a:ext>
                  </a:extLst>
                </a:gridCol>
                <a:gridCol w="8252135">
                  <a:extLst>
                    <a:ext uri="{9D8B030D-6E8A-4147-A177-3AD203B41FA5}">
                      <a16:colId xmlns:a16="http://schemas.microsoft.com/office/drawing/2014/main" val="20001"/>
                    </a:ext>
                  </a:extLst>
                </a:gridCol>
              </a:tblGrid>
              <a:tr h="375790">
                <a:tc>
                  <a:txBody>
                    <a:bodyPr/>
                    <a:lstStyle/>
                    <a:p>
                      <a:r>
                        <a:rPr lang="da-DK" dirty="0"/>
                        <a:t>Roller</a:t>
                      </a:r>
                    </a:p>
                  </a:txBody>
                  <a:tcPr marL="121920" marR="121920"/>
                </a:tc>
                <a:tc>
                  <a:txBody>
                    <a:bodyPr/>
                    <a:lstStyle/>
                    <a:p>
                      <a:r>
                        <a:rPr lang="da-DK" dirty="0"/>
                        <a:t>Kendetegn</a:t>
                      </a:r>
                    </a:p>
                  </a:txBody>
                  <a:tcPr marL="121920" marR="121920"/>
                </a:tc>
                <a:extLst>
                  <a:ext uri="{0D108BD9-81ED-4DB2-BD59-A6C34878D82A}">
                    <a16:rowId xmlns:a16="http://schemas.microsoft.com/office/drawing/2014/main" val="10000"/>
                  </a:ext>
                </a:extLst>
              </a:tr>
              <a:tr h="648625">
                <a:tc>
                  <a:txBody>
                    <a:bodyPr/>
                    <a:lstStyle/>
                    <a:p>
                      <a:pPr marL="0" indent="0" algn="l">
                        <a:buNone/>
                      </a:pPr>
                      <a:r>
                        <a:rPr lang="da-DK" dirty="0"/>
                        <a:t>Igangsætter</a:t>
                      </a:r>
                    </a:p>
                  </a:txBody>
                  <a:tcPr marL="121920" marR="121920"/>
                </a:tc>
                <a:tc>
                  <a:txBody>
                    <a:bodyPr/>
                    <a:lstStyle/>
                    <a:p>
                      <a:pPr algn="l"/>
                      <a:r>
                        <a:rPr lang="da-DK" dirty="0"/>
                        <a:t>sætter målet og er typisk udstyret med en utrolig power og et stort engagement</a:t>
                      </a:r>
                    </a:p>
                  </a:txBody>
                  <a:tcPr marL="121920" marR="121920"/>
                </a:tc>
                <a:extLst>
                  <a:ext uri="{0D108BD9-81ED-4DB2-BD59-A6C34878D82A}">
                    <a16:rowId xmlns:a16="http://schemas.microsoft.com/office/drawing/2014/main" val="10001"/>
                  </a:ext>
                </a:extLst>
              </a:tr>
              <a:tr h="375790">
                <a:tc>
                  <a:txBody>
                    <a:bodyPr/>
                    <a:lstStyle/>
                    <a:p>
                      <a:pPr algn="l"/>
                      <a:r>
                        <a:rPr lang="da-DK" dirty="0"/>
                        <a:t>Koordinator</a:t>
                      </a:r>
                    </a:p>
                  </a:txBody>
                  <a:tcPr marL="121920" marR="121920"/>
                </a:tc>
                <a:tc>
                  <a:txBody>
                    <a:bodyPr/>
                    <a:lstStyle/>
                    <a:p>
                      <a:pPr algn="l"/>
                      <a:r>
                        <a:rPr lang="da-DK" dirty="0"/>
                        <a:t>finder ressourcerne</a:t>
                      </a:r>
                      <a:endParaRPr lang="da-DK" b="0" dirty="0"/>
                    </a:p>
                  </a:txBody>
                  <a:tcPr marL="121920" marR="121920"/>
                </a:tc>
                <a:extLst>
                  <a:ext uri="{0D108BD9-81ED-4DB2-BD59-A6C34878D82A}">
                    <a16:rowId xmlns:a16="http://schemas.microsoft.com/office/drawing/2014/main" val="10002"/>
                  </a:ext>
                </a:extLst>
              </a:tr>
              <a:tr h="661322">
                <a:tc>
                  <a:txBody>
                    <a:bodyPr/>
                    <a:lstStyle/>
                    <a:p>
                      <a:pPr algn="l"/>
                      <a:r>
                        <a:rPr lang="da-DK" dirty="0"/>
                        <a:t>Kontaktskaber</a:t>
                      </a:r>
                    </a:p>
                  </a:txBody>
                  <a:tcPr marL="121920" marR="121920"/>
                </a:tc>
                <a:tc>
                  <a:txBody>
                    <a:bodyPr/>
                    <a:lstStyle/>
                    <a:p>
                      <a:pPr algn="l"/>
                      <a:r>
                        <a:rPr lang="da-DK" dirty="0"/>
                        <a:t>er udadvendt og henter eksterne ressourcer ind i gruppen</a:t>
                      </a:r>
                    </a:p>
                  </a:txBody>
                  <a:tcPr marL="121920" marR="121920"/>
                </a:tc>
                <a:extLst>
                  <a:ext uri="{0D108BD9-81ED-4DB2-BD59-A6C34878D82A}">
                    <a16:rowId xmlns:a16="http://schemas.microsoft.com/office/drawing/2014/main" val="10003"/>
                  </a:ext>
                </a:extLst>
              </a:tr>
              <a:tr h="648625">
                <a:tc>
                  <a:txBody>
                    <a:bodyPr/>
                    <a:lstStyle/>
                    <a:p>
                      <a:pPr algn="l"/>
                      <a:r>
                        <a:rPr lang="da-DK" dirty="0"/>
                        <a:t>Organisatoren</a:t>
                      </a:r>
                    </a:p>
                  </a:txBody>
                  <a:tcPr marL="121920" marR="121920"/>
                </a:tc>
                <a:tc>
                  <a:txBody>
                    <a:bodyPr/>
                    <a:lstStyle/>
                    <a:p>
                      <a:pPr algn="l"/>
                      <a:r>
                        <a:rPr lang="da-DK" dirty="0"/>
                        <a:t>omsætter de beslutninger, der er taget, til håndterbare opgaver</a:t>
                      </a:r>
                    </a:p>
                  </a:txBody>
                  <a:tcPr marL="121920" marR="121920"/>
                </a:tc>
                <a:extLst>
                  <a:ext uri="{0D108BD9-81ED-4DB2-BD59-A6C34878D82A}">
                    <a16:rowId xmlns:a16="http://schemas.microsoft.com/office/drawing/2014/main" val="10004"/>
                  </a:ext>
                </a:extLst>
              </a:tr>
              <a:tr h="648625">
                <a:tc>
                  <a:txBody>
                    <a:bodyPr/>
                    <a:lstStyle/>
                    <a:p>
                      <a:pPr algn="l"/>
                      <a:r>
                        <a:rPr lang="da-DK" dirty="0"/>
                        <a:t>Ideudvikleren</a:t>
                      </a:r>
                    </a:p>
                  </a:txBody>
                  <a:tcPr marL="121920" marR="121920"/>
                </a:tc>
                <a:tc>
                  <a:txBody>
                    <a:bodyPr/>
                    <a:lstStyle/>
                    <a:p>
                      <a:pPr algn="l"/>
                      <a:r>
                        <a:rPr lang="da-DK" dirty="0"/>
                        <a:t>sprudler af ideer til, hvordan man kan løse gruppens opgaver. be­væger sig i de overordnede linjer</a:t>
                      </a:r>
                    </a:p>
                  </a:txBody>
                  <a:tcPr marL="121920" marR="121920"/>
                </a:tc>
                <a:extLst>
                  <a:ext uri="{0D108BD9-81ED-4DB2-BD59-A6C34878D82A}">
                    <a16:rowId xmlns:a16="http://schemas.microsoft.com/office/drawing/2014/main" val="10005"/>
                  </a:ext>
                </a:extLst>
              </a:tr>
              <a:tr h="648625">
                <a:tc>
                  <a:txBody>
                    <a:bodyPr/>
                    <a:lstStyle/>
                    <a:p>
                      <a:pPr algn="l"/>
                      <a:r>
                        <a:rPr lang="da-DK" dirty="0"/>
                        <a:t>Analytikeren</a:t>
                      </a:r>
                    </a:p>
                  </a:txBody>
                  <a:tcPr marL="121920" marR="121920"/>
                </a:tc>
                <a:tc>
                  <a:txBody>
                    <a:bodyPr/>
                    <a:lstStyle/>
                    <a:p>
                      <a:pPr algn="l"/>
                      <a:r>
                        <a:rPr lang="da-DK" dirty="0"/>
                        <a:t>gør</a:t>
                      </a:r>
                      <a:r>
                        <a:rPr lang="da-DK" baseline="0" dirty="0"/>
                        <a:t> projekter realiserbare – har </a:t>
                      </a:r>
                      <a:r>
                        <a:rPr lang="da-DK" dirty="0"/>
                        <a:t>en høj logisk og rationel intelligens</a:t>
                      </a:r>
                    </a:p>
                  </a:txBody>
                  <a:tcPr marL="121920" marR="121920"/>
                </a:tc>
                <a:extLst>
                  <a:ext uri="{0D108BD9-81ED-4DB2-BD59-A6C34878D82A}">
                    <a16:rowId xmlns:a16="http://schemas.microsoft.com/office/drawing/2014/main" val="10006"/>
                  </a:ext>
                </a:extLst>
              </a:tr>
              <a:tr h="375790">
                <a:tc>
                  <a:txBody>
                    <a:bodyPr/>
                    <a:lstStyle/>
                    <a:p>
                      <a:pPr algn="l"/>
                      <a:r>
                        <a:rPr lang="da-DK" dirty="0"/>
                        <a:t>Formidleren</a:t>
                      </a:r>
                    </a:p>
                  </a:txBody>
                  <a:tcPr marL="121920" marR="121920"/>
                </a:tc>
                <a:tc>
                  <a:txBody>
                    <a:bodyPr/>
                    <a:lstStyle/>
                    <a:p>
                      <a:pPr algn="l"/>
                      <a:r>
                        <a:rPr lang="da-DK" dirty="0"/>
                        <a:t>sørger</a:t>
                      </a:r>
                      <a:r>
                        <a:rPr lang="da-DK" baseline="0" dirty="0"/>
                        <a:t> for den gode stemning – det sociale lim</a:t>
                      </a:r>
                      <a:endParaRPr lang="da-DK" dirty="0"/>
                    </a:p>
                  </a:txBody>
                  <a:tcPr marL="121920" marR="121920"/>
                </a:tc>
                <a:extLst>
                  <a:ext uri="{0D108BD9-81ED-4DB2-BD59-A6C34878D82A}">
                    <a16:rowId xmlns:a16="http://schemas.microsoft.com/office/drawing/2014/main" val="10007"/>
                  </a:ext>
                </a:extLst>
              </a:tr>
              <a:tr h="370643">
                <a:tc>
                  <a:txBody>
                    <a:bodyPr/>
                    <a:lstStyle/>
                    <a:p>
                      <a:pPr algn="l"/>
                      <a:r>
                        <a:rPr lang="da-DK" dirty="0"/>
                        <a:t>Afslutteren</a:t>
                      </a:r>
                    </a:p>
                  </a:txBody>
                  <a:tcPr marL="121920" marR="121920"/>
                </a:tc>
                <a:tc>
                  <a:txBody>
                    <a:bodyPr/>
                    <a:lstStyle/>
                    <a:p>
                      <a:pPr algn="l"/>
                      <a:r>
                        <a:rPr lang="da-DK" dirty="0"/>
                        <a:t>sørger for, at detaljerne er i orden</a:t>
                      </a:r>
                    </a:p>
                  </a:txBody>
                  <a:tcPr marL="121920" marR="121920"/>
                </a:tc>
                <a:extLst>
                  <a:ext uri="{0D108BD9-81ED-4DB2-BD59-A6C34878D82A}">
                    <a16:rowId xmlns:a16="http://schemas.microsoft.com/office/drawing/2014/main" val="10008"/>
                  </a:ext>
                </a:extLst>
              </a:tr>
            </a:tbl>
          </a:graphicData>
        </a:graphic>
      </p:graphicFrame>
      <p:sp>
        <p:nvSpPr>
          <p:cNvPr id="5" name="Tekstboks 4"/>
          <p:cNvSpPr txBox="1"/>
          <p:nvPr/>
        </p:nvSpPr>
        <p:spPr>
          <a:xfrm>
            <a:off x="527380" y="6283565"/>
            <a:ext cx="9111919" cy="400110"/>
          </a:xfrm>
          <a:prstGeom prst="rect">
            <a:avLst/>
          </a:prstGeom>
          <a:noFill/>
        </p:spPr>
        <p:txBody>
          <a:bodyPr wrap="square" rtlCol="0">
            <a:spAutoFit/>
          </a:bodyPr>
          <a:lstStyle/>
          <a:p>
            <a:r>
              <a:rPr lang="da-DK" sz="1000" dirty="0">
                <a:solidFill>
                  <a:prstClr val="black"/>
                </a:solidFill>
              </a:rPr>
              <a:t>Model frit efter </a:t>
            </a:r>
            <a:r>
              <a:rPr lang="da-DK" sz="1000" dirty="0" err="1">
                <a:solidFill>
                  <a:prstClr val="black"/>
                </a:solidFill>
              </a:rPr>
              <a:t>Belbin</a:t>
            </a:r>
            <a:r>
              <a:rPr lang="da-DK" sz="1000" dirty="0">
                <a:solidFill>
                  <a:prstClr val="black"/>
                </a:solidFill>
              </a:rPr>
              <a:t>. Ifølge </a:t>
            </a:r>
            <a:r>
              <a:rPr lang="da-DK" sz="1000" dirty="0"/>
              <a:t> den engelske psykolog R. Meredith </a:t>
            </a:r>
            <a:r>
              <a:rPr lang="da-DK" sz="1000" dirty="0" err="1"/>
              <a:t>Belbin</a:t>
            </a:r>
            <a:r>
              <a:rPr lang="da-DK" sz="1000" dirty="0"/>
              <a:t>  kræver et velfungerende team otte rol­ler i besætningen. En test kan afsløre om gruppen spænder over dem alle </a:t>
            </a:r>
            <a:r>
              <a:rPr lang="da-DK" sz="1000" dirty="0">
                <a:solidFill>
                  <a:prstClr val="black"/>
                </a:solidFill>
              </a:rPr>
              <a:t>.</a:t>
            </a:r>
          </a:p>
        </p:txBody>
      </p:sp>
    </p:spTree>
    <p:extLst>
      <p:ext uri="{BB962C8B-B14F-4D97-AF65-F5344CB8AC3E}">
        <p14:creationId xmlns:p14="http://schemas.microsoft.com/office/powerpoint/2010/main" val="72149920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Refleksion – dialog.. </a:t>
            </a:r>
          </a:p>
        </p:txBody>
      </p:sp>
      <p:sp>
        <p:nvSpPr>
          <p:cNvPr id="3" name="Pladsholder til indhold 2"/>
          <p:cNvSpPr>
            <a:spLocks noGrp="1"/>
          </p:cNvSpPr>
          <p:nvPr>
            <p:ph idx="4294967295"/>
          </p:nvPr>
        </p:nvSpPr>
        <p:spPr>
          <a:xfrm>
            <a:off x="439458" y="1723292"/>
            <a:ext cx="10972800" cy="3559255"/>
          </a:xfrm>
          <a:prstGeom prst="rect">
            <a:avLst/>
          </a:prstGeom>
        </p:spPr>
        <p:txBody>
          <a:bodyPr>
            <a:normAutofit fontScale="92500" lnSpcReduction="10000"/>
          </a:bodyPr>
          <a:lstStyle/>
          <a:p>
            <a:pPr marL="0" indent="0">
              <a:buNone/>
            </a:pPr>
            <a:r>
              <a:rPr lang="da-DK" sz="3200" b="1" dirty="0">
                <a:solidFill>
                  <a:schemeClr val="accent6">
                    <a:lumMod val="75000"/>
                  </a:schemeClr>
                </a:solidFill>
              </a:rPr>
              <a:t>Tænk over – drøft! </a:t>
            </a:r>
          </a:p>
          <a:p>
            <a:pPr marL="0" indent="0">
              <a:buNone/>
            </a:pPr>
            <a:endParaRPr lang="da-DK" sz="3200" b="1" dirty="0">
              <a:solidFill>
                <a:schemeClr val="accent6">
                  <a:lumMod val="75000"/>
                </a:schemeClr>
              </a:solidFill>
            </a:endParaRPr>
          </a:p>
          <a:p>
            <a:pPr marL="0" indent="0">
              <a:buNone/>
            </a:pPr>
            <a:r>
              <a:rPr lang="da-DK" sz="3200" dirty="0"/>
              <a:t>Hvor befinder din/jeres gruppe sig, når det gælder:</a:t>
            </a:r>
            <a:br>
              <a:rPr lang="da-DK" sz="3200" dirty="0"/>
            </a:br>
            <a:endParaRPr lang="da-DK" sz="3200" dirty="0"/>
          </a:p>
          <a:p>
            <a:pPr lvl="1">
              <a:buFont typeface="Wingdings" panose="05000000000000000000" pitchFamily="2" charset="2"/>
              <a:buChar char="Ø"/>
            </a:pPr>
            <a:r>
              <a:rPr lang="da-DK" sz="3200" dirty="0"/>
              <a:t>Hvilken type gruppe er det (lærende, social, arbejdsgruppe, ideel)</a:t>
            </a:r>
          </a:p>
          <a:p>
            <a:pPr lvl="1">
              <a:buFont typeface="Wingdings" panose="05000000000000000000" pitchFamily="2" charset="2"/>
              <a:buChar char="Ø"/>
            </a:pPr>
            <a:r>
              <a:rPr lang="da-DK" sz="3200" dirty="0"/>
              <a:t>Hvilke roller og kendetegn er repræsenteret (jf. </a:t>
            </a:r>
            <a:r>
              <a:rPr lang="da-DK" sz="3200" dirty="0" err="1"/>
              <a:t>Belbin</a:t>
            </a:r>
            <a:r>
              <a:rPr lang="da-DK" sz="3200" dirty="0"/>
              <a:t>)</a:t>
            </a:r>
          </a:p>
        </p:txBody>
      </p:sp>
    </p:spTree>
    <p:extLst>
      <p:ext uri="{BB962C8B-B14F-4D97-AF65-F5344CB8AC3E}">
        <p14:creationId xmlns:p14="http://schemas.microsoft.com/office/powerpoint/2010/main" val="42992661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000" dirty="0"/>
              <a:t>Dialog - hvordan står det til i din bestyrelse/team/gruppe?</a:t>
            </a:r>
          </a:p>
        </p:txBody>
      </p:sp>
      <p:sp>
        <p:nvSpPr>
          <p:cNvPr id="6" name="Tekstboks 5"/>
          <p:cNvSpPr txBox="1"/>
          <p:nvPr/>
        </p:nvSpPr>
        <p:spPr>
          <a:xfrm>
            <a:off x="335360" y="3391832"/>
            <a:ext cx="4512501"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da-DK" dirty="0"/>
              <a:t>Hvor tit er målet med jeres samvær at have det sjovt? </a:t>
            </a:r>
          </a:p>
          <a:p>
            <a:endParaRPr lang="da-DK" dirty="0"/>
          </a:p>
          <a:p>
            <a:pPr marL="285750" indent="-285750">
              <a:buFont typeface="Wingdings" panose="05000000000000000000" pitchFamily="2" charset="2"/>
              <a:buChar char="Ø"/>
            </a:pPr>
            <a:r>
              <a:rPr lang="da-DK" dirty="0"/>
              <a:t>Hvad gør du selv?</a:t>
            </a:r>
          </a:p>
        </p:txBody>
      </p:sp>
      <p:sp>
        <p:nvSpPr>
          <p:cNvPr id="7" name="Tekstboks 6"/>
          <p:cNvSpPr txBox="1"/>
          <p:nvPr/>
        </p:nvSpPr>
        <p:spPr>
          <a:xfrm>
            <a:off x="3224659" y="5120024"/>
            <a:ext cx="6444761"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da-DK" dirty="0"/>
              <a:t>Hvor tit udviser I tillid?</a:t>
            </a:r>
          </a:p>
          <a:p>
            <a:r>
              <a:rPr lang="da-DK" dirty="0"/>
              <a:t>Hvor gode er I til at vise hinanden, at I regner med hinanden?</a:t>
            </a:r>
          </a:p>
          <a:p>
            <a:r>
              <a:rPr lang="da-DK" dirty="0"/>
              <a:t> </a:t>
            </a:r>
          </a:p>
          <a:p>
            <a:pPr marL="285750" indent="-285750">
              <a:buFont typeface="Wingdings" panose="05000000000000000000" pitchFamily="2" charset="2"/>
              <a:buChar char="Ø"/>
            </a:pPr>
            <a:r>
              <a:rPr lang="da-DK" dirty="0"/>
              <a:t>Hvad gør du selv?</a:t>
            </a:r>
          </a:p>
        </p:txBody>
      </p:sp>
      <p:sp>
        <p:nvSpPr>
          <p:cNvPr id="8" name="Tekstboks 7"/>
          <p:cNvSpPr txBox="1"/>
          <p:nvPr/>
        </p:nvSpPr>
        <p:spPr>
          <a:xfrm>
            <a:off x="3083982" y="1641664"/>
            <a:ext cx="6222733" cy="120032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da-DK" dirty="0"/>
              <a:t>Hvor ofte anerkender I hinanden? </a:t>
            </a:r>
          </a:p>
          <a:p>
            <a:r>
              <a:rPr lang="da-DK" dirty="0"/>
              <a:t>Hvor gode er I til at fortælle hinanden, at I gør en forskel?</a:t>
            </a:r>
          </a:p>
          <a:p>
            <a:endParaRPr lang="da-DK" dirty="0"/>
          </a:p>
          <a:p>
            <a:pPr marL="285750" indent="-285750">
              <a:buFont typeface="Wingdings" panose="05000000000000000000" pitchFamily="2" charset="2"/>
              <a:buChar char="Ø"/>
            </a:pPr>
            <a:r>
              <a:rPr lang="da-DK" dirty="0"/>
              <a:t>Hvad gør du selv?</a:t>
            </a:r>
          </a:p>
        </p:txBody>
      </p:sp>
      <p:sp>
        <p:nvSpPr>
          <p:cNvPr id="9" name="Tekstboks 8"/>
          <p:cNvSpPr txBox="1"/>
          <p:nvPr/>
        </p:nvSpPr>
        <p:spPr>
          <a:xfrm>
            <a:off x="6954716" y="3391832"/>
            <a:ext cx="5093946" cy="120032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da-DK" dirty="0"/>
              <a:t>Hvor ofte og hvor godt får I hjulpet hinanden med at løse opgaver i fællesskab?</a:t>
            </a:r>
          </a:p>
          <a:p>
            <a:endParaRPr lang="da-DK" dirty="0"/>
          </a:p>
          <a:p>
            <a:pPr marL="285750" indent="-285750">
              <a:buFont typeface="Wingdings" panose="05000000000000000000" pitchFamily="2" charset="2"/>
              <a:buChar char="Ø"/>
            </a:pPr>
            <a:r>
              <a:rPr lang="da-DK" dirty="0"/>
              <a:t>Hvad gør du selv?</a:t>
            </a:r>
          </a:p>
        </p:txBody>
      </p:sp>
    </p:spTree>
    <p:extLst>
      <p:ext uri="{BB962C8B-B14F-4D97-AF65-F5344CB8AC3E}">
        <p14:creationId xmlns:p14="http://schemas.microsoft.com/office/powerpoint/2010/main" val="35899788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a_Ældre Sagen Powerpoint 11-01_2018">
  <a:themeElements>
    <a:clrScheme name="Ældresagen2016">
      <a:dk1>
        <a:srgbClr val="000000"/>
      </a:dk1>
      <a:lt1>
        <a:srgbClr val="FFFFFF"/>
      </a:lt1>
      <a:dk2>
        <a:srgbClr val="A91D1E"/>
      </a:dk2>
      <a:lt2>
        <a:srgbClr val="908979"/>
      </a:lt2>
      <a:accent1>
        <a:srgbClr val="C15F9C"/>
      </a:accent1>
      <a:accent2>
        <a:srgbClr val="9D1E65"/>
      </a:accent2>
      <a:accent3>
        <a:srgbClr val="6EA7AF"/>
      </a:accent3>
      <a:accent4>
        <a:srgbClr val="15494F"/>
      </a:accent4>
      <a:accent5>
        <a:srgbClr val="7281A4"/>
      </a:accent5>
      <a:accent6>
        <a:srgbClr val="111535"/>
      </a:accent6>
      <a:hlink>
        <a:srgbClr val="314C83"/>
      </a:hlink>
      <a:folHlink>
        <a:srgbClr val="5E22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2700" b="0" i="0" u="none" strike="noStrike" cap="none" spc="0" normalizeH="0" baseline="0" dirty="0" err="1" smtClean="0">
            <a:solidFill>
              <a:srgbClr val="FFFFFF"/>
            </a:solidFill>
            <a:uFillTx/>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2016-16_9.potx" id="{FA62C7F8-41E3-4CF3-B1AF-0560228E0AF8}" vid="{84D6CD33-1C15-46A3-8315-F2B29DD7BD60}"/>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a_Ældre Sagen Powerpoint 11-01_2018</Template>
  <TotalTime>39</TotalTime>
  <Words>1619</Words>
  <Application>Microsoft Office PowerPoint</Application>
  <PresentationFormat>Widescreen</PresentationFormat>
  <Paragraphs>116</Paragraphs>
  <Slides>8</Slides>
  <Notes>8</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8</vt:i4>
      </vt:variant>
    </vt:vector>
  </HeadingPairs>
  <TitlesOfParts>
    <vt:vector size="16" baseType="lpstr">
      <vt:lpstr>Arial</vt:lpstr>
      <vt:lpstr>Calibri</vt:lpstr>
      <vt:lpstr>Georgia</vt:lpstr>
      <vt:lpstr>Helvetica</vt:lpstr>
      <vt:lpstr>Palatino</vt:lpstr>
      <vt:lpstr>Verdana (Tekst)</vt:lpstr>
      <vt:lpstr>Wingdings</vt:lpstr>
      <vt:lpstr>a_Ældre Sagen Powerpoint 11-01_2018</vt:lpstr>
      <vt:lpstr>Det gode team</vt:lpstr>
      <vt:lpstr>Det gode team</vt:lpstr>
      <vt:lpstr>Faser i opbygning af nye grupper</vt:lpstr>
      <vt:lpstr>3 typer af grupper</vt:lpstr>
      <vt:lpstr>Det gode team - den ideelle gruppe</vt:lpstr>
      <vt:lpstr>Kendetegn ved velfungerende grupper  – ifølge Belbin</vt:lpstr>
      <vt:lpstr>Refleksion – dialog.. </vt:lpstr>
      <vt:lpstr>Dialog - hvordan står det til i din bestyrelse/team/gruppe?</vt:lpstr>
    </vt:vector>
  </TitlesOfParts>
  <Company>Ældre Sagen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 gode team</dc:title>
  <dc:creator>Bente Petersen</dc:creator>
  <cp:lastModifiedBy>Kristoffer Kryger</cp:lastModifiedBy>
  <cp:revision>6</cp:revision>
  <dcterms:created xsi:type="dcterms:W3CDTF">2019-01-29T09:46:27Z</dcterms:created>
  <dcterms:modified xsi:type="dcterms:W3CDTF">2020-02-17T13:36:14Z</dcterms:modified>
</cp:coreProperties>
</file>