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309" r:id="rId2"/>
    <p:sldId id="276" r:id="rId3"/>
    <p:sldId id="277" r:id="rId4"/>
    <p:sldId id="280" r:id="rId5"/>
    <p:sldId id="281" r:id="rId6"/>
    <p:sldId id="278" r:id="rId7"/>
    <p:sldId id="307" r:id="rId8"/>
    <p:sldId id="297" r:id="rId9"/>
    <p:sldId id="299" r:id="rId10"/>
    <p:sldId id="308" r:id="rId11"/>
    <p:sldId id="310" r:id="rId12"/>
    <p:sldId id="319" r:id="rId13"/>
    <p:sldId id="317" r:id="rId14"/>
    <p:sldId id="320" r:id="rId15"/>
    <p:sldId id="318" r:id="rId16"/>
    <p:sldId id="311" r:id="rId17"/>
    <p:sldId id="314" r:id="rId18"/>
    <p:sldId id="316" r:id="rId19"/>
    <p:sldId id="321" r:id="rId20"/>
    <p:sldId id="330" r:id="rId21"/>
    <p:sldId id="312" r:id="rId22"/>
    <p:sldId id="322" r:id="rId23"/>
    <p:sldId id="323" r:id="rId24"/>
    <p:sldId id="327" r:id="rId25"/>
    <p:sldId id="326" r:id="rId26"/>
    <p:sldId id="328" r:id="rId27"/>
    <p:sldId id="324" r:id="rId28"/>
    <p:sldId id="331" r:id="rId29"/>
    <p:sldId id="325" r:id="rId3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ema til typografi 1 - Markerin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Tema til typografi 1 - Markering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202B0CA-FC54-4496-8BCA-5EF66A818D29}" styleName="Mørkt layou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9623" autoAdjust="0"/>
  </p:normalViewPr>
  <p:slideViewPr>
    <p:cSldViewPr snapToGrid="0">
      <p:cViewPr varScale="1">
        <p:scale>
          <a:sx n="91" d="100"/>
          <a:sy n="91" d="100"/>
        </p:scale>
        <p:origin x="135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62806-1435-451F-A1A0-33F32AB28C79}" type="datetimeFigureOut">
              <a:rPr lang="da-DK" smtClean="0"/>
              <a:t>29-10-2021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23C5F-1057-4D02-8278-9373A92525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046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84317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Bank gæld: </a:t>
            </a:r>
            <a:r>
              <a:rPr lang="da-DK" b="0" dirty="0"/>
              <a:t>Hensættelser 43,5 mio. kr. og senere byggeri gør der ikke var behov for at trække på kassekreditten. </a:t>
            </a:r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69423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6342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3316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02721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66597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13276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Medlemmer, arrangementer og ordrer samlet et sted udenfor NAV.</a:t>
            </a:r>
          </a:p>
          <a:p>
            <a:r>
              <a:rPr lang="da-DK" b="1" dirty="0"/>
              <a:t>Nets tjekkede for papkort kan ikke bruges siden august</a:t>
            </a:r>
          </a:p>
          <a:p>
            <a:r>
              <a:rPr lang="da-DK" b="1" dirty="0" err="1"/>
              <a:t>Dandomail</a:t>
            </a:r>
            <a:r>
              <a:rPr lang="da-DK" b="1" dirty="0"/>
              <a:t> kontrollerede telefonnr. I august.</a:t>
            </a:r>
          </a:p>
          <a:p>
            <a:r>
              <a:rPr lang="da-DK" b="1" dirty="0"/>
              <a:t>NAV opdatering i august som bevirkede at job med eksport af data fra booking ikke blev afviklet.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60882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Medlemmer, arrangementer og ordrer samlet et sted udenfor NAV.</a:t>
            </a:r>
          </a:p>
          <a:p>
            <a:r>
              <a:rPr lang="da-DK" b="1" dirty="0"/>
              <a:t>Nets tjekkede for papkort kan ikke bruges siden august</a:t>
            </a:r>
          </a:p>
          <a:p>
            <a:r>
              <a:rPr lang="da-DK" b="1" dirty="0" err="1"/>
              <a:t>Dandomail</a:t>
            </a:r>
            <a:r>
              <a:rPr lang="da-DK" b="1" dirty="0"/>
              <a:t> kontrollerede </a:t>
            </a:r>
            <a:r>
              <a:rPr lang="da-DK" b="1" dirty="0" err="1"/>
              <a:t>telfonnr</a:t>
            </a:r>
            <a:r>
              <a:rPr lang="da-DK" b="1" dirty="0"/>
              <a:t>. I august.</a:t>
            </a:r>
          </a:p>
          <a:p>
            <a:r>
              <a:rPr lang="da-DK" b="1" dirty="0"/>
              <a:t>NAV opdatering i august som bevirkede at job med eksport af data fra booking ikke blev afviklet.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05631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03081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8190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Medlemskontingent. </a:t>
            </a:r>
            <a:r>
              <a:rPr lang="da-DK" dirty="0"/>
              <a:t>4,8 mio. kr. mere i kontingent fordi medlemstallet 31-12-20 på 910.580 medlemmer var 13.580 mere end budgetteret</a:t>
            </a:r>
          </a:p>
          <a:p>
            <a:r>
              <a:rPr lang="da-DK" b="1" dirty="0"/>
              <a:t>Lotteriomsætning</a:t>
            </a:r>
            <a:r>
              <a:rPr lang="da-DK" dirty="0"/>
              <a:t> på 23,6 mio. kr. hvilket var 4,6 mio. kr. mere end budget. Resultat lotterier derfor 3,1 mio. kr. bedre end budget. OBS ekstra trækning på sidste lotteri.</a:t>
            </a:r>
          </a:p>
          <a:p>
            <a:r>
              <a:rPr lang="da-DK" b="1" dirty="0"/>
              <a:t>Arv </a:t>
            </a:r>
            <a:r>
              <a:rPr lang="da-DK" dirty="0"/>
              <a:t>nye arvesager der kom til afregning i året på ekstra 3 mio. kr. ift. budget.</a:t>
            </a:r>
          </a:p>
          <a:p>
            <a:r>
              <a:rPr lang="da-DK" b="1" dirty="0"/>
              <a:t>Øvrige indtægter </a:t>
            </a:r>
            <a:r>
              <a:rPr lang="da-DK" dirty="0"/>
              <a:t>momskompensation på 5,8 mio. kr. mod budgetteret 4 mio. kr. Støtte </a:t>
            </a:r>
            <a:r>
              <a:rPr lang="da-DK" dirty="0" err="1"/>
              <a:t>Beiersdorf</a:t>
            </a:r>
            <a:r>
              <a:rPr lang="da-DK" dirty="0"/>
              <a:t> 111 t.kr. ej budgetteret.</a:t>
            </a:r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09116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20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15063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21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27267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22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05062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23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79676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>
            <a:extLst>
              <a:ext uri="{FF2B5EF4-FFF2-40B4-BE49-F238E27FC236}">
                <a16:creationId xmlns:a16="http://schemas.microsoft.com/office/drawing/2014/main" id="{0A14EA7F-E2C0-406F-8545-9A2F0BD0D9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2C6E9DD5-5B28-4A6F-A62C-7D8E5F8E45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da-DK" b="1" dirty="0"/>
              <a:t>Underskud arrangementsindtægter i 2019 10,9 mio. kr. reduceret til 7 mio. kr. i 2020. % vis næsten samme fald.</a:t>
            </a:r>
          </a:p>
          <a:p>
            <a:pPr lvl="0"/>
            <a:r>
              <a:rPr lang="da-DK" b="1" dirty="0"/>
              <a:t>Her er mulighed for </a:t>
            </a:r>
            <a:r>
              <a:rPr lang="da-DK" b="1" dirty="0" err="1"/>
              <a:t>samvariation</a:t>
            </a:r>
            <a:r>
              <a:rPr lang="da-DK" b="1" dirty="0"/>
              <a:t>, næsten faldet med samme %.</a:t>
            </a:r>
          </a:p>
          <a:p>
            <a:pPr lvl="0"/>
            <a:r>
              <a:rPr lang="da-DK" b="1" dirty="0" err="1"/>
              <a:t>Lokaldugifter</a:t>
            </a:r>
            <a:r>
              <a:rPr lang="da-DK" b="1" dirty="0"/>
              <a:t> i øvrigt kun faldet med 8%</a:t>
            </a:r>
          </a:p>
          <a:p>
            <a:pPr lvl="0"/>
            <a:endParaRPr lang="da-DK" b="1" dirty="0"/>
          </a:p>
          <a:p>
            <a:pPr lvl="0"/>
            <a:endParaRPr lang="da-DK" b="1" dirty="0"/>
          </a:p>
          <a:p>
            <a:pPr lvl="0"/>
            <a:endParaRPr lang="da-DK" dirty="0"/>
          </a:p>
          <a:p>
            <a:pPr lvl="0"/>
            <a:endParaRPr lang="da-DK" dirty="0"/>
          </a:p>
        </p:txBody>
      </p:sp>
      <p:sp>
        <p:nvSpPr>
          <p:cNvPr id="4" name="Pladsholder til diasnummer 3">
            <a:extLst>
              <a:ext uri="{FF2B5EF4-FFF2-40B4-BE49-F238E27FC236}">
                <a16:creationId xmlns:a16="http://schemas.microsoft.com/office/drawing/2014/main" id="{BFF8EEA0-C0A9-464A-B21E-9274684CAE4A}"/>
              </a:ext>
            </a:extLst>
          </p:cNvPr>
          <p:cNvSpPr txBox="1"/>
          <p:nvPr/>
        </p:nvSpPr>
        <p:spPr>
          <a:xfrm>
            <a:off x="3854936" y="9445166"/>
            <a:ext cx="2949095" cy="49893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CA3793D-C84F-4471-92D1-0128351C6244}" type="slidenum">
              <a:t>24</a:t>
            </a:fld>
            <a:endParaRPr lang="da-DK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03299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>
            <a:extLst>
              <a:ext uri="{FF2B5EF4-FFF2-40B4-BE49-F238E27FC236}">
                <a16:creationId xmlns:a16="http://schemas.microsoft.com/office/drawing/2014/main" id="{0A14EA7F-E2C0-406F-8545-9A2F0BD0D9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2C6E9DD5-5B28-4A6F-A62C-7D8E5F8E45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da-DK" dirty="0"/>
          </a:p>
          <a:p>
            <a:pPr lvl="0"/>
            <a:endParaRPr lang="da-DK" dirty="0"/>
          </a:p>
        </p:txBody>
      </p:sp>
      <p:sp>
        <p:nvSpPr>
          <p:cNvPr id="4" name="Pladsholder til diasnummer 3">
            <a:extLst>
              <a:ext uri="{FF2B5EF4-FFF2-40B4-BE49-F238E27FC236}">
                <a16:creationId xmlns:a16="http://schemas.microsoft.com/office/drawing/2014/main" id="{BFF8EEA0-C0A9-464A-B21E-9274684CAE4A}"/>
              </a:ext>
            </a:extLst>
          </p:cNvPr>
          <p:cNvSpPr txBox="1"/>
          <p:nvPr/>
        </p:nvSpPr>
        <p:spPr>
          <a:xfrm>
            <a:off x="3854936" y="9445166"/>
            <a:ext cx="2949095" cy="49893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CA3793D-C84F-4471-92D1-0128351C6244}" type="slidenum">
              <a:t>25</a:t>
            </a:fld>
            <a:endParaRPr lang="da-DK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>
            <a:extLst>
              <a:ext uri="{FF2B5EF4-FFF2-40B4-BE49-F238E27FC236}">
                <a16:creationId xmlns:a16="http://schemas.microsoft.com/office/drawing/2014/main" id="{0A14EA7F-E2C0-406F-8545-9A2F0BD0D9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2C6E9DD5-5B28-4A6F-A62C-7D8E5F8E45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da-DK" dirty="0"/>
              <a:t>§ 18 Socialt arbejde § 79 forbyggende aktiviteter pensionister. </a:t>
            </a:r>
          </a:p>
          <a:p>
            <a:pPr lvl="0"/>
            <a:r>
              <a:rPr lang="da-DK" dirty="0" err="1"/>
              <a:t>Kbh</a:t>
            </a:r>
            <a:r>
              <a:rPr lang="da-DK" dirty="0"/>
              <a:t> gået 403 t.kr. ned i § 79 tilskud. </a:t>
            </a:r>
          </a:p>
          <a:p>
            <a:pPr lvl="0"/>
            <a:r>
              <a:rPr lang="da-DK" dirty="0"/>
              <a:t>Øvrige tilskud 1.058 julehilsen og 2.964 tilskud/frivillig. 1,932 t.kr. mere i tilskud 50 -&gt; 140 kr. pr. frivillig</a:t>
            </a:r>
          </a:p>
          <a:p>
            <a:pPr lvl="0"/>
            <a:r>
              <a:rPr lang="da-DK" dirty="0"/>
              <a:t>Lokale tilskud nede nå normalt </a:t>
            </a:r>
            <a:r>
              <a:rPr lang="da-DK" dirty="0" err="1"/>
              <a:t>nivesu</a:t>
            </a:r>
            <a:r>
              <a:rPr lang="da-DK" dirty="0"/>
              <a:t>. 2019 Aalborg 1,7 og Mariager 0,4.</a:t>
            </a:r>
          </a:p>
          <a:p>
            <a:pPr lvl="0"/>
            <a:endParaRPr lang="da-DK" dirty="0"/>
          </a:p>
          <a:p>
            <a:pPr lvl="0"/>
            <a:endParaRPr lang="da-DK" dirty="0"/>
          </a:p>
        </p:txBody>
      </p:sp>
      <p:sp>
        <p:nvSpPr>
          <p:cNvPr id="4" name="Pladsholder til diasnummer 3">
            <a:extLst>
              <a:ext uri="{FF2B5EF4-FFF2-40B4-BE49-F238E27FC236}">
                <a16:creationId xmlns:a16="http://schemas.microsoft.com/office/drawing/2014/main" id="{BFF8EEA0-C0A9-464A-B21E-9274684CAE4A}"/>
              </a:ext>
            </a:extLst>
          </p:cNvPr>
          <p:cNvSpPr txBox="1"/>
          <p:nvPr/>
        </p:nvSpPr>
        <p:spPr>
          <a:xfrm>
            <a:off x="3854936" y="9445166"/>
            <a:ext cx="2949095" cy="49893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CA3793D-C84F-4471-92D1-0128351C6244}" type="slidenum">
              <a:t>26</a:t>
            </a:fld>
            <a:endParaRPr lang="da-DK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81754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27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92629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28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09876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29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5634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Lokalt: Overskud i LA 10.299 t.kr. Øvrigt tilskud 2,1 mio. kr. under budget </a:t>
            </a:r>
            <a:r>
              <a:rPr kumimoji="0" lang="da-DK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pga</a:t>
            </a: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da-DK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covid</a:t>
            </a:r>
            <a:endParaRPr kumimoji="0" lang="da-DK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Frivillig: Kurser 2 mio. mindre forbrug, Det Sker 0,5 mio. kr., Demens ,9 </a:t>
            </a:r>
            <a:r>
              <a:rPr kumimoji="0" lang="da-DK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mio</a:t>
            </a: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da-DK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kr</a:t>
            </a: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da-DK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Årsrapp</a:t>
            </a: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/dialog 0,4, Koda 0,4, Besøgstjenesten, 0,7, formandsundersøgelse 0,6. mindre 0,5, fordelte 2 mio.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Kommunikation: Mindre forbrug hjemmeside 0,6 </a:t>
            </a:r>
            <a:r>
              <a:rPr kumimoji="0" lang="da-DK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mio</a:t>
            </a: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Lokale hjemmesider 0,4 mio. </a:t>
            </a:r>
            <a:r>
              <a:rPr kumimoji="0" lang="da-DK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komm</a:t>
            </a: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 kampagne 0,5 mio.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Samfundsanalyse: Fremtidsstudiet og strategiproces og sammenhængende sundhedsvæsen.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Marked. Flere frivillige 0,4 mio. lokal </a:t>
            </a:r>
            <a:r>
              <a:rPr kumimoji="0" lang="da-DK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focus</a:t>
            </a: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0,3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4704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3732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Covid-19 er forklaringen på nedgang i alle tilskud.</a:t>
            </a:r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6488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36354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6960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Udvidelse med timelønnede i rådgivningen finansieret af SUM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2186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Ejendom:</a:t>
            </a:r>
            <a:r>
              <a:rPr lang="da-DK" dirty="0"/>
              <a:t> Ombygning afsluttes senere end forudsat i budget.</a:t>
            </a:r>
            <a:endParaRPr lang="da-DK" b="1" dirty="0"/>
          </a:p>
          <a:p>
            <a:r>
              <a:rPr lang="da-DK" b="1" dirty="0"/>
              <a:t>Tilgodehavender: </a:t>
            </a:r>
            <a:r>
              <a:rPr lang="da-DK" b="0" dirty="0"/>
              <a:t>Udlodningsmidlerne 14,3 mio. kr. først modtaget i januar 2021.</a:t>
            </a:r>
          </a:p>
          <a:p>
            <a:r>
              <a:rPr lang="da-DK" b="0" dirty="0"/>
              <a:t> </a:t>
            </a:r>
            <a:endParaRPr lang="da-DK" b="1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6033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7"/>
          <p:cNvSpPr/>
          <p:nvPr userDrawn="1"/>
        </p:nvSpPr>
        <p:spPr>
          <a:xfrm>
            <a:off x="0" y="4410945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4" y="2396853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ktangel 2"/>
          <p:cNvSpPr/>
          <p:nvPr userDrawn="1"/>
        </p:nvSpPr>
        <p:spPr>
          <a:xfrm>
            <a:off x="0" y="0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bg2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0" y="4410945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bg2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78063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68" y="327026"/>
            <a:ext cx="5719233" cy="5910263"/>
          </a:xfrm>
        </p:spPr>
        <p:txBody>
          <a:bodyPr anchor="t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Pladsholder til diasnumm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89033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7" y="349251"/>
            <a:ext cx="11228917" cy="4211205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0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8" name="Shape 3"/>
          <p:cNvSpPr/>
          <p:nvPr userDrawn="1"/>
        </p:nvSpPr>
        <p:spPr>
          <a:xfrm>
            <a:off x="476250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263097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151281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Pladsholder til dias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71683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514921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6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28" y="3441526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0" y="2560596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1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7" name="Shape 8"/>
          <p:cNvSpPr/>
          <p:nvPr/>
        </p:nvSpPr>
        <p:spPr>
          <a:xfrm>
            <a:off x="476252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1723589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0" y="1516530"/>
            <a:ext cx="10707843" cy="4706471"/>
          </a:xfrm>
        </p:spPr>
        <p:txBody>
          <a:bodyPr vert="horz" anchor="t"/>
          <a:lstStyle>
            <a:lvl1pPr>
              <a:defRPr baseline="0"/>
            </a:lvl1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086700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1" y="1875119"/>
            <a:ext cx="10708217" cy="4340411"/>
          </a:xfrm>
        </p:spPr>
        <p:txBody>
          <a:bodyPr vert="horz" anchor="t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745437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 anchor="t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t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284934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 anchor="t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t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673410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2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1" y="333375"/>
            <a:ext cx="5617633" cy="5881688"/>
          </a:xfrm>
        </p:spPr>
        <p:txBody>
          <a:bodyPr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Pladsholder til diasnumm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173056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39339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7117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0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3" name="Shape 3"/>
          <p:cNvSpPr/>
          <p:nvPr/>
        </p:nvSpPr>
        <p:spPr>
          <a:xfrm>
            <a:off x="476250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3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t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402493" y="634599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486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/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SzPct val="75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682443" y="101600"/>
            <a:ext cx="1122891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Inspirationsdag </a:t>
            </a: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2021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71C5603D-0D15-4699-B0B1-6D6860CCF846}"/>
              </a:ext>
            </a:extLst>
          </p:cNvPr>
          <p:cNvSpPr txBox="1"/>
          <p:nvPr/>
        </p:nvSpPr>
        <p:spPr>
          <a:xfrm>
            <a:off x="2449285" y="1113430"/>
            <a:ext cx="6912429" cy="433477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9.30 - 10.00 Kaffe</a:t>
            </a:r>
            <a:b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10.00 - 10.10 Velkomst</a:t>
            </a:r>
            <a:b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10.10 - 10.40 </a:t>
            </a:r>
            <a:r>
              <a:rPr lang="da-DK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Sekretariat &amp; </a:t>
            </a: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Lokalafdelingernes 2020 regnskab</a:t>
            </a:r>
            <a:b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10.40 - 10.50 Søgepuljer nem afrapportering</a:t>
            </a:r>
            <a:endParaRPr lang="da-DK" sz="14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10.50 - 11.05 Pause</a:t>
            </a:r>
            <a:endParaRPr lang="da-DK" sz="14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11.05 - 11.35 Dankort, MobilePay, </a:t>
            </a:r>
            <a:r>
              <a:rPr lang="da-DK" sz="18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SumUp</a:t>
            </a: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Nokas, Danske Bank</a:t>
            </a:r>
            <a:b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11.35 – 11.45 Ny aftale med Nets</a:t>
            </a:r>
            <a:b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11.45 – 12.10 </a:t>
            </a:r>
            <a:r>
              <a:rPr lang="da-DK" sz="18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MitId</a:t>
            </a:r>
            <a:b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12.10 - 12.15 Kreditorstyring i NAV</a:t>
            </a:r>
            <a:b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12.15 – 12.30 Negative renter. Nej tak, vi har løsningen!</a:t>
            </a:r>
            <a:endParaRPr lang="da-DK" sz="14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12.30 - 13.30 Frokost</a:t>
            </a:r>
            <a:endParaRPr lang="da-DK" sz="14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13.30 - 13.50 Opdatering omkring booking.</a:t>
            </a:r>
            <a:b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13.50 - 15.00 Egenkapital i lokalafdelingerne </a:t>
            </a:r>
            <a:endParaRPr lang="da-DK" sz="14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49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503767" y="86301"/>
            <a:ext cx="1122891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Balance 2019</a:t>
            </a:r>
            <a:r>
              <a:rPr kumimoji="0" lang="da-DK" sz="2400" b="0" i="0" u="none" strike="noStrike" cap="none" spc="0" normalizeH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 - 2020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j-lt"/>
              <a:ea typeface="Palatino"/>
              <a:cs typeface="Palatino"/>
              <a:sym typeface="Palatino"/>
            </a:endParaRPr>
          </a:p>
        </p:txBody>
      </p:sp>
      <p:graphicFrame>
        <p:nvGraphicFramePr>
          <p:cNvPr id="9" name="Tabel 2">
            <a:extLst>
              <a:ext uri="{FF2B5EF4-FFF2-40B4-BE49-F238E27FC236}">
                <a16:creationId xmlns:a16="http://schemas.microsoft.com/office/drawing/2014/main" id="{63D9FE7B-1602-4415-BB2D-C0C5D78F02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245688"/>
              </p:ext>
            </p:extLst>
          </p:nvPr>
        </p:nvGraphicFramePr>
        <p:xfrm>
          <a:off x="152400" y="757498"/>
          <a:ext cx="11905825" cy="4634932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6494086">
                  <a:extLst>
                    <a:ext uri="{9D8B030D-6E8A-4147-A177-3AD203B41FA5}">
                      <a16:colId xmlns:a16="http://schemas.microsoft.com/office/drawing/2014/main" val="1748056439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433606998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3663411847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1136950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a-DK" b="0" dirty="0">
                          <a:solidFill>
                            <a:schemeClr val="bg1"/>
                          </a:solidFill>
                        </a:rPr>
                        <a:t>Tusinde kr.</a:t>
                      </a:r>
                    </a:p>
                    <a:p>
                      <a:pPr algn="r"/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Passiver</a:t>
                      </a: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solidFill>
                            <a:schemeClr val="bg1"/>
                          </a:solidFill>
                          <a:latin typeface="+mn-lt"/>
                        </a:rPr>
                        <a:t>Regnskab</a:t>
                      </a:r>
                      <a:endParaRPr lang="da-DK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Budget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Regnskab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11357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Egenkapital 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  <a:sym typeface="Palatino"/>
                        </a:rPr>
                        <a:t>79.018</a:t>
                      </a:r>
                    </a:p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  <a:sym typeface="Palatino"/>
                        </a:rPr>
                        <a:t>(25,1%)</a:t>
                      </a:r>
                    </a:p>
                  </a:txBody>
                  <a:tcPr marL="83091" marR="83091" marT="43200" marB="43200" anchor="ctr" horzOverflow="overflow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79.068</a:t>
                      </a:r>
                    </a:p>
                    <a:p>
                      <a:r>
                        <a:rPr lang="da-DK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(24,3%)</a:t>
                      </a:r>
                      <a:endParaRPr lang="da-DK" sz="1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79.071</a:t>
                      </a:r>
                      <a:endParaRPr lang="da-DK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  <a:p>
                      <a:r>
                        <a:rPr lang="da-DK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(22,2%)</a:t>
                      </a:r>
                      <a:endParaRPr lang="da-DK" sz="1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05185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Reserver lokalt 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  <a:sym typeface="Palatino"/>
                        </a:rPr>
                        <a:t>47.460</a:t>
                      </a:r>
                    </a:p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  <a:sym typeface="Palatino"/>
                        </a:rPr>
                        <a:t>(15,1%)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43.941</a:t>
                      </a:r>
                    </a:p>
                    <a:p>
                      <a:r>
                        <a:rPr lang="da-DK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(13,5%)</a:t>
                      </a:r>
                      <a:endParaRPr lang="da-DK" sz="1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57.565</a:t>
                      </a:r>
                    </a:p>
                    <a:p>
                      <a:r>
                        <a:rPr lang="da-DK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(16,2%)</a:t>
                      </a:r>
                      <a:endParaRPr lang="da-DK" sz="1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70726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Hensættelser konkrete projekter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24.047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43.578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01631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Ejendomsgæld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121.663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119.177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120.487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52681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Bank gæld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43.157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55045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Anden gæld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2.797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24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2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05466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  <a:sym typeface="Palatino"/>
                        </a:rPr>
                        <a:t>Kortfristet</a:t>
                      </a:r>
                      <a:r>
                        <a:rPr kumimoji="0" lang="da-DK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gæld</a:t>
                      </a:r>
                      <a:endParaRPr kumimoji="0" lang="da-D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39.382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39.599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55.044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86627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Palatino"/>
                        </a:rPr>
                        <a:t>Passiver i alt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j-lt"/>
                          <a:ea typeface="Verdana" pitchFamily="34" charset="0"/>
                          <a:sym typeface="Palatino"/>
                        </a:rPr>
                        <a:t>314.367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j-lt"/>
                          <a:ea typeface="Verdana" pitchFamily="34" charset="0"/>
                          <a:sym typeface="Palatino"/>
                        </a:rPr>
                        <a:t>324.942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j-lt"/>
                          <a:ea typeface="Verdana" pitchFamily="34" charset="0"/>
                          <a:sym typeface="Palatino"/>
                        </a:rPr>
                        <a:t>355.745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69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80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C40768F1-C0F5-45A8-AE95-CB34EC3C4640}"/>
              </a:ext>
            </a:extLst>
          </p:cNvPr>
          <p:cNvSpPr txBox="1"/>
          <p:nvPr/>
        </p:nvSpPr>
        <p:spPr>
          <a:xfrm>
            <a:off x="3310759" y="2936559"/>
            <a:ext cx="6863255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? eller kommentarer til regnskab.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3352797" y="93269"/>
            <a:ext cx="697886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Regnskab Ældre Sagen</a:t>
            </a:r>
          </a:p>
        </p:txBody>
      </p:sp>
    </p:spTree>
    <p:extLst>
      <p:ext uri="{BB962C8B-B14F-4D97-AF65-F5344CB8AC3E}">
        <p14:creationId xmlns:p14="http://schemas.microsoft.com/office/powerpoint/2010/main" val="92486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C40768F1-C0F5-45A8-AE95-CB34EC3C4640}"/>
              </a:ext>
            </a:extLst>
          </p:cNvPr>
          <p:cNvSpPr txBox="1"/>
          <p:nvPr/>
        </p:nvSpPr>
        <p:spPr>
          <a:xfrm>
            <a:off x="4456386" y="2844226"/>
            <a:ext cx="5717628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36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Negative renter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3352797" y="93269"/>
            <a:ext cx="697886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Regnskab Ældre Sagen</a:t>
            </a:r>
          </a:p>
        </p:txBody>
      </p:sp>
    </p:spTree>
    <p:extLst>
      <p:ext uri="{BB962C8B-B14F-4D97-AF65-F5344CB8AC3E}">
        <p14:creationId xmlns:p14="http://schemas.microsoft.com/office/powerpoint/2010/main" val="78459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4130566" y="93269"/>
            <a:ext cx="6201100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Negative renter   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38FAC37D-EB36-460C-ABCC-93D937B36E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2462" y="573524"/>
            <a:ext cx="7163785" cy="592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66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C40768F1-C0F5-45A8-AE95-CB34EC3C4640}"/>
              </a:ext>
            </a:extLst>
          </p:cNvPr>
          <p:cNvSpPr txBox="1"/>
          <p:nvPr/>
        </p:nvSpPr>
        <p:spPr>
          <a:xfrm>
            <a:off x="2021305" y="2844226"/>
            <a:ext cx="815270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36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? eller kommentarer til negative renter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3352797" y="93269"/>
            <a:ext cx="697886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Regnskab Ældre Sagen</a:t>
            </a:r>
          </a:p>
        </p:txBody>
      </p:sp>
    </p:spTree>
    <p:extLst>
      <p:ext uri="{BB962C8B-B14F-4D97-AF65-F5344CB8AC3E}">
        <p14:creationId xmlns:p14="http://schemas.microsoft.com/office/powerpoint/2010/main" val="106120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C40768F1-C0F5-45A8-AE95-CB34EC3C4640}"/>
              </a:ext>
            </a:extLst>
          </p:cNvPr>
          <p:cNvSpPr txBox="1"/>
          <p:nvPr/>
        </p:nvSpPr>
        <p:spPr>
          <a:xfrm>
            <a:off x="4298731" y="2844226"/>
            <a:ext cx="587528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36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Booking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4151586" y="93269"/>
            <a:ext cx="6180080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Booking</a:t>
            </a:r>
          </a:p>
        </p:txBody>
      </p:sp>
    </p:spTree>
    <p:extLst>
      <p:ext uri="{BB962C8B-B14F-4D97-AF65-F5344CB8AC3E}">
        <p14:creationId xmlns:p14="http://schemas.microsoft.com/office/powerpoint/2010/main" val="96105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4645572" y="93269"/>
            <a:ext cx="5686094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Booking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36DC2B75-49E6-42BE-ACE3-0DB959061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766" y="725814"/>
            <a:ext cx="11283547" cy="545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18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4645572" y="93269"/>
            <a:ext cx="5686094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Booking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89D5114-33B1-4F90-BE4A-F3D22CCCEB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3247" y="586662"/>
            <a:ext cx="5184009" cy="5929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62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4645572" y="93269"/>
            <a:ext cx="5686094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Booking</a:t>
            </a:r>
          </a:p>
        </p:txBody>
      </p:sp>
      <p:pic>
        <p:nvPicPr>
          <p:cNvPr id="18" name="Billede 17">
            <a:extLst>
              <a:ext uri="{FF2B5EF4-FFF2-40B4-BE49-F238E27FC236}">
                <a16:creationId xmlns:a16="http://schemas.microsoft.com/office/drawing/2014/main" id="{D72A0028-7DFB-4DCF-9DDB-AEFCDD41CB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746" y="757664"/>
            <a:ext cx="9865766" cy="4059559"/>
          </a:xfrm>
          <a:prstGeom prst="rect">
            <a:avLst/>
          </a:prstGeom>
        </p:spPr>
      </p:pic>
      <p:pic>
        <p:nvPicPr>
          <p:cNvPr id="20" name="Billede 19">
            <a:extLst>
              <a:ext uri="{FF2B5EF4-FFF2-40B4-BE49-F238E27FC236}">
                <a16:creationId xmlns:a16="http://schemas.microsoft.com/office/drawing/2014/main" id="{3C82A98E-6F6D-4895-88D9-3B5D0065E2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3100" y="3348037"/>
            <a:ext cx="685800" cy="161925"/>
          </a:xfrm>
          <a:prstGeom prst="rect">
            <a:avLst/>
          </a:prstGeom>
        </p:spPr>
      </p:pic>
      <p:pic>
        <p:nvPicPr>
          <p:cNvPr id="22" name="Billede 21">
            <a:extLst>
              <a:ext uri="{FF2B5EF4-FFF2-40B4-BE49-F238E27FC236}">
                <a16:creationId xmlns:a16="http://schemas.microsoft.com/office/drawing/2014/main" id="{2F4E25FC-7401-46A5-819E-FFE1A1CF4D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746" y="3348037"/>
            <a:ext cx="9949847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39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C40768F1-C0F5-45A8-AE95-CB34EC3C4640}"/>
              </a:ext>
            </a:extLst>
          </p:cNvPr>
          <p:cNvSpPr txBox="1"/>
          <p:nvPr/>
        </p:nvSpPr>
        <p:spPr>
          <a:xfrm>
            <a:off x="2373111" y="1800194"/>
            <a:ext cx="6863255" cy="34265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Tilbagebetaling ved annullerede arrangementer:</a:t>
            </a:r>
          </a:p>
          <a:p>
            <a:pPr marR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457200" marR="0" indent="-45720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Oprette projekt uden betaling</a:t>
            </a: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.</a:t>
            </a:r>
          </a:p>
          <a:p>
            <a:pPr marL="457200" marR="0" indent="-45720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  <a:p>
            <a:pPr marL="457200" marR="0" indent="-45720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da-DK" sz="2400" dirty="0" err="1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OnPay</a:t>
            </a:r>
            <a:r>
              <a:rPr lang="da-DK" sz="240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.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4635062" y="93269"/>
            <a:ext cx="5696604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Booking</a:t>
            </a:r>
          </a:p>
        </p:txBody>
      </p:sp>
    </p:spTree>
    <p:extLst>
      <p:ext uri="{BB962C8B-B14F-4D97-AF65-F5344CB8AC3E}">
        <p14:creationId xmlns:p14="http://schemas.microsoft.com/office/powerpoint/2010/main" val="1339270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503767" y="86301"/>
            <a:ext cx="1122891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Indtægter 2019</a:t>
            </a:r>
            <a:r>
              <a:rPr kumimoji="0" lang="da-DK" sz="2400" b="0" i="0" u="none" strike="noStrike" cap="none" spc="0" normalizeH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 - 2020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j-lt"/>
              <a:ea typeface="Palatino"/>
              <a:cs typeface="Palatino"/>
              <a:sym typeface="Palatino"/>
            </a:endParaRPr>
          </a:p>
        </p:txBody>
      </p:sp>
      <p:graphicFrame>
        <p:nvGraphicFramePr>
          <p:cNvPr id="9" name="Tabel 2">
            <a:extLst>
              <a:ext uri="{FF2B5EF4-FFF2-40B4-BE49-F238E27FC236}">
                <a16:creationId xmlns:a16="http://schemas.microsoft.com/office/drawing/2014/main" id="{63D9FE7B-1602-4415-BB2D-C0C5D78F02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88821"/>
              </p:ext>
            </p:extLst>
          </p:nvPr>
        </p:nvGraphicFramePr>
        <p:xfrm>
          <a:off x="152400" y="757498"/>
          <a:ext cx="11905825" cy="33552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6494086">
                  <a:extLst>
                    <a:ext uri="{9D8B030D-6E8A-4147-A177-3AD203B41FA5}">
                      <a16:colId xmlns:a16="http://schemas.microsoft.com/office/drawing/2014/main" val="1748056439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433606998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3663411847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113695048"/>
                    </a:ext>
                  </a:extLst>
                </a:gridCol>
              </a:tblGrid>
              <a:tr h="489642">
                <a:tc>
                  <a:txBody>
                    <a:bodyPr/>
                    <a:lstStyle/>
                    <a:p>
                      <a:pPr algn="r"/>
                      <a:r>
                        <a:rPr lang="da-DK" b="0" dirty="0">
                          <a:solidFill>
                            <a:schemeClr val="bg1"/>
                          </a:solidFill>
                        </a:rPr>
                        <a:t>Tusinde kr.</a:t>
                      </a: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solidFill>
                            <a:schemeClr val="bg1"/>
                          </a:solidFill>
                          <a:latin typeface="+mn-lt"/>
                        </a:rPr>
                        <a:t>Regnskab</a:t>
                      </a:r>
                      <a:endParaRPr lang="da-DK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Budget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Regnskab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11357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Medlemskontingent og -gaver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193.200</a:t>
                      </a:r>
                    </a:p>
                  </a:txBody>
                  <a:tcPr marL="83091" marR="83091" marT="43200" marB="43200" anchor="ctr" horzOverflow="overflow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204.363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209.155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52911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Lotterier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12.994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10.578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13.678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2133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Arv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895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184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3.172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18868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Palatino"/>
                        </a:rPr>
                        <a:t>Bidrag og tilskud mv.</a:t>
                      </a:r>
                    </a:p>
                  </a:txBody>
                  <a:tcPr marL="5715" marR="5715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14.205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14.205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14.334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05185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Palatino"/>
                        </a:rPr>
                        <a:t>Øvrige indtægter</a:t>
                      </a:r>
                    </a:p>
                  </a:txBody>
                  <a:tcPr marL="5715" marR="5715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7.544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5.672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7.810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70726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l"/>
                      <a:r>
                        <a:rPr lang="da-DK" sz="1800" b="0" dirty="0">
                          <a:solidFill>
                            <a:schemeClr val="bg1"/>
                          </a:solidFill>
                        </a:rPr>
                        <a:t>Indtægter i alt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228.838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235.002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248.149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69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12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C40768F1-C0F5-45A8-AE95-CB34EC3C4640}"/>
              </a:ext>
            </a:extLst>
          </p:cNvPr>
          <p:cNvSpPr txBox="1"/>
          <p:nvPr/>
        </p:nvSpPr>
        <p:spPr>
          <a:xfrm>
            <a:off x="3310759" y="2936559"/>
            <a:ext cx="6863255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? eller kommentarer til booking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4635062" y="93269"/>
            <a:ext cx="5696604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Booking</a:t>
            </a:r>
          </a:p>
        </p:txBody>
      </p:sp>
    </p:spTree>
    <p:extLst>
      <p:ext uri="{BB962C8B-B14F-4D97-AF65-F5344CB8AC3E}">
        <p14:creationId xmlns:p14="http://schemas.microsoft.com/office/powerpoint/2010/main" val="3278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C40768F1-C0F5-45A8-AE95-CB34EC3C4640}"/>
              </a:ext>
            </a:extLst>
          </p:cNvPr>
          <p:cNvSpPr txBox="1"/>
          <p:nvPr/>
        </p:nvSpPr>
        <p:spPr>
          <a:xfrm>
            <a:off x="3310759" y="2936559"/>
            <a:ext cx="6863255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 Egenkapital lokalafdelingerne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3352797" y="93269"/>
            <a:ext cx="697886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Egenkapital lokalafdelingerne</a:t>
            </a:r>
          </a:p>
        </p:txBody>
      </p:sp>
    </p:spTree>
    <p:extLst>
      <p:ext uri="{BB962C8B-B14F-4D97-AF65-F5344CB8AC3E}">
        <p14:creationId xmlns:p14="http://schemas.microsoft.com/office/powerpoint/2010/main" val="398910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C40768F1-C0F5-45A8-AE95-CB34EC3C4640}"/>
              </a:ext>
            </a:extLst>
          </p:cNvPr>
          <p:cNvSpPr txBox="1"/>
          <p:nvPr/>
        </p:nvSpPr>
        <p:spPr>
          <a:xfrm>
            <a:off x="3310759" y="2936559"/>
            <a:ext cx="6863255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 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3352797" y="93269"/>
            <a:ext cx="697886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Egenkapital lokalafdelingerne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B080DD8A-2CC3-4955-80AC-9874920B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6336" y="573524"/>
            <a:ext cx="8505330" cy="560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260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C40768F1-C0F5-45A8-AE95-CB34EC3C4640}"/>
              </a:ext>
            </a:extLst>
          </p:cNvPr>
          <p:cNvSpPr txBox="1"/>
          <p:nvPr/>
        </p:nvSpPr>
        <p:spPr>
          <a:xfrm>
            <a:off x="3310759" y="2936559"/>
            <a:ext cx="6863255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 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3352797" y="93269"/>
            <a:ext cx="697886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Egenkapital lokalafdelingerne/frivillige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A3EEE3A9-4D9E-482B-9D25-04544BE6C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628" y="604265"/>
            <a:ext cx="9941472" cy="5672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70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Lige forbindelse 5">
            <a:extLst>
              <a:ext uri="{FF2B5EF4-FFF2-40B4-BE49-F238E27FC236}">
                <a16:creationId xmlns:a16="http://schemas.microsoft.com/office/drawing/2014/main" id="{FD0F3213-4037-4625-995E-4A45B34A5B5C}"/>
              </a:ext>
            </a:extLst>
          </p:cNvPr>
          <p:cNvCxnSpPr/>
          <p:nvPr/>
        </p:nvCxnSpPr>
        <p:spPr>
          <a:xfrm>
            <a:off x="503770" y="542925"/>
            <a:ext cx="11228914" cy="0"/>
          </a:xfrm>
          <a:prstGeom prst="straightConnector1">
            <a:avLst/>
          </a:prstGeom>
          <a:noFill/>
          <a:ln w="9528" cap="flat">
            <a:solidFill>
              <a:srgbClr val="BCB8AF"/>
            </a:solidFill>
            <a:prstDash val="solid"/>
            <a:miter/>
          </a:ln>
        </p:spPr>
      </p:cxnSp>
      <p:cxnSp>
        <p:nvCxnSpPr>
          <p:cNvPr id="3" name="Lige forbindelse 6">
            <a:extLst>
              <a:ext uri="{FF2B5EF4-FFF2-40B4-BE49-F238E27FC236}">
                <a16:creationId xmlns:a16="http://schemas.microsoft.com/office/drawing/2014/main" id="{759093EF-66B3-47A5-B5C5-91FEBDF59FFD}"/>
              </a:ext>
            </a:extLst>
          </p:cNvPr>
          <p:cNvCxnSpPr/>
          <p:nvPr/>
        </p:nvCxnSpPr>
        <p:spPr>
          <a:xfrm>
            <a:off x="503770" y="101598"/>
            <a:ext cx="11228914" cy="0"/>
          </a:xfrm>
          <a:prstGeom prst="straightConnector1">
            <a:avLst/>
          </a:prstGeom>
          <a:noFill/>
          <a:ln w="9528" cap="flat">
            <a:solidFill>
              <a:srgbClr val="BCB8AF"/>
            </a:solidFill>
            <a:prstDash val="solid"/>
            <a:miter/>
          </a:ln>
        </p:spPr>
      </p:cxnSp>
      <p:sp>
        <p:nvSpPr>
          <p:cNvPr id="4" name="Tekstboks 9">
            <a:extLst>
              <a:ext uri="{FF2B5EF4-FFF2-40B4-BE49-F238E27FC236}">
                <a16:creationId xmlns:a16="http://schemas.microsoft.com/office/drawing/2014/main" id="{A1C80744-549A-4BB5-B096-0E758BE6C5A1}"/>
              </a:ext>
            </a:extLst>
          </p:cNvPr>
          <p:cNvSpPr txBox="1"/>
          <p:nvPr/>
        </p:nvSpPr>
        <p:spPr>
          <a:xfrm>
            <a:off x="503770" y="86301"/>
            <a:ext cx="11228914" cy="47192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0804" tIns="50804" rIns="50804" bIns="50804" anchor="ctr" anchorCtr="1" compatLnSpc="1">
            <a:spAutoFit/>
          </a:bodyPr>
          <a:lstStyle/>
          <a:p>
            <a:pPr marL="0" marR="0" lvl="0" indent="0" algn="ctr" defTabSz="584201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2400" b="0" i="0" u="none" strike="noStrike" kern="1200" cap="none" spc="0" baseline="0">
                <a:solidFill>
                  <a:srgbClr val="A91D1E"/>
                </a:solidFill>
                <a:uFillTx/>
                <a:latin typeface="Arial"/>
                <a:ea typeface="Palatino"/>
                <a:cs typeface="Palatino"/>
              </a:rPr>
              <a:t>Lokale regnskaber 2020</a:t>
            </a:r>
          </a:p>
        </p:txBody>
      </p:sp>
      <p:pic>
        <p:nvPicPr>
          <p:cNvPr id="6" name="Billede 7">
            <a:extLst>
              <a:ext uri="{FF2B5EF4-FFF2-40B4-BE49-F238E27FC236}">
                <a16:creationId xmlns:a16="http://schemas.microsoft.com/office/drawing/2014/main" id="{8A0876E7-81F1-425D-915C-03B6177F14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1544" y="585645"/>
            <a:ext cx="8507330" cy="572942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4" name="Pil: højre 13">
            <a:extLst>
              <a:ext uri="{FF2B5EF4-FFF2-40B4-BE49-F238E27FC236}">
                <a16:creationId xmlns:a16="http://schemas.microsoft.com/office/drawing/2014/main" id="{1CE3C990-8665-4AA9-93B0-667E36F32C51}"/>
              </a:ext>
            </a:extLst>
          </p:cNvPr>
          <p:cNvSpPr/>
          <p:nvPr/>
        </p:nvSpPr>
        <p:spPr>
          <a:xfrm>
            <a:off x="1103586" y="4771697"/>
            <a:ext cx="839030" cy="294289"/>
          </a:xfrm>
          <a:prstGeom prst="rightArrow">
            <a:avLst/>
          </a:prstGeom>
          <a:solidFill>
            <a:schemeClr val="accent2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2700" b="0" i="0" u="none" strike="noStrike" cap="none" spc="0" normalizeH="0" baseline="0" dirty="0" err="1">
              <a:solidFill>
                <a:srgbClr val="FFFFFF"/>
              </a:solidFill>
              <a:uFillTx/>
              <a:ea typeface="Palatino"/>
              <a:cs typeface="Palatino"/>
              <a:sym typeface="Palatino"/>
            </a:endParaRPr>
          </a:p>
        </p:txBody>
      </p:sp>
      <p:sp>
        <p:nvSpPr>
          <p:cNvPr id="16" name="Pil: bøjet til venstre 15">
            <a:extLst>
              <a:ext uri="{FF2B5EF4-FFF2-40B4-BE49-F238E27FC236}">
                <a16:creationId xmlns:a16="http://schemas.microsoft.com/office/drawing/2014/main" id="{EAEAB959-0C40-42DE-95D7-A5A7D5B16410}"/>
              </a:ext>
            </a:extLst>
          </p:cNvPr>
          <p:cNvSpPr/>
          <p:nvPr/>
        </p:nvSpPr>
        <p:spPr>
          <a:xfrm rot="10800000">
            <a:off x="1334813" y="1797268"/>
            <a:ext cx="683169" cy="3216165"/>
          </a:xfrm>
          <a:prstGeom prst="curvedLeftArrow">
            <a:avLst/>
          </a:prstGeom>
          <a:solidFill>
            <a:schemeClr val="accent1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2700" b="0" i="0" u="none" strike="noStrike" cap="none" spc="0" normalizeH="0" baseline="0" dirty="0" err="1">
              <a:solidFill>
                <a:srgbClr val="FFFFFF"/>
              </a:solidFill>
              <a:uFillTx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41741241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Lige forbindelse 5">
            <a:extLst>
              <a:ext uri="{FF2B5EF4-FFF2-40B4-BE49-F238E27FC236}">
                <a16:creationId xmlns:a16="http://schemas.microsoft.com/office/drawing/2014/main" id="{FD0F3213-4037-4625-995E-4A45B34A5B5C}"/>
              </a:ext>
            </a:extLst>
          </p:cNvPr>
          <p:cNvCxnSpPr/>
          <p:nvPr/>
        </p:nvCxnSpPr>
        <p:spPr>
          <a:xfrm>
            <a:off x="503770" y="542925"/>
            <a:ext cx="11228914" cy="0"/>
          </a:xfrm>
          <a:prstGeom prst="straightConnector1">
            <a:avLst/>
          </a:prstGeom>
          <a:noFill/>
          <a:ln w="9528" cap="flat">
            <a:solidFill>
              <a:srgbClr val="BCB8AF"/>
            </a:solidFill>
            <a:prstDash val="solid"/>
            <a:miter/>
          </a:ln>
        </p:spPr>
      </p:cxnSp>
      <p:cxnSp>
        <p:nvCxnSpPr>
          <p:cNvPr id="3" name="Lige forbindelse 6">
            <a:extLst>
              <a:ext uri="{FF2B5EF4-FFF2-40B4-BE49-F238E27FC236}">
                <a16:creationId xmlns:a16="http://schemas.microsoft.com/office/drawing/2014/main" id="{759093EF-66B3-47A5-B5C5-91FEBDF59FFD}"/>
              </a:ext>
            </a:extLst>
          </p:cNvPr>
          <p:cNvCxnSpPr/>
          <p:nvPr/>
        </p:nvCxnSpPr>
        <p:spPr>
          <a:xfrm>
            <a:off x="503770" y="101598"/>
            <a:ext cx="11228914" cy="0"/>
          </a:xfrm>
          <a:prstGeom prst="straightConnector1">
            <a:avLst/>
          </a:prstGeom>
          <a:noFill/>
          <a:ln w="9528" cap="flat">
            <a:solidFill>
              <a:srgbClr val="BCB8AF"/>
            </a:solidFill>
            <a:prstDash val="solid"/>
            <a:miter/>
          </a:ln>
        </p:spPr>
      </p:cxnSp>
      <p:sp>
        <p:nvSpPr>
          <p:cNvPr id="4" name="Tekstboks 9">
            <a:extLst>
              <a:ext uri="{FF2B5EF4-FFF2-40B4-BE49-F238E27FC236}">
                <a16:creationId xmlns:a16="http://schemas.microsoft.com/office/drawing/2014/main" id="{A1C80744-549A-4BB5-B096-0E758BE6C5A1}"/>
              </a:ext>
            </a:extLst>
          </p:cNvPr>
          <p:cNvSpPr txBox="1"/>
          <p:nvPr/>
        </p:nvSpPr>
        <p:spPr>
          <a:xfrm>
            <a:off x="503770" y="86301"/>
            <a:ext cx="11228914" cy="47192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0804" tIns="50804" rIns="50804" bIns="50804" anchor="ctr" anchorCtr="1" compatLnSpc="1">
            <a:spAutoFit/>
          </a:bodyPr>
          <a:lstStyle/>
          <a:p>
            <a:pPr marL="0" marR="0" lvl="0" indent="0" algn="ctr" defTabSz="584201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2400" b="0" i="0" u="none" strike="noStrike" kern="1200" cap="none" spc="0" baseline="0">
                <a:solidFill>
                  <a:srgbClr val="A91D1E"/>
                </a:solidFill>
                <a:uFillTx/>
                <a:latin typeface="Arial"/>
                <a:ea typeface="Palatino"/>
                <a:cs typeface="Palatino"/>
              </a:rPr>
              <a:t>Lokale regnskaber 2020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CCE366B-B376-4BB4-B3E7-531AC0E0B3B4}"/>
              </a:ext>
            </a:extLst>
          </p:cNvPr>
          <p:cNvSpPr txBox="1"/>
          <p:nvPr/>
        </p:nvSpPr>
        <p:spPr>
          <a:xfrm>
            <a:off x="503770" y="754142"/>
            <a:ext cx="11228914" cy="55609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0804" tIns="50804" rIns="50804" bIns="50804" anchor="ctr" anchorCtr="0" compatLnSpc="1">
            <a:spAutoFit/>
          </a:bodyPr>
          <a:lstStyle/>
          <a:p>
            <a:pPr marL="0" marR="0" lvl="0" indent="0" algn="l" defTabSz="584201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sz="2400" b="0" i="0" u="none" strike="noStrike" kern="1200" cap="none" spc="0" baseline="0">
              <a:solidFill>
                <a:srgbClr val="414141"/>
              </a:solidFill>
              <a:uFillTx/>
              <a:latin typeface="Arial"/>
              <a:ea typeface="Palatino"/>
              <a:cs typeface="Palatino"/>
            </a:endParaRPr>
          </a:p>
        </p:txBody>
      </p:sp>
      <p:pic>
        <p:nvPicPr>
          <p:cNvPr id="6" name="Billede 7">
            <a:extLst>
              <a:ext uri="{FF2B5EF4-FFF2-40B4-BE49-F238E27FC236}">
                <a16:creationId xmlns:a16="http://schemas.microsoft.com/office/drawing/2014/main" id="{8A0876E7-81F1-425D-915C-03B6177F14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1544" y="585645"/>
            <a:ext cx="8507330" cy="572942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Billede 12">
            <a:extLst>
              <a:ext uri="{FF2B5EF4-FFF2-40B4-BE49-F238E27FC236}">
                <a16:creationId xmlns:a16="http://schemas.microsoft.com/office/drawing/2014/main" id="{32A5ABF6-532D-473A-AE12-94089CAB55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2841" y="558222"/>
            <a:ext cx="4954123" cy="568671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Pil: højre 8">
            <a:extLst>
              <a:ext uri="{FF2B5EF4-FFF2-40B4-BE49-F238E27FC236}">
                <a16:creationId xmlns:a16="http://schemas.microsoft.com/office/drawing/2014/main" id="{D5A55B43-FAF9-43CC-BD46-140510EC635A}"/>
              </a:ext>
            </a:extLst>
          </p:cNvPr>
          <p:cNvSpPr/>
          <p:nvPr/>
        </p:nvSpPr>
        <p:spPr>
          <a:xfrm>
            <a:off x="977749" y="5118539"/>
            <a:ext cx="839030" cy="294289"/>
          </a:xfrm>
          <a:prstGeom prst="rightArrow">
            <a:avLst/>
          </a:prstGeom>
          <a:solidFill>
            <a:schemeClr val="accent2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2700" b="0" i="0" u="none" strike="noStrike" cap="none" spc="0" normalizeH="0" baseline="0" dirty="0" err="1">
              <a:solidFill>
                <a:srgbClr val="FFFFFF"/>
              </a:solidFill>
              <a:uFillTx/>
              <a:ea typeface="Palatino"/>
              <a:cs typeface="Palatino"/>
              <a:sym typeface="Palatino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Lige forbindelse 5">
            <a:extLst>
              <a:ext uri="{FF2B5EF4-FFF2-40B4-BE49-F238E27FC236}">
                <a16:creationId xmlns:a16="http://schemas.microsoft.com/office/drawing/2014/main" id="{FD0F3213-4037-4625-995E-4A45B34A5B5C}"/>
              </a:ext>
            </a:extLst>
          </p:cNvPr>
          <p:cNvCxnSpPr/>
          <p:nvPr/>
        </p:nvCxnSpPr>
        <p:spPr>
          <a:xfrm>
            <a:off x="503770" y="542925"/>
            <a:ext cx="11228914" cy="0"/>
          </a:xfrm>
          <a:prstGeom prst="straightConnector1">
            <a:avLst/>
          </a:prstGeom>
          <a:noFill/>
          <a:ln w="9528" cap="flat">
            <a:solidFill>
              <a:srgbClr val="BCB8AF"/>
            </a:solidFill>
            <a:prstDash val="solid"/>
            <a:miter/>
          </a:ln>
        </p:spPr>
      </p:cxnSp>
      <p:cxnSp>
        <p:nvCxnSpPr>
          <p:cNvPr id="3" name="Lige forbindelse 6">
            <a:extLst>
              <a:ext uri="{FF2B5EF4-FFF2-40B4-BE49-F238E27FC236}">
                <a16:creationId xmlns:a16="http://schemas.microsoft.com/office/drawing/2014/main" id="{759093EF-66B3-47A5-B5C5-91FEBDF59FFD}"/>
              </a:ext>
            </a:extLst>
          </p:cNvPr>
          <p:cNvCxnSpPr/>
          <p:nvPr/>
        </p:nvCxnSpPr>
        <p:spPr>
          <a:xfrm>
            <a:off x="503770" y="101598"/>
            <a:ext cx="11228914" cy="0"/>
          </a:xfrm>
          <a:prstGeom prst="straightConnector1">
            <a:avLst/>
          </a:prstGeom>
          <a:noFill/>
          <a:ln w="9528" cap="flat">
            <a:solidFill>
              <a:srgbClr val="BCB8AF"/>
            </a:solidFill>
            <a:prstDash val="solid"/>
            <a:miter/>
          </a:ln>
        </p:spPr>
      </p:cxnSp>
      <p:sp>
        <p:nvSpPr>
          <p:cNvPr id="4" name="Tekstboks 9">
            <a:extLst>
              <a:ext uri="{FF2B5EF4-FFF2-40B4-BE49-F238E27FC236}">
                <a16:creationId xmlns:a16="http://schemas.microsoft.com/office/drawing/2014/main" id="{A1C80744-549A-4BB5-B096-0E758BE6C5A1}"/>
              </a:ext>
            </a:extLst>
          </p:cNvPr>
          <p:cNvSpPr txBox="1"/>
          <p:nvPr/>
        </p:nvSpPr>
        <p:spPr>
          <a:xfrm>
            <a:off x="503770" y="86301"/>
            <a:ext cx="11228914" cy="47192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0804" tIns="50804" rIns="50804" bIns="50804" anchor="ctr" anchorCtr="1" compatLnSpc="1">
            <a:spAutoFit/>
          </a:bodyPr>
          <a:lstStyle/>
          <a:p>
            <a:pPr marL="0" marR="0" lvl="0" indent="0" algn="ctr" defTabSz="584201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2400" b="0" i="0" u="none" strike="noStrike" kern="1200" cap="none" spc="0" baseline="0">
                <a:solidFill>
                  <a:srgbClr val="A91D1E"/>
                </a:solidFill>
                <a:uFillTx/>
                <a:latin typeface="Arial"/>
                <a:ea typeface="Palatino"/>
                <a:cs typeface="Palatino"/>
              </a:rPr>
              <a:t>Lokale regnskaber 2020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CCE366B-B376-4BB4-B3E7-531AC0E0B3B4}"/>
              </a:ext>
            </a:extLst>
          </p:cNvPr>
          <p:cNvSpPr txBox="1"/>
          <p:nvPr/>
        </p:nvSpPr>
        <p:spPr>
          <a:xfrm>
            <a:off x="503770" y="754142"/>
            <a:ext cx="11228914" cy="55609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50804" tIns="50804" rIns="50804" bIns="50804" anchor="ctr" anchorCtr="0" compatLnSpc="1">
            <a:spAutoFit/>
          </a:bodyPr>
          <a:lstStyle/>
          <a:p>
            <a:pPr marL="0" marR="0" lvl="0" indent="0" algn="l" defTabSz="584201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sz="2400" b="0" i="0" u="none" strike="noStrike" kern="1200" cap="none" spc="0" baseline="0">
              <a:solidFill>
                <a:srgbClr val="414141"/>
              </a:solidFill>
              <a:uFillTx/>
              <a:latin typeface="Arial"/>
              <a:ea typeface="Palatino"/>
              <a:cs typeface="Palatino"/>
            </a:endParaRPr>
          </a:p>
        </p:txBody>
      </p:sp>
      <p:pic>
        <p:nvPicPr>
          <p:cNvPr id="6" name="Billede 7">
            <a:extLst>
              <a:ext uri="{FF2B5EF4-FFF2-40B4-BE49-F238E27FC236}">
                <a16:creationId xmlns:a16="http://schemas.microsoft.com/office/drawing/2014/main" id="{8A0876E7-81F1-425D-915C-03B6177F14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5665" y="585645"/>
            <a:ext cx="8507330" cy="5729429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249113864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C40768F1-C0F5-45A8-AE95-CB34EC3C4640}"/>
              </a:ext>
            </a:extLst>
          </p:cNvPr>
          <p:cNvSpPr txBox="1"/>
          <p:nvPr/>
        </p:nvSpPr>
        <p:spPr>
          <a:xfrm>
            <a:off x="3207242" y="2962288"/>
            <a:ext cx="6863255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 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3352797" y="93269"/>
            <a:ext cx="697886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Egenkapital lokalafdelingerne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FD15EBBF-DE67-4FF5-8DA5-13C7413900C8}"/>
              </a:ext>
            </a:extLst>
          </p:cNvPr>
          <p:cNvSpPr txBox="1"/>
          <p:nvPr/>
        </p:nvSpPr>
        <p:spPr>
          <a:xfrm>
            <a:off x="1699404" y="2088918"/>
            <a:ext cx="9126747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Egenkapital lokalt					53.411</a:t>
            </a: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Lokaludgifter i øvrigt					</a:t>
            </a:r>
            <a:r>
              <a:rPr kumimoji="0" lang="da-DK" sz="2400" b="0" i="0" u="sng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30.164</a:t>
            </a: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Forhold					       		</a:t>
            </a:r>
            <a:r>
              <a:rPr lang="da-DK" sz="2400" u="sng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    1,77</a:t>
            </a:r>
            <a:endParaRPr kumimoji="0" lang="da-DK" sz="2400" b="0" i="0" u="sng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3854466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C40768F1-C0F5-45A8-AE95-CB34EC3C4640}"/>
              </a:ext>
            </a:extLst>
          </p:cNvPr>
          <p:cNvSpPr txBox="1"/>
          <p:nvPr/>
        </p:nvSpPr>
        <p:spPr>
          <a:xfrm>
            <a:off x="3310759" y="2936559"/>
            <a:ext cx="6863255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 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3352797" y="93269"/>
            <a:ext cx="697886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Egenkapital lokalafdelingerne/frivillige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A3EEE3A9-4D9E-482B-9D25-04544BE6C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628" y="604265"/>
            <a:ext cx="9941472" cy="5672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55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C40768F1-C0F5-45A8-AE95-CB34EC3C4640}"/>
              </a:ext>
            </a:extLst>
          </p:cNvPr>
          <p:cNvSpPr txBox="1"/>
          <p:nvPr/>
        </p:nvSpPr>
        <p:spPr>
          <a:xfrm>
            <a:off x="3310759" y="2936559"/>
            <a:ext cx="6863255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 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9B5D8B4-09A5-4BB7-B427-4F9C050D6CCF}"/>
              </a:ext>
            </a:extLst>
          </p:cNvPr>
          <p:cNvSpPr txBox="1"/>
          <p:nvPr/>
        </p:nvSpPr>
        <p:spPr>
          <a:xfrm>
            <a:off x="3352797" y="93269"/>
            <a:ext cx="697886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sym typeface="Palatino"/>
              </a:rPr>
              <a:t>Egenkapital lokalafdelingerne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EB1D2A5B-A091-4148-A2B1-E5374F820C75}"/>
              </a:ext>
            </a:extLst>
          </p:cNvPr>
          <p:cNvSpPr txBox="1"/>
          <p:nvPr/>
        </p:nvSpPr>
        <p:spPr>
          <a:xfrm>
            <a:off x="1147313" y="1939914"/>
            <a:ext cx="8960066" cy="268791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457200" marR="0" indent="-45720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Hvad svarer vi </a:t>
            </a: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til udsagnet om høj egenkapital i LA?</a:t>
            </a:r>
            <a:b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</a:br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457200" marR="0" indent="-45720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Hvilke overvejelser giver tallene for jeres LA anledning til?</a:t>
            </a:r>
            <a:b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</a:br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457200" marR="0" indent="-45720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Et godt forslag til ny aktivitet i LA.</a:t>
            </a:r>
            <a:b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</a:br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457200" marR="0" indent="-45720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Hvordan undgår vi efterårsmanøvrer?</a:t>
            </a:r>
          </a:p>
        </p:txBody>
      </p:sp>
    </p:spTree>
    <p:extLst>
      <p:ext uri="{BB962C8B-B14F-4D97-AF65-F5344CB8AC3E}">
        <p14:creationId xmlns:p14="http://schemas.microsoft.com/office/powerpoint/2010/main" val="363832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459316" y="177912"/>
            <a:ext cx="1122891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ea typeface="Palatino"/>
                <a:cs typeface="Palatino"/>
                <a:sym typeface="Palatino"/>
              </a:rPr>
              <a:t>Resultat før disponering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j-lt"/>
              <a:ea typeface="Palatino"/>
              <a:cs typeface="Palatino"/>
              <a:sym typeface="Palatino"/>
            </a:endParaRPr>
          </a:p>
        </p:txBody>
      </p:sp>
      <p:graphicFrame>
        <p:nvGraphicFramePr>
          <p:cNvPr id="8" name="Tabel 2">
            <a:extLst>
              <a:ext uri="{FF2B5EF4-FFF2-40B4-BE49-F238E27FC236}">
                <a16:creationId xmlns:a16="http://schemas.microsoft.com/office/drawing/2014/main" id="{D09E4F65-4668-4FC0-81CB-7F17BA059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329433"/>
              </p:ext>
            </p:extLst>
          </p:nvPr>
        </p:nvGraphicFramePr>
        <p:xfrm>
          <a:off x="178225" y="756745"/>
          <a:ext cx="11880000" cy="554976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6480000">
                  <a:extLst>
                    <a:ext uri="{9D8B030D-6E8A-4147-A177-3AD203B41FA5}">
                      <a16:colId xmlns:a16="http://schemas.microsoft.com/office/drawing/2014/main" val="1748056439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433606998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3663411847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136950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a-DK" b="0" dirty="0">
                          <a:solidFill>
                            <a:schemeClr val="bg1"/>
                          </a:solidFill>
                        </a:rPr>
                        <a:t>Tusinde kr.</a:t>
                      </a: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solidFill>
                            <a:schemeClr val="bg1"/>
                          </a:solidFill>
                          <a:latin typeface="+mn-lt"/>
                        </a:rPr>
                        <a:t>Regnskab</a:t>
                      </a:r>
                      <a:endParaRPr lang="da-DK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Budget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Regnskab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11357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Indtægter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228.838</a:t>
                      </a:r>
                    </a:p>
                  </a:txBody>
                  <a:tcPr marL="83091" marR="83091" marT="43200" marB="43200" anchor="ctr" horzOverflow="overflow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235.002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248.149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52911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Lokalt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-22.080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-29.144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-17.160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2133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Frivillige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-46.984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/>
                          </a:solidFill>
                        </a:rPr>
                        <a:t>-59.098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/>
                          </a:solidFill>
                        </a:rPr>
                        <a:t>-49.523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18868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Lokalt og regionalt relaterede udgifter i alt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-69.064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-88.242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-66.683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05185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Palatino"/>
                        </a:rPr>
                        <a:t>Kommunikation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-26.278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-30.538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-28.543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32982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Rådgivning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-16.238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-16.863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-16.861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5703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Samfundsanalyse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-27.520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-25.551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-23.538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52681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Landsrelaterede udgifter i alt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-70.036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-72.952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-68.942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55045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Medlemsadministration og medlemspleje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-10.173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-10.463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-9.918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05466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Medlemskaber og Marked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-36.413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-37.661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-36.489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86627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Medlemsblad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-20.121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-23.158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-21.996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049598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Palatino"/>
                        </a:rPr>
                        <a:t>Medlemsrelaterede udgifter i alt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-66.707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-71.282 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-68.403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69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8557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459316" y="177912"/>
            <a:ext cx="1122891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ea typeface="Palatino"/>
                <a:cs typeface="Palatino"/>
                <a:sym typeface="Palatino"/>
              </a:rPr>
              <a:t>Resultat før disponering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j-lt"/>
              <a:ea typeface="Palatino"/>
              <a:cs typeface="Palatino"/>
              <a:sym typeface="Palatino"/>
            </a:endParaRPr>
          </a:p>
        </p:txBody>
      </p:sp>
      <p:graphicFrame>
        <p:nvGraphicFramePr>
          <p:cNvPr id="8" name="Tabel 2">
            <a:extLst>
              <a:ext uri="{FF2B5EF4-FFF2-40B4-BE49-F238E27FC236}">
                <a16:creationId xmlns:a16="http://schemas.microsoft.com/office/drawing/2014/main" id="{D09E4F65-4668-4FC0-81CB-7F17BA059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999809"/>
              </p:ext>
            </p:extLst>
          </p:nvPr>
        </p:nvGraphicFramePr>
        <p:xfrm>
          <a:off x="178225" y="756745"/>
          <a:ext cx="11880000" cy="372096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6480000">
                  <a:extLst>
                    <a:ext uri="{9D8B030D-6E8A-4147-A177-3AD203B41FA5}">
                      <a16:colId xmlns:a16="http://schemas.microsoft.com/office/drawing/2014/main" val="1748056439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433606998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3663411847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136950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a-DK" b="0" dirty="0">
                          <a:solidFill>
                            <a:schemeClr val="bg1"/>
                          </a:solidFill>
                        </a:rPr>
                        <a:t>Tusinde kr.</a:t>
                      </a: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solidFill>
                            <a:schemeClr val="bg1"/>
                          </a:solidFill>
                          <a:latin typeface="+mn-lt"/>
                        </a:rPr>
                        <a:t>Regnskab</a:t>
                      </a:r>
                      <a:endParaRPr lang="da-DK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Budget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Regnskab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11357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Resultat før finansielle poster og projekthensættelser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23.031</a:t>
                      </a:r>
                    </a:p>
                  </a:txBody>
                  <a:tcPr marL="83091" marR="83091" marT="43200" marB="43200" anchor="ctr" horzOverflow="overflow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2.526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44.121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52911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Finansielle poster netto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-4.050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-2.323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-3.217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2133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Resultat før hensættelser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18.981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203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40.904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18868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Palatino"/>
                        </a:rPr>
                        <a:t>Hensat arv lokale formål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-120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-160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05185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Resultat før projekthensættelser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18.861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203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40.744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32982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Hensættelser til konkrete projekter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-15.292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-30.392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57031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Årets resultat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3.569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solidFill>
                            <a:schemeClr val="bg1"/>
                          </a:solidFill>
                        </a:rPr>
                        <a:t>203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solidFill>
                            <a:schemeClr val="bg1"/>
                          </a:solidFill>
                        </a:rPr>
                        <a:t>10.352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69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43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503767" y="86301"/>
            <a:ext cx="1122891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chemeClr val="tx2"/>
                </a:solidFill>
                <a:latin typeface="+mj-lt"/>
                <a:ea typeface="Palatino"/>
                <a:cs typeface="Palatino"/>
                <a:sym typeface="Palatino"/>
              </a:rPr>
              <a:t>L</a:t>
            </a: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okalt 2019</a:t>
            </a:r>
            <a:r>
              <a:rPr kumimoji="0" lang="da-DK" sz="2400" b="0" i="0" u="none" strike="noStrike" cap="none" spc="0" normalizeH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 - 2020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j-lt"/>
              <a:ea typeface="Palatino"/>
              <a:cs typeface="Palatino"/>
              <a:sym typeface="Palatino"/>
            </a:endParaRPr>
          </a:p>
        </p:txBody>
      </p:sp>
      <p:graphicFrame>
        <p:nvGraphicFramePr>
          <p:cNvPr id="9" name="Tabel 2">
            <a:extLst>
              <a:ext uri="{FF2B5EF4-FFF2-40B4-BE49-F238E27FC236}">
                <a16:creationId xmlns:a16="http://schemas.microsoft.com/office/drawing/2014/main" id="{63D9FE7B-1602-4415-BB2D-C0C5D78F02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679444"/>
              </p:ext>
            </p:extLst>
          </p:nvPr>
        </p:nvGraphicFramePr>
        <p:xfrm>
          <a:off x="152400" y="757498"/>
          <a:ext cx="11905825" cy="55752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6494086">
                  <a:extLst>
                    <a:ext uri="{9D8B030D-6E8A-4147-A177-3AD203B41FA5}">
                      <a16:colId xmlns:a16="http://schemas.microsoft.com/office/drawing/2014/main" val="1748056439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433606998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3663411847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1136950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a-DK" b="0" dirty="0">
                          <a:solidFill>
                            <a:schemeClr val="bg1"/>
                          </a:solidFill>
                        </a:rPr>
                        <a:t>Tusinde kr.</a:t>
                      </a: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  <a:p>
                      <a:pPr algn="r"/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Øvrige tilskud landsforeningen 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solidFill>
                            <a:schemeClr val="bg1"/>
                          </a:solidFill>
                          <a:latin typeface="+mn-lt"/>
                        </a:rPr>
                        <a:t>Regnskab</a:t>
                      </a:r>
                      <a:endParaRPr lang="da-DK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Budget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Regnskab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11357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da-DK" sz="1800" b="0" dirty="0"/>
                        <a:t>Ensomhed</a:t>
                      </a:r>
                    </a:p>
                  </a:txBody>
                  <a:tcPr marL="68580" marR="6858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1.745</a:t>
                      </a:r>
                    </a:p>
                  </a:txBody>
                  <a:tcPr marL="83091" marR="83091" marT="43200" marB="43200" anchor="ctr" horzOverflow="overflow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1.780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266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52911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lvl="0" algn="l"/>
                      <a:r>
                        <a:rPr lang="da-DK" sz="1800" b="0" dirty="0"/>
                        <a:t>50 - 140 kr.pr frivillig</a:t>
                      </a: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1.032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3.080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2.964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2133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lvl="0" algn="l"/>
                      <a:r>
                        <a:rPr lang="da-DK" sz="1800" b="0" dirty="0"/>
                        <a:t>It aktiviteter</a:t>
                      </a:r>
                    </a:p>
                  </a:txBody>
                  <a:tcPr marL="68580" marR="6858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363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480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220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18868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lvl="0" algn="l"/>
                      <a:r>
                        <a:rPr lang="da-DK" sz="1800" b="0" dirty="0"/>
                        <a:t>Soc. - humanitære søgepulje</a:t>
                      </a: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238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480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192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05185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lvl="0" algn="l"/>
                      <a:r>
                        <a:rPr lang="da-DK" sz="1800" b="0" dirty="0"/>
                        <a:t>Distriktssøgepulje</a:t>
                      </a:r>
                    </a:p>
                  </a:txBody>
                  <a:tcPr marL="68580" marR="6858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244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530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144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70726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da-DK" sz="1800" b="0" dirty="0"/>
                        <a:t>Frivilligkurser</a:t>
                      </a: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243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505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97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01631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da-DK" sz="1800" b="0" dirty="0"/>
                        <a:t>Aktiv sund nye aktiviteter</a:t>
                      </a:r>
                    </a:p>
                  </a:txBody>
                  <a:tcPr marL="68580" marR="6858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146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250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87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52681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da-DK" sz="1800" b="0" dirty="0"/>
                        <a:t>Øvrige tilskud</a:t>
                      </a: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44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175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30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55045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da-DK" sz="18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Styrkelse lokal ældrepolitik</a:t>
                      </a:r>
                    </a:p>
                  </a:txBody>
                  <a:tcPr marL="68580" marR="68580"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25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05466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da-DK" sz="1800" b="0" dirty="0">
                          <a:solidFill>
                            <a:schemeClr val="tx1"/>
                          </a:solidFill>
                        </a:rPr>
                        <a:t>Nødlidende lokalafdelinger</a:t>
                      </a: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237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86627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Julehilsen frivillige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tx1"/>
                          </a:solidFill>
                        </a:rPr>
                        <a:t>1.058</a:t>
                      </a:r>
                    </a:p>
                  </a:txBody>
                  <a:tcPr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049598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Lokalt i alt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4.080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7.380 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5.295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69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616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459316" y="177912"/>
            <a:ext cx="1122891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Årets hensættelser</a:t>
            </a:r>
          </a:p>
        </p:txBody>
      </p:sp>
      <p:graphicFrame>
        <p:nvGraphicFramePr>
          <p:cNvPr id="8" name="Tabel 2">
            <a:extLst>
              <a:ext uri="{FF2B5EF4-FFF2-40B4-BE49-F238E27FC236}">
                <a16:creationId xmlns:a16="http://schemas.microsoft.com/office/drawing/2014/main" id="{D09E4F65-4668-4FC0-81CB-7F17BA059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426732"/>
              </p:ext>
            </p:extLst>
          </p:nvPr>
        </p:nvGraphicFramePr>
        <p:xfrm>
          <a:off x="178224" y="756745"/>
          <a:ext cx="11681543" cy="44064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9142077">
                  <a:extLst>
                    <a:ext uri="{9D8B030D-6E8A-4147-A177-3AD203B41FA5}">
                      <a16:colId xmlns:a16="http://schemas.microsoft.com/office/drawing/2014/main" val="1748056439"/>
                    </a:ext>
                  </a:extLst>
                </a:gridCol>
                <a:gridCol w="2539466">
                  <a:extLst>
                    <a:ext uri="{9D8B030D-6E8A-4147-A177-3AD203B41FA5}">
                      <a16:colId xmlns:a16="http://schemas.microsoft.com/office/drawing/2014/main" val="1136950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a-DK" b="0" dirty="0">
                          <a:solidFill>
                            <a:schemeClr val="bg1"/>
                          </a:solidFill>
                        </a:rPr>
                        <a:t>Tusinde kr.</a:t>
                      </a: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Regnskab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11357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Indretning af campus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1.000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52911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Efter </a:t>
                      </a:r>
                      <a:r>
                        <a:rPr lang="da-DK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coronaen</a:t>
                      </a:r>
                      <a:endParaRPr lang="da-D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3.000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2133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Diskrimination af seniorer på arbejdsmarkedet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2.000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18868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Ældre på boligområdet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3.000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05185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Pleje og omsorg af sårbare ældre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3.000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32982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Pensioner i nyt realrenteregime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2.000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5703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Forbedring af digitale tilbudsunivers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1.400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52681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Digitalisering 2021-22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4.050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550452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l"/>
                      <a:r>
                        <a:rPr lang="da-DK" sz="1800" b="0" dirty="0" err="1">
                          <a:solidFill>
                            <a:schemeClr val="bg1"/>
                          </a:solidFill>
                        </a:rPr>
                        <a:t>Ovf</a:t>
                      </a:r>
                      <a:r>
                        <a:rPr lang="da-DK" sz="1800" b="0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69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67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459316" y="177912"/>
            <a:ext cx="1122891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Årets hensættelser</a:t>
            </a:r>
          </a:p>
        </p:txBody>
      </p:sp>
      <p:graphicFrame>
        <p:nvGraphicFramePr>
          <p:cNvPr id="8" name="Tabel 2">
            <a:extLst>
              <a:ext uri="{FF2B5EF4-FFF2-40B4-BE49-F238E27FC236}">
                <a16:creationId xmlns:a16="http://schemas.microsoft.com/office/drawing/2014/main" id="{D09E4F65-4668-4FC0-81CB-7F17BA059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637178"/>
              </p:ext>
            </p:extLst>
          </p:nvPr>
        </p:nvGraphicFramePr>
        <p:xfrm>
          <a:off x="178224" y="756745"/>
          <a:ext cx="11681543" cy="44064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9142077">
                  <a:extLst>
                    <a:ext uri="{9D8B030D-6E8A-4147-A177-3AD203B41FA5}">
                      <a16:colId xmlns:a16="http://schemas.microsoft.com/office/drawing/2014/main" val="1748056439"/>
                    </a:ext>
                  </a:extLst>
                </a:gridCol>
                <a:gridCol w="2539466">
                  <a:extLst>
                    <a:ext uri="{9D8B030D-6E8A-4147-A177-3AD203B41FA5}">
                      <a16:colId xmlns:a16="http://schemas.microsoft.com/office/drawing/2014/main" val="1136950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a-DK" b="0" dirty="0">
                          <a:solidFill>
                            <a:schemeClr val="bg1"/>
                          </a:solidFill>
                        </a:rPr>
                        <a:t>Tusinde kr.</a:t>
                      </a: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Regnskab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11357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Pleje drømmekommunen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5.150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52911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Digital tryghedstjeneste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3.000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2133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Kortlægning af IT arkitektur, bookning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1.400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18868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Analyse komm.og region valg 21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05185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Videoudstyr mødelokaler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32982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Fuldmagter rådgivningen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5703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IT systemer frivillige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300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52681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Vendte tidligere hensættelser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-208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550452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l"/>
                      <a:r>
                        <a:rPr lang="da-DK" sz="1800" b="0" dirty="0">
                          <a:solidFill>
                            <a:schemeClr val="bg1"/>
                          </a:solidFill>
                        </a:rPr>
                        <a:t>I alt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30.392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69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642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503767" y="86301"/>
            <a:ext cx="1122891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Antal medarbejdere 2019</a:t>
            </a:r>
            <a:r>
              <a:rPr kumimoji="0" lang="da-DK" sz="2400" b="0" i="0" u="none" strike="noStrike" cap="none" spc="0" normalizeH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 - 2020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j-lt"/>
              <a:ea typeface="Palatino"/>
              <a:cs typeface="Palatino"/>
              <a:sym typeface="Palatino"/>
            </a:endParaRPr>
          </a:p>
        </p:txBody>
      </p:sp>
      <p:graphicFrame>
        <p:nvGraphicFramePr>
          <p:cNvPr id="9" name="Tabel 2">
            <a:extLst>
              <a:ext uri="{FF2B5EF4-FFF2-40B4-BE49-F238E27FC236}">
                <a16:creationId xmlns:a16="http://schemas.microsoft.com/office/drawing/2014/main" id="{63D9FE7B-1602-4415-BB2D-C0C5D78F02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774044"/>
              </p:ext>
            </p:extLst>
          </p:nvPr>
        </p:nvGraphicFramePr>
        <p:xfrm>
          <a:off x="152400" y="757498"/>
          <a:ext cx="11905825" cy="33552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6494086">
                  <a:extLst>
                    <a:ext uri="{9D8B030D-6E8A-4147-A177-3AD203B41FA5}">
                      <a16:colId xmlns:a16="http://schemas.microsoft.com/office/drawing/2014/main" val="1748056439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433606998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3663411847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1136950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a-DK" b="0" dirty="0">
                          <a:solidFill>
                            <a:schemeClr val="bg1"/>
                          </a:solidFill>
                        </a:rPr>
                        <a:t>Tusinde kr.</a:t>
                      </a: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solidFill>
                            <a:schemeClr val="bg1"/>
                          </a:solidFill>
                          <a:latin typeface="+mn-lt"/>
                        </a:rPr>
                        <a:t>Regnskab</a:t>
                      </a:r>
                      <a:endParaRPr lang="da-DK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Budget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Regnskab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11357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lvl="0" algn="l"/>
                      <a:r>
                        <a:rPr lang="da-DK" sz="1800" b="0" dirty="0"/>
                        <a:t>Fastansatte</a:t>
                      </a:r>
                    </a:p>
                  </a:txBody>
                  <a:tcPr marL="68580" marR="6858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122</a:t>
                      </a:r>
                    </a:p>
                  </a:txBody>
                  <a:tcPr marL="83091" marR="83091" marT="43200" marB="43200" anchor="ctr" horzOverflow="overflow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122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121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52911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lvl="0" algn="l"/>
                      <a:r>
                        <a:rPr lang="da-DK" sz="1800" b="0" dirty="0"/>
                        <a:t>Projektansatte</a:t>
                      </a: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2133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da-DK" sz="1800" b="0" dirty="0"/>
                        <a:t>Timelønnede / vikarer</a:t>
                      </a:r>
                    </a:p>
                  </a:txBody>
                  <a:tcPr marL="68580" marR="6858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18868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da-DK" sz="1800" b="0" dirty="0"/>
                        <a:t>Elever, praktikanter, studenter </a:t>
                      </a: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7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05185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r>
                        <a:rPr lang="da-DK" sz="1800" b="0" dirty="0"/>
                        <a:t>Flexjob</a:t>
                      </a:r>
                      <a:r>
                        <a:rPr lang="da-DK" sz="1800" b="0" baseline="0" dirty="0"/>
                        <a:t> / skånejob mv. lokalt</a:t>
                      </a:r>
                      <a:endParaRPr lang="da-DK" sz="1800" b="0" dirty="0"/>
                    </a:p>
                  </a:txBody>
                  <a:tcPr marL="68580" marR="6858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70726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Palatino"/>
                        </a:rPr>
                        <a:t>I alt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140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143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dirty="0">
                          <a:solidFill>
                            <a:schemeClr val="bg1"/>
                          </a:solidFill>
                        </a:rPr>
                        <a:t>144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69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39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503767" y="542925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503767" y="101600"/>
            <a:ext cx="11228917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503767" y="86301"/>
            <a:ext cx="1122891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Balance 2019</a:t>
            </a:r>
            <a:r>
              <a:rPr kumimoji="0" lang="da-DK" sz="2400" b="0" i="0" u="none" strike="noStrike" cap="none" spc="0" normalizeH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j-lt"/>
                <a:ea typeface="Palatino"/>
                <a:cs typeface="Palatino"/>
                <a:sym typeface="Palatino"/>
              </a:rPr>
              <a:t> - 2020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j-lt"/>
              <a:ea typeface="Palatino"/>
              <a:cs typeface="Palatino"/>
              <a:sym typeface="Palatino"/>
            </a:endParaRPr>
          </a:p>
        </p:txBody>
      </p:sp>
      <p:graphicFrame>
        <p:nvGraphicFramePr>
          <p:cNvPr id="9" name="Tabel 2">
            <a:extLst>
              <a:ext uri="{FF2B5EF4-FFF2-40B4-BE49-F238E27FC236}">
                <a16:creationId xmlns:a16="http://schemas.microsoft.com/office/drawing/2014/main" id="{63D9FE7B-1602-4415-BB2D-C0C5D78F02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322811"/>
              </p:ext>
            </p:extLst>
          </p:nvPr>
        </p:nvGraphicFramePr>
        <p:xfrm>
          <a:off x="152400" y="757498"/>
          <a:ext cx="11905825" cy="411216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6494086">
                  <a:extLst>
                    <a:ext uri="{9D8B030D-6E8A-4147-A177-3AD203B41FA5}">
                      <a16:colId xmlns:a16="http://schemas.microsoft.com/office/drawing/2014/main" val="1748056439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433606998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3663411847"/>
                    </a:ext>
                  </a:extLst>
                </a:gridCol>
                <a:gridCol w="1803913">
                  <a:extLst>
                    <a:ext uri="{9D8B030D-6E8A-4147-A177-3AD203B41FA5}">
                      <a16:colId xmlns:a16="http://schemas.microsoft.com/office/drawing/2014/main" val="1136950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a-DK" b="0" dirty="0">
                          <a:solidFill>
                            <a:schemeClr val="bg1"/>
                          </a:solidFill>
                        </a:rPr>
                        <a:t>Tusinde kr.</a:t>
                      </a:r>
                    </a:p>
                    <a:p>
                      <a:pPr algn="r"/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Aktiver</a:t>
                      </a:r>
                    </a:p>
                    <a:p>
                      <a:pPr algn="r"/>
                      <a:endParaRPr lang="da-DK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solidFill>
                            <a:schemeClr val="bg1"/>
                          </a:solidFill>
                          <a:latin typeface="+mn-lt"/>
                        </a:rPr>
                        <a:t>Regnskab</a:t>
                      </a:r>
                      <a:endParaRPr lang="da-DK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Budget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Regnskab </a:t>
                      </a:r>
                    </a:p>
                    <a:p>
                      <a:r>
                        <a:rPr lang="da-DK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11357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Ejendom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231.822</a:t>
                      </a:r>
                      <a:endParaRPr kumimoji="0" lang="da-DK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83091" marR="83091" marT="43200" marB="43200" anchor="ctr" horzOverflow="overflow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269.000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239.230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52911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Salgsartikler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345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2133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Tilgodehavender</a:t>
                      </a:r>
                      <a:endParaRPr kumimoji="0" lang="da-DK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1.632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2.000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17.463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18868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Periodeafgrænsningsposter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  <a:sym typeface="Palatino"/>
                        </a:rPr>
                        <a:t>2.680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3.800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2.455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051857"/>
                  </a:ext>
                </a:extLst>
              </a:tr>
              <a:tr h="183805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Diverse lokale aktiver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  <a:sym typeface="Palatino"/>
                        </a:rPr>
                        <a:t>1.432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1.577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1.497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70726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Likvider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24.275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1.000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33.190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01631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Likvide beholdninger og obligationer lokalt</a:t>
                      </a:r>
                    </a:p>
                  </a:txBody>
                  <a:tcPr marL="62657" marR="62657" marT="44450" marB="4445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52.526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47.565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61.565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52681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Palatino"/>
                        </a:rPr>
                        <a:t>Aktiver i alt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j-lt"/>
                          <a:ea typeface="Verdana" pitchFamily="34" charset="0"/>
                          <a:sym typeface="Palatino"/>
                        </a:rPr>
                        <a:t>314.367</a:t>
                      </a:r>
                    </a:p>
                  </a:txBody>
                  <a:tcPr marL="83091" marR="83091" marT="43200" marB="43200" anchor="ctr" horzOverflow="overflow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j-lt"/>
                          <a:ea typeface="Verdana" pitchFamily="34" charset="0"/>
                          <a:sym typeface="Palatino"/>
                        </a:rPr>
                        <a:t>324.942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j-lt"/>
                          <a:ea typeface="Verdana" pitchFamily="34" charset="0"/>
                          <a:sym typeface="Palatino"/>
                        </a:rPr>
                        <a:t>355.745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69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5849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_Ældre Sagen Powerpoint 20-03_2019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700" b="0" i="0" u="none" strike="noStrike" cap="none" spc="0" normalizeH="0" baseline="0" dirty="0" err="1" smtClean="0">
            <a:solidFill>
              <a:srgbClr val="FFFFFF"/>
            </a:solidFill>
            <a:uFillTx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Ældre Sagen 2016-16_9.potx" id="{FA62C7F8-41E3-4CF3-B1AF-0560228E0AF8}" vid="{84D6CD33-1C15-46A3-8315-F2B29DD7BD60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AES_PowerPointskabelon_2019</Template>
  <TotalTime>2249</TotalTime>
  <Words>1303</Words>
  <Application>Microsoft Office PowerPoint</Application>
  <PresentationFormat>Widescreen</PresentationFormat>
  <Paragraphs>442</Paragraphs>
  <Slides>29</Slides>
  <Notes>29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29</vt:i4>
      </vt:variant>
    </vt:vector>
  </HeadingPairs>
  <TitlesOfParts>
    <vt:vector size="36" baseType="lpstr">
      <vt:lpstr>Arial</vt:lpstr>
      <vt:lpstr>Calibri</vt:lpstr>
      <vt:lpstr>Calibri Light</vt:lpstr>
      <vt:lpstr>Georgia</vt:lpstr>
      <vt:lpstr>Helvetica</vt:lpstr>
      <vt:lpstr>Palatino</vt:lpstr>
      <vt:lpstr>a_Ældre Sagen Powerpoint 20-03_2019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Ældre Sagen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Anne Køhn</dc:creator>
  <cp:lastModifiedBy>Jens Søndergaard</cp:lastModifiedBy>
  <cp:revision>230</cp:revision>
  <dcterms:created xsi:type="dcterms:W3CDTF">2020-10-13T08:02:17Z</dcterms:created>
  <dcterms:modified xsi:type="dcterms:W3CDTF">2021-10-29T12:54:25Z</dcterms:modified>
</cp:coreProperties>
</file>